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F62F8-DF17-4365-9FD8-A841B32DDFBC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1C3E9-CC9F-4FDB-809D-68F6DC1CB3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8F22-18D3-4115-B4C1-45F41F455580}" type="datetimeFigureOut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CA0409-B34C-495C-9793-58D8009583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8F22-18D3-4115-B4C1-45F41F455580}" type="datetimeFigureOut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0409-B34C-495C-9793-58D8009583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6CA0409-B34C-495C-9793-58D8009583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8F22-18D3-4115-B4C1-45F41F455580}" type="datetimeFigureOut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8F22-18D3-4115-B4C1-45F41F455580}" type="datetimeFigureOut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6CA0409-B34C-495C-9793-58D8009583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8F22-18D3-4115-B4C1-45F41F455580}" type="datetimeFigureOut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CA0409-B34C-495C-9793-58D8009583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4638F22-18D3-4115-B4C1-45F41F455580}" type="datetimeFigureOut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A0409-B34C-495C-9793-58D8009583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8F22-18D3-4115-B4C1-45F41F455580}" type="datetimeFigureOut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6CA0409-B34C-495C-9793-58D8009583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8F22-18D3-4115-B4C1-45F41F455580}" type="datetimeFigureOut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6CA0409-B34C-495C-9793-58D8009583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8F22-18D3-4115-B4C1-45F41F455580}" type="datetimeFigureOut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CA0409-B34C-495C-9793-58D8009583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CA0409-B34C-495C-9793-58D8009583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8F22-18D3-4115-B4C1-45F41F455580}" type="datetimeFigureOut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6CA0409-B34C-495C-9793-58D8009583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4638F22-18D3-4115-B4C1-45F41F455580}" type="datetimeFigureOut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4638F22-18D3-4115-B4C1-45F41F455580}" type="datetimeFigureOut">
              <a:rPr lang="en-US" smtClean="0"/>
              <a:pPr/>
              <a:t>4/28/2011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CA0409-B34C-495C-9793-58D8009583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Imagina</a:t>
            </a:r>
          </a:p>
          <a:p>
            <a:r>
              <a:rPr lang="en-US" dirty="0" smtClean="0"/>
              <a:t>capítulo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Repaso</a:t>
            </a:r>
            <a:r>
              <a:rPr lang="en-US" dirty="0" smtClean="0"/>
              <a:t>: el presente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de - </a:t>
            </a:r>
            <a:r>
              <a:rPr lang="en-US" dirty="0" err="1" smtClean="0"/>
              <a:t>zco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conducir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conocer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crecer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obedecer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parecer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producir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traducir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condu</a:t>
            </a:r>
            <a:r>
              <a:rPr lang="en-US" b="1" dirty="0" err="1" smtClean="0">
                <a:solidFill>
                  <a:srgbClr val="00B050"/>
                </a:solidFill>
              </a:rPr>
              <a:t>zco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cono</a:t>
            </a:r>
            <a:r>
              <a:rPr lang="en-US" b="1" dirty="0" err="1" smtClean="0">
                <a:solidFill>
                  <a:srgbClr val="00B050"/>
                </a:solidFill>
              </a:rPr>
              <a:t>zco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cre</a:t>
            </a:r>
            <a:r>
              <a:rPr lang="en-US" b="1" dirty="0" err="1" smtClean="0">
                <a:solidFill>
                  <a:srgbClr val="00B050"/>
                </a:solidFill>
              </a:rPr>
              <a:t>zco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obede</a:t>
            </a:r>
            <a:r>
              <a:rPr lang="en-US" b="1" dirty="0" err="1" smtClean="0">
                <a:solidFill>
                  <a:srgbClr val="00B050"/>
                </a:solidFill>
              </a:rPr>
              <a:t>zco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pare</a:t>
            </a:r>
            <a:r>
              <a:rPr lang="en-US" b="1" dirty="0" err="1" smtClean="0">
                <a:solidFill>
                  <a:srgbClr val="00B050"/>
                </a:solidFill>
              </a:rPr>
              <a:t>zco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smtClean="0"/>
              <a:t>produ</a:t>
            </a:r>
            <a:r>
              <a:rPr lang="en-US" b="1" smtClean="0">
                <a:solidFill>
                  <a:srgbClr val="00B050"/>
                </a:solidFill>
              </a:rPr>
              <a:t>zc</a:t>
            </a:r>
            <a:r>
              <a:rPr lang="en-US" b="1" smtClean="0">
                <a:solidFill>
                  <a:srgbClr val="00B050"/>
                </a:solidFill>
              </a:rPr>
              <a:t>o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tradu</a:t>
            </a:r>
            <a:r>
              <a:rPr lang="en-US" b="1" dirty="0" err="1" smtClean="0">
                <a:solidFill>
                  <a:srgbClr val="00B050"/>
                </a:solidFill>
              </a:rPr>
              <a:t>zco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de -</a:t>
            </a:r>
            <a:r>
              <a:rPr lang="en-US" dirty="0" err="1" smtClean="0"/>
              <a:t>jo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dirigir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escoger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exigir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proteger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b="1" dirty="0" err="1" smtClean="0">
                <a:solidFill>
                  <a:srgbClr val="00B050"/>
                </a:solidFill>
              </a:rPr>
              <a:t>jo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esco</a:t>
            </a:r>
            <a:r>
              <a:rPr lang="en-US" b="1" dirty="0" err="1" smtClean="0">
                <a:solidFill>
                  <a:srgbClr val="00B050"/>
                </a:solidFill>
              </a:rPr>
              <a:t>jo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exi</a:t>
            </a:r>
            <a:r>
              <a:rPr lang="en-US" b="1" dirty="0" err="1" smtClean="0">
                <a:solidFill>
                  <a:srgbClr val="00B050"/>
                </a:solidFill>
              </a:rPr>
              <a:t>jo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prote</a:t>
            </a:r>
            <a:r>
              <a:rPr lang="en-US" b="1" dirty="0" err="1" smtClean="0">
                <a:solidFill>
                  <a:srgbClr val="00B050"/>
                </a:solidFill>
              </a:rPr>
              <a:t>jo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r>
              <a:rPr lang="en-US" dirty="0" smtClean="0"/>
              <a:t> en «</a:t>
            </a:r>
            <a:r>
              <a:rPr lang="en-US" dirty="0" err="1" smtClean="0"/>
              <a:t>yo</a:t>
            </a:r>
            <a:r>
              <a:rPr lang="en-US" dirty="0" smtClean="0"/>
              <a:t>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1371600"/>
            <a:ext cx="1825752" cy="4681728"/>
          </a:xfrm>
        </p:spPr>
        <p:txBody>
          <a:bodyPr/>
          <a:lstStyle/>
          <a:p>
            <a:r>
              <a:rPr lang="en-US" sz="4000" dirty="0" smtClean="0"/>
              <a:t>caber</a:t>
            </a:r>
          </a:p>
          <a:p>
            <a:endParaRPr lang="en-US" sz="4000" dirty="0" smtClean="0"/>
          </a:p>
          <a:p>
            <a:r>
              <a:rPr lang="en-US" sz="4000" dirty="0" smtClean="0"/>
              <a:t>saber</a:t>
            </a:r>
          </a:p>
          <a:p>
            <a:endParaRPr lang="en-US" sz="4000" dirty="0" smtClean="0"/>
          </a:p>
          <a:p>
            <a:r>
              <a:rPr lang="en-US" sz="4000" dirty="0" err="1" smtClean="0"/>
              <a:t>ver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quepo</a:t>
            </a:r>
            <a:endParaRPr lang="en-US" sz="4000" b="1" dirty="0" smtClean="0">
              <a:solidFill>
                <a:srgbClr val="00B050"/>
              </a:solidFill>
            </a:endParaRPr>
          </a:p>
          <a:p>
            <a:endParaRPr lang="en-US" sz="4000" dirty="0" smtClean="0"/>
          </a:p>
          <a:p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sé</a:t>
            </a:r>
            <a:endParaRPr lang="en-US" sz="4000" b="1" dirty="0" smtClean="0">
              <a:solidFill>
                <a:srgbClr val="00B050"/>
              </a:solidFill>
            </a:endParaRPr>
          </a:p>
          <a:p>
            <a:endParaRPr lang="en-US" sz="4000" dirty="0" smtClean="0"/>
          </a:p>
          <a:p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veo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con </a:t>
            </a:r>
            <a:r>
              <a:rPr lang="en-US" dirty="0" err="1" smtClean="0"/>
              <a:t>prefijos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876800" cy="5334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re</a:t>
            </a:r>
            <a:r>
              <a:rPr lang="en-US" u="sng" dirty="0" err="1" smtClean="0"/>
              <a:t>conocer</a:t>
            </a:r>
            <a:r>
              <a:rPr lang="en-US" dirty="0" smtClean="0"/>
              <a:t> </a:t>
            </a:r>
            <a:r>
              <a:rPr lang="en-US" dirty="0" smtClean="0">
                <a:latin typeface="Arial"/>
                <a:cs typeface="Arial"/>
              </a:rPr>
              <a:t>→ </a:t>
            </a:r>
            <a:r>
              <a:rPr lang="en-US" dirty="0" err="1" smtClean="0">
                <a:cs typeface="Arial"/>
              </a:rPr>
              <a:t>yo</a:t>
            </a:r>
            <a:r>
              <a:rPr lang="en-US" dirty="0" smtClean="0">
                <a:cs typeface="Arial"/>
              </a:rPr>
              <a:t> </a:t>
            </a:r>
            <a:r>
              <a:rPr lang="en-US" dirty="0" err="1" smtClean="0">
                <a:cs typeface="Arial"/>
              </a:rPr>
              <a:t>recono</a:t>
            </a:r>
            <a:r>
              <a:rPr lang="en-US" b="1" u="sng" dirty="0" err="1" smtClean="0">
                <a:solidFill>
                  <a:schemeClr val="accent1"/>
                </a:solidFill>
                <a:cs typeface="Arial"/>
              </a:rPr>
              <a:t>zco</a:t>
            </a: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err="1" smtClean="0"/>
              <a:t>des</a:t>
            </a:r>
            <a:r>
              <a:rPr lang="en-US" u="sng" dirty="0" err="1" smtClean="0"/>
              <a:t>hacer</a:t>
            </a:r>
            <a:r>
              <a:rPr lang="en-US" dirty="0" smtClean="0"/>
              <a:t> </a:t>
            </a:r>
            <a:r>
              <a:rPr lang="en-US" dirty="0" smtClean="0">
                <a:cs typeface="Arial"/>
              </a:rPr>
              <a:t>→ </a:t>
            </a:r>
            <a:r>
              <a:rPr lang="en-US" dirty="0" err="1" smtClean="0">
                <a:cs typeface="Arial"/>
              </a:rPr>
              <a:t>yo</a:t>
            </a:r>
            <a:r>
              <a:rPr lang="en-US" dirty="0" smtClean="0">
                <a:cs typeface="Arial"/>
              </a:rPr>
              <a:t> </a:t>
            </a:r>
            <a:r>
              <a:rPr lang="en-US" dirty="0" err="1" smtClean="0">
                <a:cs typeface="Arial"/>
              </a:rPr>
              <a:t>desha</a:t>
            </a:r>
            <a:r>
              <a:rPr lang="en-US" b="1" u="sng" dirty="0" err="1" smtClean="0">
                <a:solidFill>
                  <a:schemeClr val="accent1"/>
                </a:solidFill>
                <a:cs typeface="Arial"/>
              </a:rPr>
              <a:t>go</a:t>
            </a: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err="1" smtClean="0"/>
              <a:t>re</a:t>
            </a:r>
            <a:r>
              <a:rPr lang="en-US" u="sng" dirty="0" err="1" smtClean="0"/>
              <a:t>hacer</a:t>
            </a:r>
            <a:r>
              <a:rPr lang="en-US" dirty="0" smtClean="0"/>
              <a:t> </a:t>
            </a:r>
            <a:r>
              <a:rPr lang="en-US" dirty="0" smtClean="0">
                <a:cs typeface="Arial"/>
              </a:rPr>
              <a:t>→ </a:t>
            </a:r>
            <a:r>
              <a:rPr lang="en-US" dirty="0" err="1" smtClean="0">
                <a:cs typeface="Arial"/>
              </a:rPr>
              <a:t>yo</a:t>
            </a:r>
            <a:r>
              <a:rPr lang="en-US" dirty="0" smtClean="0">
                <a:cs typeface="Arial"/>
              </a:rPr>
              <a:t> </a:t>
            </a:r>
            <a:r>
              <a:rPr lang="en-US" dirty="0" err="1" smtClean="0">
                <a:cs typeface="Arial"/>
              </a:rPr>
              <a:t>reha</a:t>
            </a:r>
            <a:r>
              <a:rPr lang="en-US" b="1" dirty="0" err="1" smtClean="0">
                <a:solidFill>
                  <a:schemeClr val="accent1"/>
                </a:solidFill>
                <a:cs typeface="Arial"/>
              </a:rPr>
              <a:t>go</a:t>
            </a:r>
            <a:endParaRPr lang="en-US" b="1" dirty="0" smtClean="0">
              <a:solidFill>
                <a:schemeClr val="accent1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err="1" smtClean="0"/>
              <a:t>a</a:t>
            </a:r>
            <a:r>
              <a:rPr lang="en-US" u="sng" dirty="0" err="1" smtClean="0"/>
              <a:t>parecer</a:t>
            </a:r>
            <a:r>
              <a:rPr lang="en-US" dirty="0" smtClean="0"/>
              <a:t> </a:t>
            </a:r>
            <a:r>
              <a:rPr lang="en-US" dirty="0" smtClean="0">
                <a:cs typeface="Arial"/>
              </a:rPr>
              <a:t>→ </a:t>
            </a:r>
            <a:r>
              <a:rPr lang="en-US" dirty="0" err="1" smtClean="0">
                <a:cs typeface="Arial"/>
              </a:rPr>
              <a:t>yo</a:t>
            </a:r>
            <a:r>
              <a:rPr lang="en-US" dirty="0" smtClean="0">
                <a:cs typeface="Arial"/>
              </a:rPr>
              <a:t> </a:t>
            </a:r>
            <a:r>
              <a:rPr lang="en-US" dirty="0" err="1" smtClean="0">
                <a:cs typeface="Arial"/>
              </a:rPr>
              <a:t>apare</a:t>
            </a:r>
            <a:r>
              <a:rPr lang="en-US" b="1" u="sng" dirty="0" err="1" smtClean="0">
                <a:solidFill>
                  <a:schemeClr val="accent1"/>
                </a:solidFill>
                <a:cs typeface="Arial"/>
              </a:rPr>
              <a:t>zco</a:t>
            </a: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err="1" smtClean="0"/>
              <a:t>desa</a:t>
            </a:r>
            <a:r>
              <a:rPr lang="en-US" u="sng" dirty="0" err="1" smtClean="0"/>
              <a:t>parecer</a:t>
            </a:r>
            <a:r>
              <a:rPr lang="en-US" dirty="0" smtClean="0"/>
              <a:t> </a:t>
            </a:r>
            <a:r>
              <a:rPr lang="en-US" dirty="0" smtClean="0">
                <a:cs typeface="Arial"/>
              </a:rPr>
              <a:t>→ </a:t>
            </a:r>
            <a:r>
              <a:rPr lang="en-US" dirty="0" err="1" smtClean="0">
                <a:cs typeface="Arial"/>
              </a:rPr>
              <a:t>yo</a:t>
            </a:r>
            <a:r>
              <a:rPr lang="en-US" dirty="0" smtClean="0">
                <a:cs typeface="Arial"/>
              </a:rPr>
              <a:t> </a:t>
            </a:r>
            <a:r>
              <a:rPr lang="en-US" dirty="0" err="1" smtClean="0">
                <a:cs typeface="Arial"/>
              </a:rPr>
              <a:t>desapare</a:t>
            </a:r>
            <a:r>
              <a:rPr lang="en-US" b="1" u="sng" dirty="0" err="1" smtClean="0">
                <a:solidFill>
                  <a:schemeClr val="accent1"/>
                </a:solidFill>
                <a:cs typeface="Arial"/>
              </a:rPr>
              <a:t>zco</a:t>
            </a: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err="1" smtClean="0"/>
              <a:t>com</a:t>
            </a:r>
            <a:r>
              <a:rPr lang="en-US" u="sng" dirty="0" err="1" smtClean="0"/>
              <a:t>poner</a:t>
            </a:r>
            <a:r>
              <a:rPr lang="en-US" dirty="0" smtClean="0"/>
              <a:t> </a:t>
            </a:r>
            <a:r>
              <a:rPr lang="en-US" dirty="0" smtClean="0">
                <a:cs typeface="Arial"/>
              </a:rPr>
              <a:t>→ </a:t>
            </a:r>
            <a:r>
              <a:rPr lang="en-US" dirty="0" err="1" smtClean="0">
                <a:cs typeface="Arial"/>
              </a:rPr>
              <a:t>yo</a:t>
            </a:r>
            <a:r>
              <a:rPr lang="en-US" dirty="0" smtClean="0">
                <a:cs typeface="Arial"/>
              </a:rPr>
              <a:t> </a:t>
            </a:r>
            <a:r>
              <a:rPr lang="en-US" dirty="0" err="1" smtClean="0">
                <a:cs typeface="Arial"/>
              </a:rPr>
              <a:t>compon</a:t>
            </a:r>
            <a:r>
              <a:rPr lang="en-US" b="1" u="sng" dirty="0" err="1" smtClean="0">
                <a:solidFill>
                  <a:schemeClr val="accent1"/>
                </a:solidFill>
                <a:cs typeface="Arial"/>
              </a:rPr>
              <a:t>go</a:t>
            </a:r>
            <a:endParaRPr lang="en-US" b="1" u="sng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371600"/>
            <a:ext cx="4191000" cy="53340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o</a:t>
            </a:r>
            <a:r>
              <a:rPr lang="en-US" u="sng" dirty="0" err="1" smtClean="0"/>
              <a:t>poner</a:t>
            </a:r>
            <a:r>
              <a:rPr lang="en-US" dirty="0" smtClean="0"/>
              <a:t> </a:t>
            </a:r>
            <a:r>
              <a:rPr lang="en-US" dirty="0" smtClean="0">
                <a:cs typeface="Arial"/>
              </a:rPr>
              <a:t>→ </a:t>
            </a:r>
            <a:r>
              <a:rPr lang="en-US" dirty="0" err="1" smtClean="0">
                <a:cs typeface="Arial"/>
              </a:rPr>
              <a:t>yo</a:t>
            </a:r>
            <a:r>
              <a:rPr lang="en-US" dirty="0" smtClean="0">
                <a:cs typeface="Arial"/>
              </a:rPr>
              <a:t> </a:t>
            </a:r>
            <a:r>
              <a:rPr lang="en-US" dirty="0" err="1" smtClean="0">
                <a:cs typeface="Arial"/>
              </a:rPr>
              <a:t>opon</a:t>
            </a:r>
            <a:r>
              <a:rPr lang="en-US" b="1" u="sng" dirty="0" err="1" smtClean="0">
                <a:solidFill>
                  <a:schemeClr val="accent1"/>
                </a:solidFill>
                <a:cs typeface="Arial"/>
              </a:rPr>
              <a:t>go</a:t>
            </a: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err="1" smtClean="0"/>
              <a:t>pro</a:t>
            </a:r>
            <a:r>
              <a:rPr lang="en-US" u="sng" dirty="0" err="1" smtClean="0"/>
              <a:t>poner</a:t>
            </a:r>
            <a:r>
              <a:rPr lang="en-US" dirty="0" smtClean="0"/>
              <a:t> </a:t>
            </a:r>
            <a:r>
              <a:rPr lang="en-US" dirty="0" smtClean="0">
                <a:cs typeface="Arial"/>
              </a:rPr>
              <a:t>→ </a:t>
            </a:r>
            <a:r>
              <a:rPr lang="en-US" dirty="0" err="1" smtClean="0">
                <a:cs typeface="Arial"/>
              </a:rPr>
              <a:t>yo</a:t>
            </a:r>
            <a:r>
              <a:rPr lang="en-US" dirty="0" smtClean="0">
                <a:cs typeface="Arial"/>
              </a:rPr>
              <a:t> </a:t>
            </a:r>
            <a:r>
              <a:rPr lang="en-US" dirty="0" err="1" smtClean="0">
                <a:cs typeface="Arial"/>
              </a:rPr>
              <a:t>propon</a:t>
            </a:r>
            <a:r>
              <a:rPr lang="en-US" b="1" u="sng" dirty="0" err="1" smtClean="0">
                <a:solidFill>
                  <a:schemeClr val="accent1"/>
                </a:solidFill>
                <a:cs typeface="Arial"/>
              </a:rPr>
              <a:t>go</a:t>
            </a: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err="1" smtClean="0"/>
              <a:t>su</a:t>
            </a:r>
            <a:r>
              <a:rPr lang="en-US" u="sng" dirty="0" err="1" smtClean="0"/>
              <a:t>poner</a:t>
            </a:r>
            <a:r>
              <a:rPr lang="en-US" dirty="0" smtClean="0"/>
              <a:t> </a:t>
            </a:r>
            <a:r>
              <a:rPr lang="en-US" dirty="0" smtClean="0">
                <a:cs typeface="Arial"/>
              </a:rPr>
              <a:t>→ up </a:t>
            </a:r>
            <a:r>
              <a:rPr lang="en-US" dirty="0" err="1" smtClean="0">
                <a:cs typeface="Arial"/>
              </a:rPr>
              <a:t>supon</a:t>
            </a:r>
            <a:r>
              <a:rPr lang="en-US" b="1" u="sng" dirty="0" err="1" smtClean="0">
                <a:solidFill>
                  <a:schemeClr val="accent1"/>
                </a:solidFill>
                <a:cs typeface="Arial"/>
              </a:rPr>
              <a:t>go</a:t>
            </a: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err="1" smtClean="0"/>
              <a:t>a</a:t>
            </a:r>
            <a:r>
              <a:rPr lang="en-US" u="sng" dirty="0" err="1" smtClean="0"/>
              <a:t>traer</a:t>
            </a:r>
            <a:r>
              <a:rPr lang="en-US" dirty="0" smtClean="0"/>
              <a:t> </a:t>
            </a:r>
            <a:r>
              <a:rPr lang="en-US" dirty="0" smtClean="0">
                <a:cs typeface="Arial"/>
              </a:rPr>
              <a:t>→ </a:t>
            </a:r>
            <a:r>
              <a:rPr lang="en-US" dirty="0" err="1" smtClean="0">
                <a:cs typeface="Arial"/>
              </a:rPr>
              <a:t>yo</a:t>
            </a:r>
            <a:r>
              <a:rPr lang="en-US" dirty="0" smtClean="0">
                <a:cs typeface="Arial"/>
              </a:rPr>
              <a:t> </a:t>
            </a:r>
            <a:r>
              <a:rPr lang="en-US" dirty="0" err="1" smtClean="0">
                <a:cs typeface="Arial"/>
              </a:rPr>
              <a:t>atrai</a:t>
            </a:r>
            <a:r>
              <a:rPr lang="en-US" b="1" u="sng" dirty="0" err="1" smtClean="0">
                <a:solidFill>
                  <a:schemeClr val="accent1"/>
                </a:solidFill>
                <a:cs typeface="Arial"/>
              </a:rPr>
              <a:t>go</a:t>
            </a: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err="1" smtClean="0"/>
              <a:t>con</a:t>
            </a:r>
            <a:r>
              <a:rPr lang="en-US" u="sng" dirty="0" err="1" smtClean="0"/>
              <a:t>traer</a:t>
            </a:r>
            <a:r>
              <a:rPr lang="en-US" dirty="0" smtClean="0"/>
              <a:t> </a:t>
            </a:r>
            <a:r>
              <a:rPr lang="en-US" dirty="0" smtClean="0">
                <a:cs typeface="Arial"/>
              </a:rPr>
              <a:t>→ </a:t>
            </a:r>
            <a:r>
              <a:rPr lang="en-US" dirty="0" err="1" smtClean="0">
                <a:cs typeface="Arial"/>
              </a:rPr>
              <a:t>yo</a:t>
            </a:r>
            <a:r>
              <a:rPr lang="en-US" dirty="0" smtClean="0">
                <a:cs typeface="Arial"/>
              </a:rPr>
              <a:t> </a:t>
            </a:r>
            <a:r>
              <a:rPr lang="en-US" dirty="0" err="1" smtClean="0">
                <a:cs typeface="Arial"/>
              </a:rPr>
              <a:t>contrai</a:t>
            </a:r>
            <a:r>
              <a:rPr lang="en-US" b="1" u="sng" dirty="0" err="1" smtClean="0">
                <a:solidFill>
                  <a:schemeClr val="accent1"/>
                </a:solidFill>
                <a:cs typeface="Arial"/>
              </a:rPr>
              <a:t>go</a:t>
            </a: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lnSpc>
                <a:spcPct val="200000"/>
              </a:lnSpc>
            </a:pPr>
            <a:r>
              <a:rPr lang="en-US" dirty="0" err="1" smtClean="0"/>
              <a:t>dis</a:t>
            </a:r>
            <a:r>
              <a:rPr lang="en-US" u="sng" dirty="0" err="1" smtClean="0"/>
              <a:t>traer</a:t>
            </a:r>
            <a:r>
              <a:rPr lang="en-US" dirty="0" smtClean="0"/>
              <a:t> </a:t>
            </a:r>
            <a:r>
              <a:rPr lang="en-US" dirty="0" smtClean="0">
                <a:cs typeface="Arial"/>
              </a:rPr>
              <a:t>→ </a:t>
            </a:r>
            <a:r>
              <a:rPr lang="en-US" dirty="0" err="1" smtClean="0">
                <a:cs typeface="Arial"/>
              </a:rPr>
              <a:t>yo</a:t>
            </a:r>
            <a:r>
              <a:rPr lang="en-US" dirty="0" smtClean="0">
                <a:cs typeface="Arial"/>
              </a:rPr>
              <a:t> </a:t>
            </a:r>
            <a:r>
              <a:rPr lang="en-US" dirty="0" err="1" smtClean="0">
                <a:cs typeface="Arial"/>
              </a:rPr>
              <a:t>distrai</a:t>
            </a:r>
            <a:r>
              <a:rPr lang="en-US" b="1" u="sng" dirty="0" err="1" smtClean="0">
                <a:solidFill>
                  <a:schemeClr val="accent1"/>
                </a:solidFill>
                <a:cs typeface="Arial"/>
              </a:rPr>
              <a:t>go</a:t>
            </a:r>
            <a:endParaRPr lang="en-US" b="1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«</a:t>
            </a:r>
            <a:r>
              <a:rPr lang="en-US" dirty="0" err="1" smtClean="0"/>
              <a:t>yo</a:t>
            </a:r>
            <a:r>
              <a:rPr lang="en-US" dirty="0" smtClean="0"/>
              <a:t>» con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radicales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forma irregular de «</a:t>
            </a:r>
            <a:r>
              <a:rPr lang="en-US" dirty="0" err="1" smtClean="0"/>
              <a:t>yo</a:t>
            </a:r>
            <a:r>
              <a:rPr lang="en-US" dirty="0" smtClean="0"/>
              <a:t>» con un </a:t>
            </a:r>
            <a:r>
              <a:rPr lang="en-US" dirty="0" err="1" smtClean="0"/>
              <a:t>cambio</a:t>
            </a:r>
            <a:r>
              <a:rPr lang="en-US" dirty="0" smtClean="0"/>
              <a:t> radical.</a:t>
            </a:r>
          </a:p>
          <a:p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:</a:t>
            </a:r>
          </a:p>
          <a:p>
            <a:pPr lvl="1"/>
            <a:r>
              <a:rPr lang="en-US" sz="2800" dirty="0" err="1" smtClean="0"/>
              <a:t>corregir</a:t>
            </a:r>
            <a:r>
              <a:rPr lang="en-US" sz="2800" dirty="0" smtClean="0"/>
              <a:t> (e:i) </a:t>
            </a:r>
            <a:r>
              <a:rPr lang="en-US" sz="2800" dirty="0" smtClean="0">
                <a:cs typeface="Arial"/>
              </a:rPr>
              <a:t>→ </a:t>
            </a:r>
            <a:r>
              <a:rPr lang="en-US" sz="2800" dirty="0" err="1" smtClean="0">
                <a:cs typeface="Arial"/>
              </a:rPr>
              <a:t>cons</a:t>
            </a:r>
            <a:r>
              <a:rPr lang="en-US" sz="2800" b="1" dirty="0" err="1" smtClean="0">
                <a:solidFill>
                  <a:schemeClr val="accent1"/>
                </a:solidFill>
                <a:cs typeface="Arial"/>
              </a:rPr>
              <a:t>i</a:t>
            </a:r>
            <a:r>
              <a:rPr lang="en-US" sz="2800" u="sng" dirty="0" err="1" smtClean="0">
                <a:solidFill>
                  <a:schemeClr val="accent1"/>
                </a:solidFill>
                <a:cs typeface="Arial"/>
              </a:rPr>
              <a:t>go</a:t>
            </a:r>
            <a:endParaRPr lang="en-US" sz="2800" u="sng" dirty="0" smtClean="0">
              <a:solidFill>
                <a:schemeClr val="accent1"/>
              </a:solidFill>
              <a:cs typeface="Arial"/>
            </a:endParaRPr>
          </a:p>
          <a:p>
            <a:pPr lvl="1"/>
            <a:r>
              <a:rPr lang="en-US" sz="2800" dirty="0" err="1" smtClean="0">
                <a:cs typeface="Arial"/>
              </a:rPr>
              <a:t>elegir</a:t>
            </a:r>
            <a:r>
              <a:rPr lang="en-US" sz="2800" dirty="0" smtClean="0">
                <a:cs typeface="Arial"/>
              </a:rPr>
              <a:t> (e:i) →  </a:t>
            </a:r>
            <a:r>
              <a:rPr lang="en-US" sz="2800" dirty="0" err="1" smtClean="0">
                <a:cs typeface="Arial"/>
              </a:rPr>
              <a:t>el</a:t>
            </a:r>
            <a:r>
              <a:rPr lang="en-US" sz="2800" b="1" dirty="0" err="1" smtClean="0">
                <a:solidFill>
                  <a:schemeClr val="accent1"/>
                </a:solidFill>
                <a:cs typeface="Arial"/>
              </a:rPr>
              <a:t>i</a:t>
            </a:r>
            <a:r>
              <a:rPr lang="en-US" sz="2800" u="sng" dirty="0" err="1" smtClean="0">
                <a:solidFill>
                  <a:schemeClr val="accent1"/>
                </a:solidFill>
                <a:cs typeface="Arial"/>
              </a:rPr>
              <a:t>jo</a:t>
            </a:r>
            <a:endParaRPr lang="en-US" sz="2800" u="sng" dirty="0" smtClean="0">
              <a:solidFill>
                <a:schemeClr val="accent1"/>
              </a:solidFill>
              <a:cs typeface="Arial"/>
            </a:endParaRPr>
          </a:p>
          <a:p>
            <a:pPr lvl="1"/>
            <a:r>
              <a:rPr lang="en-US" sz="2800" dirty="0" err="1" smtClean="0">
                <a:cs typeface="Arial"/>
              </a:rPr>
              <a:t>seguir</a:t>
            </a:r>
            <a:r>
              <a:rPr lang="en-US" sz="2800" dirty="0" smtClean="0">
                <a:cs typeface="Arial"/>
              </a:rPr>
              <a:t> (e:i) → </a:t>
            </a:r>
            <a:r>
              <a:rPr lang="en-US" sz="2800" dirty="0" err="1" smtClean="0">
                <a:cs typeface="Arial"/>
              </a:rPr>
              <a:t>s</a:t>
            </a:r>
            <a:r>
              <a:rPr lang="en-US" sz="2800" b="1" dirty="0" err="1" smtClean="0">
                <a:solidFill>
                  <a:schemeClr val="accent1"/>
                </a:solidFill>
                <a:cs typeface="Arial"/>
              </a:rPr>
              <a:t>i</a:t>
            </a:r>
            <a:r>
              <a:rPr lang="en-US" sz="2800" u="sng" dirty="0" err="1" smtClean="0">
                <a:solidFill>
                  <a:schemeClr val="accent1"/>
                </a:solidFill>
                <a:cs typeface="Arial"/>
              </a:rPr>
              <a:t>go</a:t>
            </a:r>
            <a:endParaRPr lang="en-US" sz="2800" u="sng" dirty="0" smtClean="0">
              <a:solidFill>
                <a:schemeClr val="accent1"/>
              </a:solidFill>
              <a:cs typeface="Arial"/>
            </a:endParaRPr>
          </a:p>
          <a:p>
            <a:pPr lvl="1"/>
            <a:r>
              <a:rPr lang="en-US" sz="2800" dirty="0" err="1" smtClean="0">
                <a:cs typeface="Arial"/>
              </a:rPr>
              <a:t>torcer</a:t>
            </a:r>
            <a:r>
              <a:rPr lang="en-US" sz="2800" dirty="0" smtClean="0">
                <a:cs typeface="Arial"/>
              </a:rPr>
              <a:t> (o:ue) → </a:t>
            </a:r>
            <a:r>
              <a:rPr lang="en-US" sz="2800" dirty="0" err="1" smtClean="0">
                <a:cs typeface="Arial"/>
              </a:rPr>
              <a:t>t</a:t>
            </a:r>
            <a:r>
              <a:rPr lang="en-US" sz="2800" b="1" dirty="0" err="1" smtClean="0">
                <a:solidFill>
                  <a:schemeClr val="accent1"/>
                </a:solidFill>
                <a:cs typeface="Arial"/>
              </a:rPr>
              <a:t>ue</a:t>
            </a:r>
            <a:r>
              <a:rPr lang="en-US" sz="2800" dirty="0" err="1" smtClean="0">
                <a:cs typeface="Arial"/>
              </a:rPr>
              <a:t>r</a:t>
            </a:r>
            <a:r>
              <a:rPr lang="en-US" sz="2800" u="sng" dirty="0" err="1" smtClean="0">
                <a:solidFill>
                  <a:schemeClr val="accent1"/>
                </a:solidFill>
                <a:cs typeface="Arial"/>
              </a:rPr>
              <a:t>zo</a:t>
            </a:r>
            <a:endParaRPr lang="en-US" sz="2800" u="sng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Otros</a:t>
            </a:r>
            <a:r>
              <a:rPr lang="en-US" sz="4400" dirty="0" smtClean="0"/>
              <a:t> </a:t>
            </a:r>
            <a:r>
              <a:rPr lang="en-US" sz="4400" dirty="0" err="1" smtClean="0"/>
              <a:t>verbos</a:t>
            </a:r>
            <a:r>
              <a:rPr lang="en-US" sz="4400" dirty="0" smtClean="0"/>
              <a:t> </a:t>
            </a:r>
            <a:r>
              <a:rPr lang="en-US" sz="4400" dirty="0" err="1" smtClean="0"/>
              <a:t>irregulares</a:t>
            </a:r>
            <a:r>
              <a:rPr lang="en-US" sz="4400" dirty="0" smtClean="0"/>
              <a:t>- </a:t>
            </a:r>
            <a:r>
              <a:rPr lang="en-US" sz="4400" dirty="0" err="1" smtClean="0"/>
              <a:t>dar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371600"/>
            <a:ext cx="2892552" cy="468172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doy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smtClean="0"/>
              <a:t>das </a:t>
            </a:r>
          </a:p>
          <a:p>
            <a:endParaRPr lang="en-US" sz="4400" dirty="0" smtClean="0"/>
          </a:p>
          <a:p>
            <a:r>
              <a:rPr lang="en-US" sz="4400" dirty="0" err="1" smtClean="0"/>
              <a:t>da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200400" cy="468172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damos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daís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dan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Otros</a:t>
            </a:r>
            <a:r>
              <a:rPr lang="en-US" sz="4400" dirty="0" smtClean="0"/>
              <a:t> </a:t>
            </a:r>
            <a:r>
              <a:rPr lang="en-US" sz="4400" dirty="0" err="1" smtClean="0"/>
              <a:t>verbos</a:t>
            </a:r>
            <a:r>
              <a:rPr lang="en-US" sz="4400" dirty="0" smtClean="0"/>
              <a:t> </a:t>
            </a:r>
            <a:r>
              <a:rPr lang="en-US" sz="4400" dirty="0" err="1" smtClean="0"/>
              <a:t>irregulares</a:t>
            </a:r>
            <a:r>
              <a:rPr lang="en-US" sz="4400" dirty="0" smtClean="0"/>
              <a:t>- </a:t>
            </a:r>
            <a:r>
              <a:rPr lang="en-US" sz="4400" dirty="0" err="1" smtClean="0"/>
              <a:t>decir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371600"/>
            <a:ext cx="2892552" cy="468172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digo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smtClean="0"/>
              <a:t>dices </a:t>
            </a:r>
          </a:p>
          <a:p>
            <a:endParaRPr lang="en-US" sz="4400" dirty="0" smtClean="0"/>
          </a:p>
          <a:p>
            <a:r>
              <a:rPr lang="en-US" sz="4400" dirty="0" smtClean="0"/>
              <a:t>dice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200400" cy="468172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decimos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decís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dicen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Otros</a:t>
            </a:r>
            <a:r>
              <a:rPr lang="en-US" sz="4400" dirty="0" smtClean="0"/>
              <a:t> </a:t>
            </a:r>
            <a:r>
              <a:rPr lang="en-US" sz="4400" dirty="0" err="1" smtClean="0"/>
              <a:t>verbos</a:t>
            </a:r>
            <a:r>
              <a:rPr lang="en-US" sz="4400" dirty="0" smtClean="0"/>
              <a:t> </a:t>
            </a:r>
            <a:r>
              <a:rPr lang="en-US" sz="4400" dirty="0" err="1" smtClean="0"/>
              <a:t>irregulares</a:t>
            </a:r>
            <a:r>
              <a:rPr lang="en-US" sz="4400" dirty="0" smtClean="0"/>
              <a:t>- </a:t>
            </a:r>
            <a:r>
              <a:rPr lang="en-US" sz="4400" dirty="0" err="1" smtClean="0"/>
              <a:t>estar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371600"/>
            <a:ext cx="2892552" cy="468172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estoy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estás</a:t>
            </a:r>
            <a:r>
              <a:rPr lang="en-US" sz="4400" dirty="0" smtClean="0"/>
              <a:t> </a:t>
            </a:r>
          </a:p>
          <a:p>
            <a:endParaRPr lang="en-US" sz="4400" dirty="0" smtClean="0"/>
          </a:p>
          <a:p>
            <a:r>
              <a:rPr lang="en-US" sz="4400" dirty="0" err="1" smtClean="0"/>
              <a:t>está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200400" cy="468172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estamos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estáis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están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Otros</a:t>
            </a:r>
            <a:r>
              <a:rPr lang="en-US" sz="4400" dirty="0" smtClean="0"/>
              <a:t> </a:t>
            </a:r>
            <a:r>
              <a:rPr lang="en-US" sz="4400" dirty="0" err="1" smtClean="0"/>
              <a:t>verbos</a:t>
            </a:r>
            <a:r>
              <a:rPr lang="en-US" sz="4400" dirty="0" smtClean="0"/>
              <a:t> </a:t>
            </a:r>
            <a:r>
              <a:rPr lang="en-US" sz="4400" dirty="0" err="1" smtClean="0"/>
              <a:t>irregulares</a:t>
            </a:r>
            <a:r>
              <a:rPr lang="en-US" sz="4400" dirty="0" smtClean="0"/>
              <a:t>- </a:t>
            </a:r>
            <a:r>
              <a:rPr lang="en-US" sz="4400" dirty="0" err="1" smtClean="0"/>
              <a:t>ir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371600"/>
            <a:ext cx="2892552" cy="468172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voy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smtClean="0"/>
              <a:t>vas </a:t>
            </a:r>
          </a:p>
          <a:p>
            <a:endParaRPr lang="en-US" sz="4400" dirty="0" smtClean="0"/>
          </a:p>
          <a:p>
            <a:r>
              <a:rPr lang="en-US" sz="4400" dirty="0" err="1" smtClean="0"/>
              <a:t>va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200400" cy="468172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vamos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vaís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smtClean="0"/>
              <a:t>van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Otros</a:t>
            </a:r>
            <a:r>
              <a:rPr lang="en-US" sz="4400" dirty="0" smtClean="0"/>
              <a:t> </a:t>
            </a:r>
            <a:r>
              <a:rPr lang="en-US" sz="4400" dirty="0" err="1" smtClean="0"/>
              <a:t>verbos</a:t>
            </a:r>
            <a:r>
              <a:rPr lang="en-US" sz="4400" dirty="0" smtClean="0"/>
              <a:t> </a:t>
            </a:r>
            <a:r>
              <a:rPr lang="en-US" sz="4400" dirty="0" err="1" smtClean="0"/>
              <a:t>irregulares</a:t>
            </a:r>
            <a:r>
              <a:rPr lang="en-US" sz="4400" dirty="0" smtClean="0"/>
              <a:t>- </a:t>
            </a:r>
            <a:r>
              <a:rPr lang="en-US" sz="4400" dirty="0" err="1" smtClean="0"/>
              <a:t>oír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371600"/>
            <a:ext cx="2892552" cy="468172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oigo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oyes</a:t>
            </a:r>
            <a:r>
              <a:rPr lang="en-US" sz="4400" dirty="0" smtClean="0"/>
              <a:t> </a:t>
            </a:r>
          </a:p>
          <a:p>
            <a:endParaRPr lang="en-US" sz="4400" dirty="0" smtClean="0"/>
          </a:p>
          <a:p>
            <a:r>
              <a:rPr lang="en-US" sz="4400" dirty="0" err="1" smtClean="0"/>
              <a:t>oye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200400" cy="468172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oímos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oís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oyen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presente de los verbos regulares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78552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Los usos</a:t>
            </a:r>
          </a:p>
          <a:p>
            <a:pPr lvl="1"/>
            <a:r>
              <a:rPr lang="es-MX" dirty="0" smtClean="0"/>
              <a:t>Expresar acciones/situaciones que están ocurriendo ahora</a:t>
            </a:r>
          </a:p>
          <a:p>
            <a:pPr lvl="1"/>
            <a:r>
              <a:rPr lang="es-MX" dirty="0" smtClean="0"/>
              <a:t>Expresar cosas normales o cosas en genero</a:t>
            </a:r>
          </a:p>
          <a:p>
            <a:pPr lvl="1"/>
            <a:r>
              <a:rPr lang="es-MX" dirty="0" smtClean="0"/>
              <a:t>Expresar acciones habituales</a:t>
            </a:r>
          </a:p>
          <a:p>
            <a:pPr lvl="1"/>
            <a:r>
              <a:rPr lang="es-MX" dirty="0" smtClean="0"/>
              <a:t>Expresar cosas que van a ocurrir muy pronto en el futuro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/>
              <a:t>Ejemplos</a:t>
            </a:r>
          </a:p>
          <a:p>
            <a:pPr lvl="1"/>
            <a:r>
              <a:rPr lang="es-MX" dirty="0" smtClean="0"/>
              <a:t>¿Por qué </a:t>
            </a:r>
            <a:r>
              <a:rPr lang="es-MX" b="1" dirty="0" smtClean="0">
                <a:solidFill>
                  <a:schemeClr val="accent1"/>
                </a:solidFill>
              </a:rPr>
              <a:t>rompes</a:t>
            </a:r>
            <a:r>
              <a:rPr lang="es-MX" dirty="0" smtClean="0"/>
              <a:t> conmigo?</a:t>
            </a:r>
          </a:p>
          <a:p>
            <a:pPr lvl="1"/>
            <a:r>
              <a:rPr lang="es-MX" dirty="0" smtClean="0"/>
              <a:t>Porque no te </a:t>
            </a:r>
            <a:r>
              <a:rPr lang="es-MX" b="1" dirty="0" smtClean="0">
                <a:solidFill>
                  <a:schemeClr val="accent1"/>
                </a:solidFill>
              </a:rPr>
              <a:t>amo</a:t>
            </a:r>
            <a:r>
              <a:rPr lang="es-MX" dirty="0" smtClean="0"/>
              <a:t>.</a:t>
            </a:r>
          </a:p>
          <a:p>
            <a:pPr lvl="1"/>
            <a:endParaRPr lang="es-MX" dirty="0" smtClean="0"/>
          </a:p>
          <a:p>
            <a:pPr lvl="1"/>
            <a:r>
              <a:rPr lang="es-MX" dirty="0" smtClean="0"/>
              <a:t>Mis padres me</a:t>
            </a:r>
            <a:r>
              <a:rPr lang="es-MX" b="1" dirty="0" smtClean="0">
                <a:solidFill>
                  <a:schemeClr val="accent1"/>
                </a:solidFill>
              </a:rPr>
              <a:t> escriben </a:t>
            </a:r>
            <a:r>
              <a:rPr lang="es-MX" dirty="0" smtClean="0"/>
              <a:t>con frecuencia.</a:t>
            </a:r>
          </a:p>
          <a:p>
            <a:pPr lvl="1"/>
            <a:r>
              <a:rPr lang="es-MX" dirty="0" smtClean="0"/>
              <a:t>Mañana les </a:t>
            </a:r>
            <a:r>
              <a:rPr lang="es-MX" b="1" dirty="0" smtClean="0">
                <a:solidFill>
                  <a:schemeClr val="accent1"/>
                </a:solidFill>
              </a:rPr>
              <a:t>mando</a:t>
            </a:r>
            <a:r>
              <a:rPr lang="es-MX" dirty="0" smtClean="0"/>
              <a:t> una carta larga.</a:t>
            </a:r>
          </a:p>
          <a:p>
            <a:pPr lvl="1">
              <a:buNone/>
            </a:pPr>
            <a:r>
              <a:rPr lang="es-MX" dirty="0" smtClean="0"/>
              <a:t> </a:t>
            </a:r>
          </a:p>
          <a:p>
            <a:pPr lvl="1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Otros</a:t>
            </a:r>
            <a:r>
              <a:rPr lang="en-US" sz="4400" dirty="0" smtClean="0"/>
              <a:t> </a:t>
            </a:r>
            <a:r>
              <a:rPr lang="en-US" sz="4400" dirty="0" err="1" smtClean="0"/>
              <a:t>verbos</a:t>
            </a:r>
            <a:r>
              <a:rPr lang="en-US" sz="4400" dirty="0" smtClean="0"/>
              <a:t> </a:t>
            </a:r>
            <a:r>
              <a:rPr lang="en-US" sz="4400" dirty="0" err="1" smtClean="0"/>
              <a:t>irregulares</a:t>
            </a:r>
            <a:r>
              <a:rPr lang="en-US" sz="4400" dirty="0" smtClean="0"/>
              <a:t>- ser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371600"/>
            <a:ext cx="2892552" cy="468172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soy</a:t>
            </a:r>
          </a:p>
          <a:p>
            <a:endParaRPr lang="en-US" sz="4400" dirty="0" smtClean="0"/>
          </a:p>
          <a:p>
            <a:r>
              <a:rPr lang="en-US" sz="4400" dirty="0" err="1" smtClean="0"/>
              <a:t>eres</a:t>
            </a:r>
            <a:r>
              <a:rPr lang="en-US" sz="4400" dirty="0" smtClean="0"/>
              <a:t> </a:t>
            </a:r>
          </a:p>
          <a:p>
            <a:endParaRPr lang="en-US" sz="4400" dirty="0" smtClean="0"/>
          </a:p>
          <a:p>
            <a:r>
              <a:rPr lang="en-US" sz="4400" dirty="0" err="1" smtClean="0"/>
              <a:t>es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200400" cy="468172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somos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soís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smtClean="0"/>
              <a:t>son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Otros</a:t>
            </a:r>
            <a:r>
              <a:rPr lang="en-US" sz="4400" dirty="0" smtClean="0"/>
              <a:t> </a:t>
            </a:r>
            <a:r>
              <a:rPr lang="en-US" sz="4400" dirty="0" err="1" smtClean="0"/>
              <a:t>verbos</a:t>
            </a:r>
            <a:r>
              <a:rPr lang="en-US" sz="4400" dirty="0" smtClean="0"/>
              <a:t> </a:t>
            </a:r>
            <a:r>
              <a:rPr lang="en-US" sz="4400" dirty="0" err="1" smtClean="0"/>
              <a:t>irregulares</a:t>
            </a:r>
            <a:r>
              <a:rPr lang="en-US" sz="4400" dirty="0" smtClean="0"/>
              <a:t>- </a:t>
            </a:r>
            <a:r>
              <a:rPr lang="en-US" sz="4400" dirty="0" err="1" smtClean="0"/>
              <a:t>tener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371600"/>
            <a:ext cx="2892552" cy="468172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tengo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tienes</a:t>
            </a:r>
            <a:r>
              <a:rPr lang="en-US" sz="4400" dirty="0" smtClean="0"/>
              <a:t> </a:t>
            </a:r>
          </a:p>
          <a:p>
            <a:endParaRPr lang="en-US" sz="4400" dirty="0" smtClean="0"/>
          </a:p>
          <a:p>
            <a:r>
              <a:rPr lang="en-US" sz="4400" dirty="0" err="1" smtClean="0"/>
              <a:t>tiene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200400" cy="468172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tenemos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tenéis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tienen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Otros</a:t>
            </a:r>
            <a:r>
              <a:rPr lang="en-US" sz="4400" dirty="0" smtClean="0"/>
              <a:t> </a:t>
            </a:r>
            <a:r>
              <a:rPr lang="en-US" sz="4400" dirty="0" err="1" smtClean="0"/>
              <a:t>verbos</a:t>
            </a:r>
            <a:r>
              <a:rPr lang="en-US" sz="4400" dirty="0" smtClean="0"/>
              <a:t> </a:t>
            </a:r>
            <a:r>
              <a:rPr lang="en-US" sz="4400" dirty="0" err="1" smtClean="0"/>
              <a:t>irregulares</a:t>
            </a:r>
            <a:r>
              <a:rPr lang="en-US" sz="4400" dirty="0" smtClean="0"/>
              <a:t>- </a:t>
            </a:r>
            <a:r>
              <a:rPr lang="en-US" sz="4400" dirty="0" err="1" smtClean="0"/>
              <a:t>venir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371600"/>
            <a:ext cx="2892552" cy="468172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vengo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vienes</a:t>
            </a:r>
            <a:r>
              <a:rPr lang="en-US" sz="4400" dirty="0" smtClean="0"/>
              <a:t> </a:t>
            </a:r>
          </a:p>
          <a:p>
            <a:endParaRPr lang="en-US" sz="4400" dirty="0" smtClean="0"/>
          </a:p>
          <a:p>
            <a:r>
              <a:rPr lang="en-US" sz="4400" dirty="0" err="1" smtClean="0"/>
              <a:t>viene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200400" cy="4681728"/>
          </a:xfrm>
        </p:spPr>
        <p:txBody>
          <a:bodyPr>
            <a:normAutofit/>
          </a:bodyPr>
          <a:lstStyle/>
          <a:p>
            <a:r>
              <a:rPr lang="en-US" sz="4400" dirty="0" err="1" smtClean="0"/>
              <a:t>venimos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venís</a:t>
            </a:r>
            <a:endParaRPr lang="en-US" sz="4400" dirty="0" smtClean="0"/>
          </a:p>
          <a:p>
            <a:endParaRPr lang="en-US" sz="4400" dirty="0" smtClean="0"/>
          </a:p>
          <a:p>
            <a:r>
              <a:rPr lang="en-US" sz="4400" dirty="0" err="1" smtClean="0"/>
              <a:t>vienen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de «-</a:t>
            </a:r>
            <a:r>
              <a:rPr lang="en-US" dirty="0" err="1" smtClean="0"/>
              <a:t>ar</a:t>
            </a:r>
            <a:r>
              <a:rPr lang="en-US" dirty="0" smtClean="0"/>
              <a:t>»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400" b="1" dirty="0" smtClean="0">
                <a:solidFill>
                  <a:schemeClr val="accent1"/>
                </a:solidFill>
              </a:rPr>
              <a:t>o</a:t>
            </a:r>
          </a:p>
          <a:p>
            <a:endParaRPr lang="en-US" sz="4400" b="1" dirty="0" smtClean="0">
              <a:solidFill>
                <a:schemeClr val="accent1"/>
              </a:solidFill>
            </a:endParaRPr>
          </a:p>
          <a:p>
            <a:r>
              <a:rPr lang="en-US" sz="4400" b="1" dirty="0" smtClean="0">
                <a:solidFill>
                  <a:schemeClr val="accent1"/>
                </a:solidFill>
              </a:rPr>
              <a:t>as</a:t>
            </a:r>
          </a:p>
          <a:p>
            <a:endParaRPr lang="en-US" sz="4400" b="1" dirty="0" smtClean="0">
              <a:solidFill>
                <a:schemeClr val="accent1"/>
              </a:solidFill>
            </a:endParaRPr>
          </a:p>
          <a:p>
            <a:r>
              <a:rPr lang="en-US" sz="4400" b="1" dirty="0" smtClean="0">
                <a:solidFill>
                  <a:schemeClr val="accent1"/>
                </a:solidFill>
              </a:rPr>
              <a:t>a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400" b="1" dirty="0" err="1" smtClean="0">
                <a:solidFill>
                  <a:schemeClr val="accent1"/>
                </a:solidFill>
              </a:rPr>
              <a:t>amos</a:t>
            </a:r>
            <a:endParaRPr lang="en-US" sz="4400" b="1" dirty="0" smtClean="0">
              <a:solidFill>
                <a:schemeClr val="accent1"/>
              </a:solidFill>
            </a:endParaRPr>
          </a:p>
          <a:p>
            <a:endParaRPr lang="en-US" sz="4400" b="1" dirty="0" smtClean="0">
              <a:solidFill>
                <a:schemeClr val="accent1"/>
              </a:solidFill>
            </a:endParaRPr>
          </a:p>
          <a:p>
            <a:r>
              <a:rPr lang="en-US" sz="4400" b="1" dirty="0" err="1" smtClean="0">
                <a:solidFill>
                  <a:schemeClr val="accent1"/>
                </a:solidFill>
              </a:rPr>
              <a:t>áis</a:t>
            </a:r>
            <a:endParaRPr lang="en-US" sz="4400" b="1" dirty="0" smtClean="0">
              <a:solidFill>
                <a:schemeClr val="accent1"/>
              </a:solidFill>
            </a:endParaRPr>
          </a:p>
          <a:p>
            <a:endParaRPr lang="en-US" sz="4400" b="1" dirty="0" smtClean="0">
              <a:solidFill>
                <a:schemeClr val="accent1"/>
              </a:solidFill>
            </a:endParaRPr>
          </a:p>
          <a:p>
            <a:r>
              <a:rPr lang="en-US" sz="4400" b="1" dirty="0" smtClean="0">
                <a:solidFill>
                  <a:schemeClr val="accent1"/>
                </a:solidFill>
              </a:rPr>
              <a:t>an</a:t>
            </a:r>
            <a:endParaRPr lang="en-US" sz="4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de «-</a:t>
            </a:r>
            <a:r>
              <a:rPr lang="en-US" dirty="0" err="1" smtClean="0"/>
              <a:t>er</a:t>
            </a:r>
            <a:r>
              <a:rPr lang="en-US" dirty="0" smtClean="0"/>
              <a:t>»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400" b="1" dirty="0" smtClean="0">
                <a:solidFill>
                  <a:schemeClr val="accent1"/>
                </a:solidFill>
              </a:rPr>
              <a:t>o</a:t>
            </a:r>
          </a:p>
          <a:p>
            <a:endParaRPr lang="en-US" sz="4400" b="1" dirty="0" smtClean="0">
              <a:solidFill>
                <a:schemeClr val="accent1"/>
              </a:solidFill>
            </a:endParaRPr>
          </a:p>
          <a:p>
            <a:r>
              <a:rPr lang="en-US" sz="4400" b="1" dirty="0" err="1" smtClean="0">
                <a:solidFill>
                  <a:schemeClr val="accent1"/>
                </a:solidFill>
              </a:rPr>
              <a:t>es</a:t>
            </a:r>
            <a:endParaRPr lang="en-US" sz="4400" b="1" dirty="0" smtClean="0">
              <a:solidFill>
                <a:schemeClr val="accent1"/>
              </a:solidFill>
            </a:endParaRPr>
          </a:p>
          <a:p>
            <a:endParaRPr lang="en-US" sz="4400" b="1" dirty="0" smtClean="0">
              <a:solidFill>
                <a:schemeClr val="accent1"/>
              </a:solidFill>
            </a:endParaRPr>
          </a:p>
          <a:p>
            <a:r>
              <a:rPr lang="en-US" sz="4400" b="1" dirty="0" smtClean="0">
                <a:solidFill>
                  <a:schemeClr val="accent1"/>
                </a:solidFill>
              </a:rPr>
              <a:t>e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400" b="1" dirty="0" err="1" smtClean="0">
                <a:solidFill>
                  <a:schemeClr val="accent1"/>
                </a:solidFill>
              </a:rPr>
              <a:t>emos</a:t>
            </a:r>
            <a:endParaRPr lang="en-US" sz="4400" b="1" dirty="0" smtClean="0">
              <a:solidFill>
                <a:schemeClr val="accent1"/>
              </a:solidFill>
            </a:endParaRPr>
          </a:p>
          <a:p>
            <a:endParaRPr lang="en-US" sz="4400" b="1" dirty="0" smtClean="0">
              <a:solidFill>
                <a:schemeClr val="accent1"/>
              </a:solidFill>
            </a:endParaRPr>
          </a:p>
          <a:p>
            <a:r>
              <a:rPr lang="en-US" sz="4400" b="1" dirty="0" err="1" smtClean="0">
                <a:solidFill>
                  <a:schemeClr val="accent1"/>
                </a:solidFill>
              </a:rPr>
              <a:t>éis</a:t>
            </a:r>
            <a:endParaRPr lang="en-US" sz="4400" b="1" dirty="0" smtClean="0">
              <a:solidFill>
                <a:schemeClr val="accent1"/>
              </a:solidFill>
            </a:endParaRPr>
          </a:p>
          <a:p>
            <a:endParaRPr lang="en-US" sz="4400" b="1" dirty="0" smtClean="0">
              <a:solidFill>
                <a:schemeClr val="accent1"/>
              </a:solidFill>
            </a:endParaRPr>
          </a:p>
          <a:p>
            <a:r>
              <a:rPr lang="en-US" sz="4400" b="1" dirty="0" smtClean="0">
                <a:solidFill>
                  <a:schemeClr val="accent1"/>
                </a:solidFill>
              </a:rPr>
              <a:t>en</a:t>
            </a:r>
            <a:endParaRPr lang="en-US" sz="4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de «-</a:t>
            </a:r>
            <a:r>
              <a:rPr lang="en-US" dirty="0" err="1" smtClean="0"/>
              <a:t>ir</a:t>
            </a:r>
            <a:r>
              <a:rPr lang="en-US" dirty="0" smtClean="0"/>
              <a:t>»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400" b="1" dirty="0" smtClean="0">
                <a:solidFill>
                  <a:schemeClr val="accent1"/>
                </a:solidFill>
              </a:rPr>
              <a:t>o</a:t>
            </a:r>
          </a:p>
          <a:p>
            <a:endParaRPr lang="en-US" sz="4400" b="1" dirty="0" smtClean="0">
              <a:solidFill>
                <a:schemeClr val="accent1"/>
              </a:solidFill>
            </a:endParaRPr>
          </a:p>
          <a:p>
            <a:r>
              <a:rPr lang="en-US" sz="4400" b="1" dirty="0" err="1" smtClean="0">
                <a:solidFill>
                  <a:schemeClr val="accent1"/>
                </a:solidFill>
              </a:rPr>
              <a:t>es</a:t>
            </a:r>
            <a:endParaRPr lang="en-US" sz="4400" b="1" dirty="0" smtClean="0">
              <a:solidFill>
                <a:schemeClr val="accent1"/>
              </a:solidFill>
            </a:endParaRPr>
          </a:p>
          <a:p>
            <a:endParaRPr lang="en-US" sz="4400" b="1" dirty="0" smtClean="0">
              <a:solidFill>
                <a:schemeClr val="accent1"/>
              </a:solidFill>
            </a:endParaRPr>
          </a:p>
          <a:p>
            <a:r>
              <a:rPr lang="en-US" sz="4400" b="1" dirty="0" smtClean="0">
                <a:solidFill>
                  <a:schemeClr val="accent1"/>
                </a:solidFill>
              </a:rPr>
              <a:t>e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400" b="1" dirty="0" err="1" smtClean="0">
                <a:solidFill>
                  <a:schemeClr val="accent1"/>
                </a:solidFill>
              </a:rPr>
              <a:t>imos</a:t>
            </a:r>
            <a:endParaRPr lang="en-US" sz="4400" b="1" dirty="0" smtClean="0">
              <a:solidFill>
                <a:schemeClr val="accent1"/>
              </a:solidFill>
            </a:endParaRPr>
          </a:p>
          <a:p>
            <a:endParaRPr lang="en-US" sz="4400" b="1" dirty="0" smtClean="0">
              <a:solidFill>
                <a:schemeClr val="accent1"/>
              </a:solidFill>
            </a:endParaRPr>
          </a:p>
          <a:p>
            <a:r>
              <a:rPr lang="en-US" sz="4400" b="1" dirty="0" err="1" smtClean="0">
                <a:solidFill>
                  <a:schemeClr val="accent1"/>
                </a:solidFill>
              </a:rPr>
              <a:t>ís</a:t>
            </a:r>
            <a:endParaRPr lang="en-US" sz="4400" b="1" dirty="0" smtClean="0">
              <a:solidFill>
                <a:schemeClr val="accent1"/>
              </a:solidFill>
            </a:endParaRPr>
          </a:p>
          <a:p>
            <a:endParaRPr lang="en-US" sz="4400" b="1" dirty="0" smtClean="0">
              <a:solidFill>
                <a:schemeClr val="accent1"/>
              </a:solidFill>
            </a:endParaRPr>
          </a:p>
          <a:p>
            <a:r>
              <a:rPr lang="en-US" sz="4400" b="1" dirty="0" smtClean="0">
                <a:solidFill>
                  <a:schemeClr val="accent1"/>
                </a:solidFill>
              </a:rPr>
              <a:t>en</a:t>
            </a:r>
            <a:endParaRPr lang="en-US" sz="4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radicales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Algunos verbos en el presente tienen un cambio radical en todas las formas </a:t>
            </a:r>
            <a:r>
              <a:rPr lang="es-MX" b="1" i="1" u="sng" dirty="0" smtClean="0"/>
              <a:t>excepto de </a:t>
            </a:r>
            <a:r>
              <a:rPr lang="es-MX" b="1" i="1" u="sng" dirty="0" err="1" smtClean="0"/>
              <a:t>nostros</a:t>
            </a:r>
            <a:r>
              <a:rPr lang="es-MX" b="1" i="1" u="sng" dirty="0" smtClean="0"/>
              <a:t> y vosotros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r>
              <a:rPr lang="es-MX" dirty="0" smtClean="0"/>
              <a:t>Los cambios radicales son:</a:t>
            </a:r>
          </a:p>
          <a:p>
            <a:pPr lvl="1"/>
            <a:r>
              <a:rPr lang="es-MX" b="1" i="1" dirty="0" smtClean="0">
                <a:solidFill>
                  <a:srgbClr val="00B050"/>
                </a:solidFill>
              </a:rPr>
              <a:t>e </a:t>
            </a:r>
            <a:r>
              <a:rPr lang="es-MX" b="1" i="1" dirty="0" smtClean="0">
                <a:solidFill>
                  <a:srgbClr val="00B050"/>
                </a:solidFill>
                <a:cs typeface="Arial"/>
              </a:rPr>
              <a:t>→ </a:t>
            </a:r>
            <a:r>
              <a:rPr lang="es-MX" b="1" i="1" dirty="0" err="1" smtClean="0">
                <a:solidFill>
                  <a:srgbClr val="00B050"/>
                </a:solidFill>
                <a:cs typeface="Arial"/>
              </a:rPr>
              <a:t>ie</a:t>
            </a:r>
            <a:endParaRPr lang="es-MX" b="1" i="1" dirty="0" smtClean="0">
              <a:solidFill>
                <a:srgbClr val="00B050"/>
              </a:solidFill>
              <a:cs typeface="Arial"/>
            </a:endParaRPr>
          </a:p>
          <a:p>
            <a:pPr lvl="1"/>
            <a:r>
              <a:rPr lang="es-MX" b="1" i="1" dirty="0" smtClean="0">
                <a:solidFill>
                  <a:srgbClr val="00B050"/>
                </a:solidFill>
                <a:cs typeface="Arial"/>
              </a:rPr>
              <a:t>o → </a:t>
            </a:r>
            <a:r>
              <a:rPr lang="es-MX" b="1" i="1" dirty="0" err="1" smtClean="0">
                <a:solidFill>
                  <a:srgbClr val="00B050"/>
                </a:solidFill>
                <a:cs typeface="Arial"/>
              </a:rPr>
              <a:t>ue</a:t>
            </a:r>
            <a:endParaRPr lang="es-MX" b="1" i="1" dirty="0" smtClean="0">
              <a:solidFill>
                <a:srgbClr val="00B050"/>
              </a:solidFill>
              <a:cs typeface="Arial"/>
            </a:endParaRPr>
          </a:p>
          <a:p>
            <a:pPr lvl="1"/>
            <a:r>
              <a:rPr lang="es-MX" b="1" i="1" dirty="0" smtClean="0">
                <a:solidFill>
                  <a:srgbClr val="00B050"/>
                </a:solidFill>
                <a:cs typeface="Arial"/>
              </a:rPr>
              <a:t>e → i</a:t>
            </a:r>
            <a:endParaRPr lang="es-MX" b="1" i="1" dirty="0" smtClean="0">
              <a:solidFill>
                <a:srgbClr val="00B050"/>
              </a:solidFill>
            </a:endParaRPr>
          </a:p>
          <a:p>
            <a:endParaRPr lang="es-MX" dirty="0" smtClean="0"/>
          </a:p>
          <a:p>
            <a:r>
              <a:rPr lang="es-MX" dirty="0" smtClean="0"/>
              <a:t>El verbo </a:t>
            </a:r>
            <a:r>
              <a:rPr lang="es-MX" dirty="0" smtClean="0">
                <a:solidFill>
                  <a:srgbClr val="00B050"/>
                </a:solidFill>
              </a:rPr>
              <a:t>JUGAR</a:t>
            </a:r>
            <a:r>
              <a:rPr lang="es-MX" dirty="0" smtClean="0"/>
              <a:t> es lo único que tiene un cambio radical de </a:t>
            </a:r>
            <a:r>
              <a:rPr lang="es-MX" b="1" i="1" dirty="0" smtClean="0">
                <a:solidFill>
                  <a:srgbClr val="00B050"/>
                </a:solidFill>
              </a:rPr>
              <a:t>u </a:t>
            </a:r>
            <a:r>
              <a:rPr lang="es-MX" b="1" i="1" dirty="0" smtClean="0">
                <a:solidFill>
                  <a:srgbClr val="00B050"/>
                </a:solidFill>
                <a:latin typeface="Arial"/>
                <a:cs typeface="Arial"/>
              </a:rPr>
              <a:t>→ </a:t>
            </a:r>
            <a:r>
              <a:rPr lang="es-MX" b="1" i="1" dirty="0" err="1" smtClean="0">
                <a:solidFill>
                  <a:srgbClr val="00B050"/>
                </a:solidFill>
                <a:cs typeface="Arial"/>
              </a:rPr>
              <a:t>ue</a:t>
            </a:r>
            <a:r>
              <a:rPr lang="es-MX" dirty="0" smtClean="0">
                <a:cs typeface="Arial"/>
              </a:rPr>
              <a:t>.</a:t>
            </a:r>
          </a:p>
          <a:p>
            <a:endParaRPr lang="es-MX" dirty="0" smtClean="0">
              <a:cs typeface="Arial"/>
            </a:endParaRPr>
          </a:p>
          <a:p>
            <a:r>
              <a:rPr lang="es-MX" dirty="0" smtClean="0">
                <a:cs typeface="Arial"/>
              </a:rPr>
              <a:t>Los verbos que terminan en </a:t>
            </a:r>
            <a:r>
              <a:rPr lang="es-MX" b="1" dirty="0" smtClean="0">
                <a:solidFill>
                  <a:schemeClr val="accent1"/>
                </a:solidFill>
                <a:cs typeface="Arial"/>
              </a:rPr>
              <a:t>-</a:t>
            </a:r>
            <a:r>
              <a:rPr lang="es-MX" b="1" dirty="0" err="1" smtClean="0">
                <a:solidFill>
                  <a:schemeClr val="accent1"/>
                </a:solidFill>
                <a:cs typeface="Arial"/>
              </a:rPr>
              <a:t>uir</a:t>
            </a:r>
            <a:r>
              <a:rPr lang="es-MX" b="1" dirty="0" smtClean="0">
                <a:solidFill>
                  <a:schemeClr val="accent1"/>
                </a:solidFill>
                <a:cs typeface="Arial"/>
              </a:rPr>
              <a:t> </a:t>
            </a:r>
            <a:r>
              <a:rPr lang="es-MX" b="1" dirty="0" smtClean="0">
                <a:solidFill>
                  <a:srgbClr val="00B050"/>
                </a:solidFill>
                <a:cs typeface="Arial"/>
              </a:rPr>
              <a:t>CONSTRUIR</a:t>
            </a:r>
            <a:r>
              <a:rPr lang="es-MX" dirty="0" smtClean="0">
                <a:cs typeface="Arial"/>
              </a:rPr>
              <a:t>, </a:t>
            </a:r>
            <a:r>
              <a:rPr lang="es-MX" b="1" dirty="0" smtClean="0">
                <a:solidFill>
                  <a:srgbClr val="00B050"/>
                </a:solidFill>
                <a:cs typeface="Arial"/>
              </a:rPr>
              <a:t>DESTRUIR</a:t>
            </a:r>
            <a:r>
              <a:rPr lang="es-MX" dirty="0" smtClean="0">
                <a:cs typeface="Arial"/>
              </a:rPr>
              <a:t>, </a:t>
            </a:r>
            <a:r>
              <a:rPr lang="es-MX" b="1" dirty="0" smtClean="0">
                <a:solidFill>
                  <a:srgbClr val="00B050"/>
                </a:solidFill>
                <a:cs typeface="Arial"/>
              </a:rPr>
              <a:t>INCLUIR</a:t>
            </a:r>
            <a:r>
              <a:rPr lang="es-MX" dirty="0" smtClean="0">
                <a:cs typeface="Arial"/>
              </a:rPr>
              <a:t> y </a:t>
            </a:r>
            <a:r>
              <a:rPr lang="es-MX" b="1" dirty="0" smtClean="0">
                <a:solidFill>
                  <a:srgbClr val="00B050"/>
                </a:solidFill>
                <a:cs typeface="Arial"/>
              </a:rPr>
              <a:t>INFLUIR</a:t>
            </a:r>
            <a:r>
              <a:rPr lang="es-MX" dirty="0" smtClean="0">
                <a:cs typeface="Arial"/>
              </a:rPr>
              <a:t> incluye «</a:t>
            </a:r>
            <a:r>
              <a:rPr lang="es-MX" b="1" dirty="0" smtClean="0">
                <a:solidFill>
                  <a:schemeClr val="accent1"/>
                </a:solidFill>
                <a:cs typeface="Arial"/>
              </a:rPr>
              <a:t>y</a:t>
            </a:r>
            <a:r>
              <a:rPr lang="es-MX" dirty="0" smtClean="0">
                <a:cs typeface="Arial"/>
              </a:rPr>
              <a:t>» antes del </a:t>
            </a:r>
            <a:r>
              <a:rPr lang="es-MX" dirty="0" err="1" smtClean="0">
                <a:cs typeface="Arial"/>
              </a:rPr>
              <a:t>ending</a:t>
            </a:r>
            <a:r>
              <a:rPr lang="es-MX" dirty="0" smtClean="0">
                <a:cs typeface="Arial"/>
              </a:rPr>
              <a:t>.  </a:t>
            </a:r>
          </a:p>
          <a:p>
            <a:pPr lvl="1"/>
            <a:r>
              <a:rPr lang="es-MX" dirty="0" smtClean="0">
                <a:cs typeface="Arial"/>
              </a:rPr>
              <a:t>constru</a:t>
            </a:r>
            <a:r>
              <a:rPr lang="es-MX" b="1" dirty="0" smtClean="0">
                <a:solidFill>
                  <a:schemeClr val="accent1"/>
                </a:solidFill>
                <a:cs typeface="Arial"/>
              </a:rPr>
              <a:t>y</a:t>
            </a:r>
            <a:r>
              <a:rPr lang="es-MX" dirty="0" smtClean="0">
                <a:cs typeface="Arial"/>
              </a:rPr>
              <a:t>o, constru</a:t>
            </a:r>
            <a:r>
              <a:rPr lang="es-MX" b="1" dirty="0" smtClean="0">
                <a:solidFill>
                  <a:schemeClr val="accent1"/>
                </a:solidFill>
                <a:cs typeface="Arial"/>
              </a:rPr>
              <a:t>y</a:t>
            </a:r>
            <a:r>
              <a:rPr lang="es-MX" dirty="0" smtClean="0">
                <a:cs typeface="Arial"/>
              </a:rPr>
              <a:t>es, constru</a:t>
            </a:r>
            <a:r>
              <a:rPr lang="es-MX" b="1" dirty="0" smtClean="0">
                <a:solidFill>
                  <a:schemeClr val="accent1"/>
                </a:solidFill>
                <a:cs typeface="Arial"/>
              </a:rPr>
              <a:t>y</a:t>
            </a:r>
            <a:r>
              <a:rPr lang="es-MX" dirty="0" smtClean="0">
                <a:cs typeface="Arial"/>
              </a:rPr>
              <a:t>e, construimos, construís, constru</a:t>
            </a:r>
            <a:r>
              <a:rPr lang="es-MX" b="1" dirty="0" smtClean="0">
                <a:solidFill>
                  <a:schemeClr val="accent1"/>
                </a:solidFill>
                <a:cs typeface="Arial"/>
              </a:rPr>
              <a:t>y</a:t>
            </a:r>
            <a:r>
              <a:rPr lang="es-MX" dirty="0" smtClean="0">
                <a:cs typeface="Arial"/>
              </a:rPr>
              <a:t>en</a:t>
            </a:r>
          </a:p>
          <a:p>
            <a:pPr>
              <a:buNone/>
            </a:pPr>
            <a:endParaRPr lang="es-MX" dirty="0" smtClean="0">
              <a:cs typeface="Arial"/>
            </a:endParaRPr>
          </a:p>
          <a:p>
            <a:r>
              <a:rPr lang="es-MX" dirty="0" smtClean="0">
                <a:cs typeface="Arial"/>
              </a:rPr>
              <a:t>Los verbos que terminan en –</a:t>
            </a:r>
            <a:r>
              <a:rPr lang="es-MX" dirty="0" err="1" smtClean="0">
                <a:cs typeface="Arial"/>
              </a:rPr>
              <a:t>guir</a:t>
            </a:r>
            <a:r>
              <a:rPr lang="es-MX" dirty="0" smtClean="0">
                <a:cs typeface="Arial"/>
              </a:rPr>
              <a:t> tienen un cambio.  Cambia </a:t>
            </a:r>
            <a:r>
              <a:rPr lang="es-MX" b="1" dirty="0" err="1" smtClean="0">
                <a:solidFill>
                  <a:schemeClr val="accent1"/>
                </a:solidFill>
                <a:cs typeface="Arial"/>
              </a:rPr>
              <a:t>gu</a:t>
            </a:r>
            <a:r>
              <a:rPr lang="es-MX" b="1" dirty="0" smtClean="0">
                <a:solidFill>
                  <a:schemeClr val="accent1"/>
                </a:solidFill>
                <a:cs typeface="Arial"/>
              </a:rPr>
              <a:t> → g </a:t>
            </a:r>
            <a:r>
              <a:rPr lang="es-MX" dirty="0" smtClean="0">
                <a:cs typeface="Arial"/>
              </a:rPr>
              <a:t>antes de </a:t>
            </a:r>
            <a:r>
              <a:rPr lang="es-MX" b="1" dirty="0" smtClean="0">
                <a:solidFill>
                  <a:schemeClr val="accent1"/>
                </a:solidFill>
                <a:cs typeface="Arial"/>
              </a:rPr>
              <a:t>a</a:t>
            </a:r>
            <a:r>
              <a:rPr lang="es-MX" dirty="0" smtClean="0">
                <a:cs typeface="Arial"/>
              </a:rPr>
              <a:t> u </a:t>
            </a:r>
            <a:r>
              <a:rPr lang="es-MX" b="1" dirty="0" smtClean="0">
                <a:solidFill>
                  <a:schemeClr val="accent1"/>
                </a:solidFill>
                <a:cs typeface="Arial"/>
              </a:rPr>
              <a:t>o</a:t>
            </a:r>
            <a:r>
              <a:rPr lang="es-MX" dirty="0" smtClean="0">
                <a:cs typeface="Arial"/>
              </a:rPr>
              <a:t>.</a:t>
            </a:r>
          </a:p>
          <a:p>
            <a:pPr lvl="1"/>
            <a:r>
              <a:rPr lang="es-MX" dirty="0" smtClean="0">
                <a:cs typeface="Arial"/>
              </a:rPr>
              <a:t>distin</a:t>
            </a:r>
            <a:r>
              <a:rPr lang="es-MX" b="1" dirty="0" smtClean="0">
                <a:solidFill>
                  <a:schemeClr val="accent1"/>
                </a:solidFill>
                <a:cs typeface="Arial"/>
              </a:rPr>
              <a:t>go</a:t>
            </a:r>
            <a:r>
              <a:rPr lang="es-MX" dirty="0" smtClean="0">
                <a:cs typeface="Arial"/>
              </a:rPr>
              <a:t>, distingues, distingue, distinguimos, distinguís, distinguen</a:t>
            </a:r>
          </a:p>
          <a:p>
            <a:endParaRPr lang="es-MX" dirty="0" smtClean="0">
              <a:cs typeface="Arial"/>
            </a:endParaRPr>
          </a:p>
          <a:p>
            <a:pPr lvl="1"/>
            <a:endParaRPr lang="es-MX" dirty="0" smtClean="0"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r>
              <a:rPr lang="en-US" dirty="0" smtClean="0"/>
              <a:t> de </a:t>
            </a:r>
            <a:r>
              <a:rPr lang="en-US" dirty="0" err="1" smtClean="0"/>
              <a:t>verbos</a:t>
            </a:r>
            <a:r>
              <a:rPr lang="en-US" dirty="0" smtClean="0"/>
              <a:t> con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radicales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257800"/>
          </a:xfrm>
        </p:spPr>
        <p:txBody>
          <a:bodyPr/>
          <a:lstStyle/>
          <a:p>
            <a:r>
              <a:rPr lang="en-US" b="1" i="1" dirty="0" smtClean="0">
                <a:solidFill>
                  <a:srgbClr val="00B050"/>
                </a:solidFill>
              </a:rPr>
              <a:t>e </a:t>
            </a:r>
            <a:r>
              <a:rPr lang="en-US" b="1" i="1" dirty="0" smtClean="0">
                <a:solidFill>
                  <a:srgbClr val="00B050"/>
                </a:solidFill>
                <a:cs typeface="Arial"/>
              </a:rPr>
              <a:t>→ </a:t>
            </a:r>
            <a:r>
              <a:rPr lang="en-US" b="1" i="1" dirty="0" err="1" smtClean="0">
                <a:solidFill>
                  <a:srgbClr val="00B050"/>
                </a:solidFill>
                <a:cs typeface="Arial"/>
              </a:rPr>
              <a:t>ie</a:t>
            </a:r>
            <a:endParaRPr lang="en-US" b="1" i="1" dirty="0" smtClean="0">
              <a:solidFill>
                <a:srgbClr val="00B050"/>
              </a:solidFill>
              <a:cs typeface="Arial"/>
            </a:endParaRPr>
          </a:p>
          <a:p>
            <a:endParaRPr lang="en-US" dirty="0" smtClean="0">
              <a:cs typeface="Arial"/>
            </a:endParaRPr>
          </a:p>
          <a:p>
            <a:endParaRPr lang="en-US" dirty="0" smtClean="0">
              <a:cs typeface="Arial"/>
            </a:endParaRPr>
          </a:p>
          <a:p>
            <a:endParaRPr lang="en-US" dirty="0" smtClean="0">
              <a:cs typeface="Arial"/>
            </a:endParaRPr>
          </a:p>
          <a:p>
            <a:endParaRPr lang="en-US" dirty="0" smtClean="0">
              <a:cs typeface="Arial"/>
            </a:endParaRPr>
          </a:p>
          <a:p>
            <a:endParaRPr lang="en-US" dirty="0" smtClean="0">
              <a:cs typeface="Arial"/>
            </a:endParaRPr>
          </a:p>
          <a:p>
            <a:pPr>
              <a:buNone/>
            </a:pPr>
            <a:endParaRPr lang="en-US" dirty="0" smtClean="0">
              <a:cs typeface="Arial"/>
            </a:endParaRPr>
          </a:p>
          <a:p>
            <a:endParaRPr lang="en-US" dirty="0" smtClean="0">
              <a:cs typeface="Arial"/>
            </a:endParaRPr>
          </a:p>
          <a:p>
            <a:endParaRPr lang="en-US" dirty="0" smtClean="0">
              <a:cs typeface="Arial"/>
            </a:endParaRPr>
          </a:p>
          <a:p>
            <a:endParaRPr lang="en-US" dirty="0" smtClean="0"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334000"/>
          </a:xfrm>
        </p:spPr>
        <p:txBody>
          <a:bodyPr/>
          <a:lstStyle/>
          <a:p>
            <a:r>
              <a:rPr lang="en-US" b="1" i="1" dirty="0" smtClean="0">
                <a:solidFill>
                  <a:srgbClr val="00B050"/>
                </a:solidFill>
              </a:rPr>
              <a:t>0 </a:t>
            </a:r>
            <a:r>
              <a:rPr lang="en-US" b="1" i="1" dirty="0" smtClean="0">
                <a:solidFill>
                  <a:srgbClr val="00B050"/>
                </a:solidFill>
                <a:cs typeface="Arial"/>
              </a:rPr>
              <a:t>→ </a:t>
            </a:r>
            <a:r>
              <a:rPr lang="en-US" b="1" i="1" dirty="0" err="1" smtClean="0">
                <a:solidFill>
                  <a:srgbClr val="00B050"/>
                </a:solidFill>
                <a:cs typeface="Arial"/>
              </a:rPr>
              <a:t>ue</a:t>
            </a:r>
            <a:endParaRPr lang="en-US" b="1" i="1" dirty="0" smtClean="0">
              <a:solidFill>
                <a:srgbClr val="00B050"/>
              </a:solidFill>
              <a:cs typeface="Arial"/>
            </a:endParaRPr>
          </a:p>
          <a:p>
            <a:endParaRPr lang="en-US" dirty="0" smtClean="0">
              <a:cs typeface="Arial"/>
            </a:endParaRPr>
          </a:p>
          <a:p>
            <a:endParaRPr lang="en-US" dirty="0" smtClean="0">
              <a:cs typeface="Arial"/>
            </a:endParaRPr>
          </a:p>
          <a:p>
            <a:endParaRPr lang="en-US" dirty="0" smtClean="0">
              <a:cs typeface="Arial"/>
            </a:endParaRPr>
          </a:p>
          <a:p>
            <a:endParaRPr lang="en-US" dirty="0" smtClean="0">
              <a:cs typeface="Arial"/>
            </a:endParaRPr>
          </a:p>
          <a:p>
            <a:endParaRPr lang="en-US" dirty="0" smtClean="0">
              <a:cs typeface="Arial"/>
            </a:endParaRPr>
          </a:p>
          <a:p>
            <a:r>
              <a:rPr lang="en-US" b="1" i="1" dirty="0" smtClean="0">
                <a:solidFill>
                  <a:srgbClr val="00B050"/>
                </a:solidFill>
                <a:cs typeface="Arial"/>
              </a:rPr>
              <a:t>e → </a:t>
            </a:r>
            <a:r>
              <a:rPr lang="en-US" b="1" i="1" dirty="0" err="1" smtClean="0">
                <a:solidFill>
                  <a:srgbClr val="00B050"/>
                </a:solidFill>
                <a:cs typeface="Arial"/>
              </a:rPr>
              <a:t>i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irregulares</a:t>
            </a:r>
            <a:r>
              <a:rPr lang="en-US" dirty="0" smtClean="0"/>
              <a:t> de «</a:t>
            </a:r>
            <a:r>
              <a:rPr lang="en-US" dirty="0" err="1" smtClean="0"/>
              <a:t>yo</a:t>
            </a:r>
            <a:r>
              <a:rPr lang="en-US" dirty="0" smtClean="0"/>
              <a:t>»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de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–</a:t>
            </a:r>
            <a:r>
              <a:rPr lang="en-US" b="1" dirty="0" err="1" smtClean="0">
                <a:solidFill>
                  <a:srgbClr val="0070C0"/>
                </a:solidFill>
              </a:rPr>
              <a:t>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e </a:t>
            </a:r>
            <a:r>
              <a:rPr lang="en-US" b="1" dirty="0" smtClean="0">
                <a:solidFill>
                  <a:srgbClr val="0070C0"/>
                </a:solidFill>
              </a:rPr>
              <a:t>–</a:t>
            </a:r>
            <a:r>
              <a:rPr lang="en-US" b="1" dirty="0" err="1" smtClean="0">
                <a:solidFill>
                  <a:srgbClr val="0070C0"/>
                </a:solidFill>
              </a:rPr>
              <a:t>ir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r>
              <a:rPr lang="en-US" dirty="0" smtClean="0"/>
              <a:t> de </a:t>
            </a:r>
            <a:r>
              <a:rPr lang="en-US" b="1" dirty="0" smtClean="0">
                <a:solidFill>
                  <a:srgbClr val="0070C0"/>
                </a:solidFill>
              </a:rPr>
              <a:t>«</a:t>
            </a:r>
            <a:r>
              <a:rPr lang="en-US" b="1" dirty="0" err="1" smtClean="0">
                <a:solidFill>
                  <a:srgbClr val="0070C0"/>
                </a:solidFill>
              </a:rPr>
              <a:t>yo</a:t>
            </a:r>
            <a:r>
              <a:rPr lang="en-US" b="1" dirty="0" smtClean="0">
                <a:solidFill>
                  <a:srgbClr val="0070C0"/>
                </a:solidFill>
              </a:rPr>
              <a:t>» </a:t>
            </a:r>
            <a:r>
              <a:rPr lang="en-US" dirty="0" smtClean="0"/>
              <a:t>en el presente.</a:t>
            </a:r>
          </a:p>
          <a:p>
            <a:endParaRPr lang="en-US" dirty="0" smtClean="0"/>
          </a:p>
          <a:p>
            <a:r>
              <a:rPr lang="en-US" dirty="0" smtClean="0"/>
              <a:t>Hay </a:t>
            </a: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terminan</a:t>
            </a:r>
            <a:r>
              <a:rPr lang="en-US" dirty="0" smtClean="0"/>
              <a:t> en </a:t>
            </a:r>
            <a:r>
              <a:rPr lang="en-US" b="1" dirty="0" smtClean="0">
                <a:solidFill>
                  <a:srgbClr val="0070C0"/>
                </a:solidFill>
              </a:rPr>
              <a:t>–go </a:t>
            </a:r>
            <a:r>
              <a:rPr lang="en-US" dirty="0" smtClean="0"/>
              <a:t>en la forma de </a:t>
            </a:r>
            <a:r>
              <a:rPr lang="en-US" b="1" dirty="0" smtClean="0">
                <a:solidFill>
                  <a:srgbClr val="0070C0"/>
                </a:solidFill>
              </a:rPr>
              <a:t>«</a:t>
            </a:r>
            <a:r>
              <a:rPr lang="en-US" b="1" dirty="0" err="1" smtClean="0">
                <a:solidFill>
                  <a:srgbClr val="0070C0"/>
                </a:solidFill>
              </a:rPr>
              <a:t>yo</a:t>
            </a:r>
            <a:r>
              <a:rPr lang="en-US" b="1" dirty="0" smtClean="0">
                <a:solidFill>
                  <a:srgbClr val="0070C0"/>
                </a:solidFill>
              </a:rPr>
              <a:t>»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terminan</a:t>
            </a:r>
            <a:r>
              <a:rPr lang="en-US" dirty="0" smtClean="0"/>
              <a:t> en </a:t>
            </a:r>
            <a:r>
              <a:rPr lang="en-US" b="1" dirty="0" smtClean="0">
                <a:solidFill>
                  <a:srgbClr val="0070C0"/>
                </a:solidFill>
              </a:rPr>
              <a:t>–cir </a:t>
            </a:r>
            <a:r>
              <a:rPr lang="en-US" dirty="0" err="1" smtClean="0"/>
              <a:t>cambian</a:t>
            </a:r>
            <a:r>
              <a:rPr lang="en-US" dirty="0" smtClean="0"/>
              <a:t> a </a:t>
            </a:r>
            <a:r>
              <a:rPr lang="en-US" b="1" dirty="0" smtClean="0">
                <a:solidFill>
                  <a:srgbClr val="0070C0"/>
                </a:solidFill>
              </a:rPr>
              <a:t>–</a:t>
            </a:r>
            <a:r>
              <a:rPr lang="en-US" b="1" dirty="0" err="1" smtClean="0">
                <a:solidFill>
                  <a:srgbClr val="0070C0"/>
                </a:solidFill>
              </a:rPr>
              <a:t>zco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en </a:t>
            </a:r>
            <a:r>
              <a:rPr lang="en-US" b="1" dirty="0" smtClean="0">
                <a:solidFill>
                  <a:srgbClr val="0070C0"/>
                </a:solidFill>
              </a:rPr>
              <a:t>«</a:t>
            </a:r>
            <a:r>
              <a:rPr lang="en-US" b="1" dirty="0" err="1" smtClean="0">
                <a:solidFill>
                  <a:srgbClr val="0070C0"/>
                </a:solidFill>
              </a:rPr>
              <a:t>yo</a:t>
            </a:r>
            <a:r>
              <a:rPr lang="en-US" b="1" dirty="0" smtClean="0">
                <a:solidFill>
                  <a:srgbClr val="0070C0"/>
                </a:solidFill>
              </a:rPr>
              <a:t>».</a:t>
            </a:r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terminan</a:t>
            </a:r>
            <a:r>
              <a:rPr lang="en-US" dirty="0" smtClean="0"/>
              <a:t> en </a:t>
            </a:r>
            <a:r>
              <a:rPr lang="en-US" b="1" dirty="0" smtClean="0">
                <a:solidFill>
                  <a:srgbClr val="0070C0"/>
                </a:solidFill>
              </a:rPr>
              <a:t>–</a:t>
            </a:r>
            <a:r>
              <a:rPr lang="en-US" b="1" dirty="0" err="1" smtClean="0">
                <a:solidFill>
                  <a:srgbClr val="0070C0"/>
                </a:solidFill>
              </a:rPr>
              <a:t>ger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o </a:t>
            </a:r>
            <a:r>
              <a:rPr lang="en-US" b="1" dirty="0" smtClean="0">
                <a:solidFill>
                  <a:srgbClr val="0070C0"/>
                </a:solidFill>
              </a:rPr>
              <a:t>-</a:t>
            </a:r>
            <a:r>
              <a:rPr lang="en-US" b="1" dirty="0" err="1" smtClean="0">
                <a:solidFill>
                  <a:srgbClr val="0070C0"/>
                </a:solidFill>
              </a:rPr>
              <a:t>gir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cambian</a:t>
            </a:r>
            <a:r>
              <a:rPr lang="en-US" dirty="0" smtClean="0"/>
              <a:t> a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-</a:t>
            </a:r>
            <a:r>
              <a:rPr lang="en-US" b="1" dirty="0" err="1" smtClean="0">
                <a:solidFill>
                  <a:srgbClr val="0070C0"/>
                </a:solidFill>
              </a:rPr>
              <a:t>jo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en </a:t>
            </a:r>
            <a:r>
              <a:rPr lang="en-US" b="1" dirty="0" smtClean="0">
                <a:solidFill>
                  <a:srgbClr val="0070C0"/>
                </a:solidFill>
              </a:rPr>
              <a:t>«</a:t>
            </a:r>
            <a:r>
              <a:rPr lang="en-US" b="1" dirty="0" err="1" smtClean="0">
                <a:solidFill>
                  <a:srgbClr val="0070C0"/>
                </a:solidFill>
              </a:rPr>
              <a:t>yo</a:t>
            </a:r>
            <a:r>
              <a:rPr lang="en-US" b="1" dirty="0" smtClean="0">
                <a:solidFill>
                  <a:srgbClr val="0070C0"/>
                </a:solidFill>
              </a:rPr>
              <a:t>»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conservar</a:t>
            </a:r>
            <a:r>
              <a:rPr lang="en-US" dirty="0" smtClean="0"/>
              <a:t> el </a:t>
            </a:r>
            <a:r>
              <a:rPr lang="en-US" dirty="0" err="1" smtClean="0"/>
              <a:t>sonido</a:t>
            </a:r>
            <a:r>
              <a:rPr lang="en-US" dirty="0" smtClean="0"/>
              <a:t> del </a:t>
            </a:r>
            <a:r>
              <a:rPr lang="en-US" dirty="0" err="1" smtClean="0"/>
              <a:t>infinitivo</a:t>
            </a:r>
            <a:r>
              <a:rPr lang="en-US" dirty="0" smtClean="0"/>
              <a:t>.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 de -go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334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 smtClean="0"/>
              <a:t>caer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distinguir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hacer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poner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salir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traer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valer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venir</a:t>
            </a:r>
            <a:endParaRPr lang="es-MX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334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 smtClean="0"/>
              <a:t>yo cai</a:t>
            </a:r>
            <a:r>
              <a:rPr lang="es-MX" b="1" dirty="0" smtClean="0">
                <a:solidFill>
                  <a:srgbClr val="00B050"/>
                </a:solidFill>
              </a:rPr>
              <a:t>go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yo distin</a:t>
            </a:r>
            <a:r>
              <a:rPr lang="es-MX" b="1" dirty="0" smtClean="0">
                <a:solidFill>
                  <a:srgbClr val="00B050"/>
                </a:solidFill>
              </a:rPr>
              <a:t>go</a:t>
            </a:r>
            <a:r>
              <a:rPr lang="es-MX" dirty="0" smtClean="0"/>
              <a:t>*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yo ha</a:t>
            </a:r>
            <a:r>
              <a:rPr lang="es-MX" b="1" dirty="0" smtClean="0">
                <a:solidFill>
                  <a:srgbClr val="00B050"/>
                </a:solidFill>
              </a:rPr>
              <a:t>go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yo pon</a:t>
            </a:r>
            <a:r>
              <a:rPr lang="es-MX" b="1" dirty="0" smtClean="0">
                <a:solidFill>
                  <a:srgbClr val="00B050"/>
                </a:solidFill>
              </a:rPr>
              <a:t>go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yo sal</a:t>
            </a:r>
            <a:r>
              <a:rPr lang="es-MX" b="1" dirty="0" smtClean="0">
                <a:solidFill>
                  <a:srgbClr val="00B050"/>
                </a:solidFill>
              </a:rPr>
              <a:t>go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yo trai</a:t>
            </a:r>
            <a:r>
              <a:rPr lang="es-MX" b="1" dirty="0" smtClean="0">
                <a:solidFill>
                  <a:srgbClr val="00B050"/>
                </a:solidFill>
              </a:rPr>
              <a:t>go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yo val</a:t>
            </a:r>
            <a:r>
              <a:rPr lang="es-MX" b="1" dirty="0" smtClean="0">
                <a:solidFill>
                  <a:srgbClr val="00B050"/>
                </a:solidFill>
              </a:rPr>
              <a:t>go</a:t>
            </a:r>
          </a:p>
          <a:p>
            <a:pPr>
              <a:lnSpc>
                <a:spcPct val="150000"/>
              </a:lnSpc>
            </a:pPr>
            <a:r>
              <a:rPr lang="es-MX" dirty="0" smtClean="0"/>
              <a:t>yo ven</a:t>
            </a:r>
            <a:r>
              <a:rPr lang="es-MX" b="1" dirty="0" smtClean="0">
                <a:solidFill>
                  <a:srgbClr val="00B050"/>
                </a:solidFill>
              </a:rPr>
              <a:t>go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665</TotalTime>
  <Words>568</Words>
  <Application>Microsoft Office PowerPoint</Application>
  <PresentationFormat>On-screen Show (4:3)</PresentationFormat>
  <Paragraphs>272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Repaso: el presente</vt:lpstr>
      <vt:lpstr>El presente de los verbos regulares</vt:lpstr>
      <vt:lpstr>Verbos de «-ar»</vt:lpstr>
      <vt:lpstr>Verbos de «-er»</vt:lpstr>
      <vt:lpstr>Verbos de «-ir»</vt:lpstr>
      <vt:lpstr>Los cambios radicales</vt:lpstr>
      <vt:lpstr>Ejemplos de verbos con cambios radicales</vt:lpstr>
      <vt:lpstr>Los irregulares de «yo»</vt:lpstr>
      <vt:lpstr> verbos de -go</vt:lpstr>
      <vt:lpstr>Verbos de - zco </vt:lpstr>
      <vt:lpstr>Verbos de -jo</vt:lpstr>
      <vt:lpstr>Otros verbos irregulares en «yo»</vt:lpstr>
      <vt:lpstr>Verbos con prefijos</vt:lpstr>
      <vt:lpstr>Irregular «yo» con cambios radicales</vt:lpstr>
      <vt:lpstr>Otros verbos irregulares- dar</vt:lpstr>
      <vt:lpstr>Otros verbos irregulares- decir</vt:lpstr>
      <vt:lpstr>Otros verbos irregulares- estar</vt:lpstr>
      <vt:lpstr>Otros verbos irregulares- ir</vt:lpstr>
      <vt:lpstr>Otros verbos irregulares- oír</vt:lpstr>
      <vt:lpstr>Otros verbos irregulares- ser</vt:lpstr>
      <vt:lpstr>Otros verbos irregulares- tener</vt:lpstr>
      <vt:lpstr>Otros verbos irregulares- venir</vt:lpstr>
    </vt:vector>
  </TitlesOfParts>
  <Company>Utica Community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futuro</dc:title>
  <dc:creator>burakam</dc:creator>
  <cp:lastModifiedBy>burakam</cp:lastModifiedBy>
  <cp:revision>50</cp:revision>
  <dcterms:created xsi:type="dcterms:W3CDTF">2011-02-10T17:49:43Z</dcterms:created>
  <dcterms:modified xsi:type="dcterms:W3CDTF">2011-04-28T13:12:48Z</dcterms:modified>
</cp:coreProperties>
</file>