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1E6C90F4-D234-4A88-A8A0-1B6A3CF210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49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6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13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29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5D6AEBE-B83F-44F5-BB25-A4034482CF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79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9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62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A2604-1FDA-4645-AD17-56B789E18F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98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2A4A9-9D16-4EA9-9432-81E1881F55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18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68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0555-5B02-46E1-9503-C722C58B83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35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10DE1C9-E376-4A3D-9292-B5445369332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21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7AD822F-FB6B-49AF-B186-3E856672A8C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 </a:t>
            </a:r>
            <a:r>
              <a:rPr lang="en-US" dirty="0" err="1"/>
              <a:t>pret</a:t>
            </a:r>
            <a:r>
              <a:rPr lang="en-US" dirty="0" err="1">
                <a:cs typeface="Tahoma" pitchFamily="34" charset="0"/>
              </a:rPr>
              <a:t>érito</a:t>
            </a:r>
            <a:r>
              <a:rPr lang="en-US" dirty="0">
                <a:cs typeface="Tahoma" pitchFamily="34" charset="0"/>
              </a:rPr>
              <a:t> y el </a:t>
            </a:r>
            <a:r>
              <a:rPr lang="en-US" dirty="0" err="1">
                <a:cs typeface="Tahoma" pitchFamily="34" charset="0"/>
              </a:rPr>
              <a:t>imperfecto</a:t>
            </a:r>
            <a:endParaRPr lang="en-US" dirty="0">
              <a:cs typeface="Tahoma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4EEADD0-EDDF-41C9-86F2-D68FEB24C0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err="1"/>
              <a:t>Descubre</a:t>
            </a:r>
            <a:r>
              <a:rPr lang="en-US" sz="2400" dirty="0"/>
              <a:t> 3 </a:t>
            </a:r>
            <a:r>
              <a:rPr lang="en-US" sz="2400" dirty="0" err="1"/>
              <a:t>Lección</a:t>
            </a:r>
            <a:r>
              <a:rPr lang="en-US" sz="2400" dirty="0"/>
              <a:t> 3.3</a:t>
            </a:r>
          </a:p>
          <a:p>
            <a:pPr eaLnBrk="1" hangingPunct="1">
              <a:defRPr/>
            </a:pPr>
            <a:r>
              <a:rPr lang="en-US" sz="2400" dirty="0" err="1">
                <a:cs typeface="Tahoma" pitchFamily="34" charset="0"/>
              </a:rPr>
              <a:t>vtext</a:t>
            </a:r>
            <a:r>
              <a:rPr lang="en-US" sz="2400" dirty="0">
                <a:cs typeface="Tahoma" pitchFamily="34" charset="0"/>
              </a:rPr>
              <a:t> pgs. 120-121</a:t>
            </a:r>
          </a:p>
          <a:p>
            <a:pPr eaLnBrk="1" hangingPunct="1">
              <a:defRPr/>
            </a:pPr>
            <a:endParaRPr lang="en-US" dirty="0">
              <a:cs typeface="Tahoma" pitchFamily="34" charset="0"/>
            </a:endParaRPr>
          </a:p>
          <a:p>
            <a:pPr eaLnBrk="1" hangingPunct="1">
              <a:defRPr/>
            </a:pPr>
            <a:endParaRPr lang="en-US" dirty="0"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86D5DF0-236B-4FD1-B1FE-1A4EF3330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 err="1"/>
              <a:t>Frases</a:t>
            </a:r>
            <a:r>
              <a:rPr lang="en-US" sz="4000" dirty="0"/>
              <a:t> </a:t>
            </a:r>
            <a:r>
              <a:rPr lang="en-US" sz="4000" dirty="0" err="1"/>
              <a:t>importantes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narraciones</a:t>
            </a:r>
            <a:endParaRPr lang="en-US" sz="4000" dirty="0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F49B286-EF4A-4AC1-A1D6-41DD6B76195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El </a:t>
            </a:r>
            <a:r>
              <a:rPr lang="en-US" sz="2400" dirty="0" err="1"/>
              <a:t>pretérito</a:t>
            </a:r>
            <a:r>
              <a:rPr lang="en-US" sz="2400" dirty="0"/>
              <a:t>:</a:t>
            </a:r>
          </a:p>
          <a:p>
            <a:pPr lvl="1" eaLnBrk="1" hangingPunct="1">
              <a:defRPr/>
            </a:pPr>
            <a:r>
              <a:rPr lang="en-US" sz="2400" dirty="0"/>
              <a:t>Primero</a:t>
            </a:r>
          </a:p>
          <a:p>
            <a:pPr lvl="1" eaLnBrk="1" hangingPunct="1">
              <a:defRPr/>
            </a:pPr>
            <a:r>
              <a:rPr lang="en-US" sz="2400" dirty="0"/>
              <a:t>Al principio</a:t>
            </a:r>
          </a:p>
          <a:p>
            <a:pPr lvl="1" eaLnBrk="1" hangingPunct="1">
              <a:defRPr/>
            </a:pPr>
            <a:r>
              <a:rPr lang="en-US" sz="2400" dirty="0"/>
              <a:t>Antes (de)</a:t>
            </a:r>
          </a:p>
          <a:p>
            <a:pPr lvl="1" eaLnBrk="1" hangingPunct="1">
              <a:defRPr/>
            </a:pPr>
            <a:r>
              <a:rPr lang="en-US" sz="2400" dirty="0" err="1"/>
              <a:t>Después</a:t>
            </a:r>
            <a:r>
              <a:rPr lang="en-US" sz="2400" dirty="0"/>
              <a:t> (de)</a:t>
            </a:r>
          </a:p>
          <a:p>
            <a:pPr lvl="1" eaLnBrk="1" hangingPunct="1">
              <a:defRPr/>
            </a:pPr>
            <a:r>
              <a:rPr lang="en-US" sz="2400" dirty="0" err="1"/>
              <a:t>Entonces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err="1"/>
              <a:t>Luego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Al final</a:t>
            </a:r>
          </a:p>
          <a:p>
            <a:pPr lvl="1" eaLnBrk="1" hangingPunct="1">
              <a:defRPr/>
            </a:pPr>
            <a:r>
              <a:rPr lang="en-US" sz="2400" dirty="0"/>
              <a:t>La </a:t>
            </a:r>
            <a:r>
              <a:rPr lang="en-US" sz="2400" dirty="0" err="1"/>
              <a:t>última</a:t>
            </a:r>
            <a:r>
              <a:rPr lang="en-US" sz="2400" dirty="0"/>
              <a:t> </a:t>
            </a:r>
            <a:r>
              <a:rPr lang="en-US" sz="2400" dirty="0" err="1"/>
              <a:t>vez</a:t>
            </a:r>
            <a:endParaRPr lang="en-US" sz="2400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DA48756D-6E36-4589-8F37-16763C70A124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El </a:t>
            </a:r>
            <a:r>
              <a:rPr lang="en-US" sz="2400" dirty="0" err="1"/>
              <a:t>imperfecto</a:t>
            </a:r>
            <a:r>
              <a:rPr lang="en-US" sz="2400" dirty="0"/>
              <a:t>:</a:t>
            </a:r>
          </a:p>
          <a:p>
            <a:pPr lvl="1" eaLnBrk="1" hangingPunct="1">
              <a:defRPr/>
            </a:pPr>
            <a:r>
              <a:rPr lang="en-US" sz="2400" dirty="0" err="1"/>
              <a:t>Mientras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err="1"/>
              <a:t>Siempre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err="1"/>
              <a:t>Todos</a:t>
            </a:r>
            <a:r>
              <a:rPr lang="en-US" sz="2400" dirty="0"/>
              <a:t> los </a:t>
            </a:r>
            <a:r>
              <a:rPr lang="en-US" sz="2400" dirty="0" err="1"/>
              <a:t>días</a:t>
            </a:r>
            <a:r>
              <a:rPr lang="en-US" sz="2400" dirty="0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6975C95-F968-4E49-9619-E8D4846D9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dos juntos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F70129C-536D-427D-993C-E189B9433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When narrating in the past,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The </a:t>
            </a:r>
            <a:r>
              <a:rPr lang="en-US" sz="2400" b="1" dirty="0">
                <a:solidFill>
                  <a:schemeClr val="folHlink"/>
                </a:solidFill>
              </a:rPr>
              <a:t>imperfect</a:t>
            </a:r>
            <a:r>
              <a:rPr lang="en-US" sz="2400" dirty="0"/>
              <a:t> describes </a:t>
            </a:r>
            <a:r>
              <a:rPr lang="en-US" sz="2400" i="1" dirty="0">
                <a:solidFill>
                  <a:schemeClr val="folHlink"/>
                </a:solidFill>
              </a:rPr>
              <a:t>what was happening</a:t>
            </a:r>
            <a:r>
              <a:rPr lang="en-US" sz="2400" dirty="0"/>
              <a:t> (background information, descriptions)</a:t>
            </a:r>
          </a:p>
          <a:p>
            <a:pPr lvl="1" eaLnBrk="1" hangingPunct="1">
              <a:buFontTx/>
              <a:buNone/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The </a:t>
            </a:r>
            <a:r>
              <a:rPr lang="en-US" sz="2400" b="1" dirty="0" err="1">
                <a:solidFill>
                  <a:schemeClr val="folHlink"/>
                </a:solidFill>
              </a:rPr>
              <a:t>preterite</a:t>
            </a:r>
            <a:r>
              <a:rPr lang="en-US" sz="2400" dirty="0"/>
              <a:t> describes an </a:t>
            </a:r>
            <a:r>
              <a:rPr lang="en-US" sz="2400" i="1" dirty="0">
                <a:solidFill>
                  <a:schemeClr val="folHlink"/>
                </a:solidFill>
              </a:rPr>
              <a:t>action that interrupts</a:t>
            </a:r>
            <a:r>
              <a:rPr lang="en-US" sz="2400" dirty="0"/>
              <a:t> the ongoing activity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0EE13A3-653F-4C0A-BBCB-B26EBC816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Por ejemplo…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898713A-882B-4A79-9B22-24B0238779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924800" cy="44958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	</a:t>
            </a:r>
            <a:r>
              <a:rPr lang="en-US" sz="2800" dirty="0" err="1"/>
              <a:t>Mientras</a:t>
            </a:r>
            <a:r>
              <a:rPr lang="en-US" sz="2800" dirty="0"/>
              <a:t> </a:t>
            </a:r>
            <a:r>
              <a:rPr lang="en-US" sz="2800" dirty="0" err="1"/>
              <a:t>estudiaba</a:t>
            </a:r>
            <a:r>
              <a:rPr lang="en-US" sz="2800" dirty="0"/>
              <a:t>, </a:t>
            </a:r>
            <a:r>
              <a:rPr lang="en-US" sz="2800" dirty="0" err="1"/>
              <a:t>sonó</a:t>
            </a:r>
            <a:r>
              <a:rPr lang="en-US" sz="2800" dirty="0"/>
              <a:t> la </a:t>
            </a:r>
            <a:r>
              <a:rPr lang="en-US" sz="2800" dirty="0" err="1"/>
              <a:t>alarma</a:t>
            </a:r>
            <a:r>
              <a:rPr lang="en-US" sz="2800" dirty="0"/>
              <a:t> contra </a:t>
            </a:r>
            <a:r>
              <a:rPr lang="en-US" sz="2800" dirty="0" err="1"/>
              <a:t>incendios</a:t>
            </a:r>
            <a:r>
              <a:rPr lang="en-US" sz="2800" dirty="0"/>
              <a:t>.  Me </a:t>
            </a:r>
            <a:r>
              <a:rPr lang="en-US" sz="2800" dirty="0" err="1"/>
              <a:t>levanté</a:t>
            </a:r>
            <a:r>
              <a:rPr lang="en-US" sz="2800" dirty="0"/>
              <a:t> de un </a:t>
            </a:r>
            <a:r>
              <a:rPr lang="en-US" sz="2800" dirty="0" err="1"/>
              <a:t>salto</a:t>
            </a:r>
            <a:r>
              <a:rPr lang="en-US" sz="2800" dirty="0"/>
              <a:t> y </a:t>
            </a:r>
            <a:r>
              <a:rPr lang="en-US" sz="2800" dirty="0" err="1"/>
              <a:t>miré</a:t>
            </a:r>
            <a:r>
              <a:rPr lang="en-US" sz="2800" dirty="0"/>
              <a:t> el </a:t>
            </a:r>
            <a:r>
              <a:rPr lang="en-US" sz="2800" dirty="0" err="1"/>
              <a:t>reloj</a:t>
            </a:r>
            <a:r>
              <a:rPr lang="en-US" sz="2800" dirty="0"/>
              <a:t>.  </a:t>
            </a:r>
            <a:r>
              <a:rPr lang="en-US" sz="2800" dirty="0" err="1"/>
              <a:t>Eran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11:30 de la </a:t>
            </a:r>
            <a:r>
              <a:rPr lang="en-US" sz="2800" dirty="0" err="1"/>
              <a:t>noche</a:t>
            </a:r>
            <a:r>
              <a:rPr lang="en-US" sz="2800" dirty="0"/>
              <a:t>.  </a:t>
            </a:r>
            <a:r>
              <a:rPr lang="en-US" sz="2800" dirty="0" err="1"/>
              <a:t>Salí</a:t>
            </a:r>
            <a:r>
              <a:rPr lang="en-US" sz="2800" dirty="0"/>
              <a:t> </a:t>
            </a:r>
            <a:r>
              <a:rPr lang="en-US" sz="2800" dirty="0" err="1"/>
              <a:t>corriendo</a:t>
            </a:r>
            <a:r>
              <a:rPr lang="en-US" sz="2800" dirty="0"/>
              <a:t> de mi </a:t>
            </a:r>
            <a:r>
              <a:rPr lang="en-US" sz="2800" dirty="0" err="1"/>
              <a:t>cuarto</a:t>
            </a:r>
            <a:r>
              <a:rPr lang="en-US" sz="2800" dirty="0"/>
              <a:t>.  En el </a:t>
            </a:r>
            <a:r>
              <a:rPr lang="en-US" sz="2800" dirty="0" err="1"/>
              <a:t>pasillo</a:t>
            </a:r>
            <a:r>
              <a:rPr lang="en-US" sz="2800" dirty="0"/>
              <a:t> </a:t>
            </a:r>
            <a:r>
              <a:rPr lang="en-US" sz="2800" dirty="0" err="1"/>
              <a:t>había</a:t>
            </a:r>
            <a:r>
              <a:rPr lang="en-US" sz="2800" dirty="0"/>
              <a:t> </a:t>
            </a:r>
            <a:r>
              <a:rPr lang="en-US" sz="2800" dirty="0" err="1"/>
              <a:t>más</a:t>
            </a:r>
            <a:r>
              <a:rPr lang="en-US" sz="2800" dirty="0"/>
              <a:t> </a:t>
            </a:r>
            <a:r>
              <a:rPr lang="en-US" sz="2800" dirty="0" err="1"/>
              <a:t>estudiantes</a:t>
            </a:r>
            <a:r>
              <a:rPr lang="en-US" sz="2800" dirty="0"/>
              <a:t>.  La </a:t>
            </a:r>
            <a:r>
              <a:rPr lang="en-US" sz="2800" dirty="0" err="1"/>
              <a:t>alarma</a:t>
            </a:r>
            <a:r>
              <a:rPr lang="en-US" sz="2800" dirty="0"/>
              <a:t> </a:t>
            </a:r>
            <a:r>
              <a:rPr lang="en-US" sz="2800" dirty="0" err="1"/>
              <a:t>seguía</a:t>
            </a:r>
            <a:r>
              <a:rPr lang="en-US" sz="2800" dirty="0"/>
              <a:t> </a:t>
            </a:r>
            <a:r>
              <a:rPr lang="en-US" sz="2800" dirty="0" err="1"/>
              <a:t>sonando</a:t>
            </a:r>
            <a:r>
              <a:rPr lang="en-US" sz="2800" dirty="0"/>
              <a:t>.  </a:t>
            </a:r>
            <a:r>
              <a:rPr lang="en-US" sz="2800" dirty="0" err="1"/>
              <a:t>Bajamos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escaleras</a:t>
            </a:r>
            <a:r>
              <a:rPr lang="en-US" sz="2800" dirty="0"/>
              <a:t> y, al </a:t>
            </a:r>
            <a:r>
              <a:rPr lang="en-US" sz="2800" dirty="0" err="1"/>
              <a:t>llegar</a:t>
            </a:r>
            <a:r>
              <a:rPr lang="en-US" sz="2800" dirty="0"/>
              <a:t> a la </a:t>
            </a:r>
            <a:r>
              <a:rPr lang="en-US" sz="2800" dirty="0" err="1"/>
              <a:t>calle</a:t>
            </a:r>
            <a:r>
              <a:rPr lang="en-US" sz="2800" dirty="0"/>
              <a:t>, mi </a:t>
            </a:r>
            <a:r>
              <a:rPr lang="en-US" sz="2800" dirty="0" err="1"/>
              <a:t>di</a:t>
            </a:r>
            <a:r>
              <a:rPr lang="en-US" sz="2800" dirty="0"/>
              <a:t> </a:t>
            </a:r>
            <a:r>
              <a:rPr lang="en-US" sz="2800" dirty="0" err="1"/>
              <a:t>cuenta</a:t>
            </a:r>
            <a:r>
              <a:rPr lang="en-US" sz="2800" dirty="0"/>
              <a:t> de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hacía</a:t>
            </a:r>
            <a:r>
              <a:rPr lang="en-US" sz="2800" dirty="0"/>
              <a:t> un </a:t>
            </a:r>
            <a:r>
              <a:rPr lang="en-US" sz="2800" dirty="0" err="1"/>
              <a:t>poco</a:t>
            </a:r>
            <a:r>
              <a:rPr lang="en-US" sz="2800" dirty="0"/>
              <a:t> de </a:t>
            </a:r>
            <a:r>
              <a:rPr lang="en-US" sz="2800" dirty="0" err="1"/>
              <a:t>frío</a:t>
            </a:r>
            <a:r>
              <a:rPr lang="en-US" sz="2800" dirty="0"/>
              <a:t>.  No </a:t>
            </a:r>
            <a:r>
              <a:rPr lang="en-US" sz="2800" dirty="0" err="1"/>
              <a:t>tenía</a:t>
            </a:r>
            <a:r>
              <a:rPr lang="en-US" sz="2800" dirty="0"/>
              <a:t> un </a:t>
            </a:r>
            <a:r>
              <a:rPr lang="en-US" sz="2800" dirty="0" err="1"/>
              <a:t>suéter</a:t>
            </a:r>
            <a:r>
              <a:rPr lang="en-US" sz="2800" dirty="0"/>
              <a:t>.  De </a:t>
            </a:r>
            <a:r>
              <a:rPr lang="en-US" sz="2800" dirty="0" err="1"/>
              <a:t>repente</a:t>
            </a:r>
            <a:r>
              <a:rPr lang="en-US" sz="2800" dirty="0"/>
              <a:t>, la </a:t>
            </a:r>
            <a:r>
              <a:rPr lang="en-US" sz="2800" dirty="0" err="1"/>
              <a:t>alarma</a:t>
            </a:r>
            <a:r>
              <a:rPr lang="en-US" sz="2800" dirty="0"/>
              <a:t> </a:t>
            </a:r>
            <a:r>
              <a:rPr lang="en-US" sz="2800" dirty="0" err="1"/>
              <a:t>dejó</a:t>
            </a:r>
            <a:r>
              <a:rPr lang="en-US" sz="2800" dirty="0"/>
              <a:t> de sonar.  No </a:t>
            </a:r>
            <a:r>
              <a:rPr lang="en-US" sz="2800" dirty="0" err="1"/>
              <a:t>había</a:t>
            </a:r>
            <a:r>
              <a:rPr lang="en-US" sz="2800" dirty="0"/>
              <a:t> un </a:t>
            </a:r>
            <a:r>
              <a:rPr lang="en-US" sz="2800" dirty="0" err="1"/>
              <a:t>incendio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0B1C2-3867-4678-A8BD-C37FB32DD9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79248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/>
              <a:t>Mientras</a:t>
            </a:r>
            <a:r>
              <a:rPr lang="en-US" sz="2400" dirty="0"/>
              <a:t> </a:t>
            </a:r>
            <a:r>
              <a:rPr lang="en-US" sz="2400" dirty="0" err="1"/>
              <a:t>estudiaba</a:t>
            </a:r>
            <a:r>
              <a:rPr lang="en-US" sz="2400" dirty="0"/>
              <a:t>, </a:t>
            </a:r>
            <a:r>
              <a:rPr lang="en-US" sz="2400" dirty="0" err="1"/>
              <a:t>sonó</a:t>
            </a:r>
            <a:r>
              <a:rPr lang="en-US" sz="2400" dirty="0"/>
              <a:t> la </a:t>
            </a:r>
            <a:r>
              <a:rPr lang="en-US" sz="2400" dirty="0" err="1"/>
              <a:t>alarma</a:t>
            </a:r>
            <a:r>
              <a:rPr lang="en-US" sz="2400" dirty="0"/>
              <a:t> contra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err="1"/>
              <a:t>incendios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Me </a:t>
            </a:r>
            <a:r>
              <a:rPr lang="en-US" sz="2400" dirty="0" err="1"/>
              <a:t>levanté</a:t>
            </a:r>
            <a:r>
              <a:rPr lang="en-US" sz="2400" dirty="0"/>
              <a:t> de un </a:t>
            </a:r>
            <a:r>
              <a:rPr lang="en-US" sz="2400" dirty="0" err="1"/>
              <a:t>salto</a:t>
            </a:r>
            <a:r>
              <a:rPr lang="en-US" sz="2400" dirty="0"/>
              <a:t> y </a:t>
            </a:r>
            <a:r>
              <a:rPr lang="en-US" sz="2400" dirty="0" err="1"/>
              <a:t>miré</a:t>
            </a:r>
            <a:r>
              <a:rPr lang="en-US" sz="2400" dirty="0"/>
              <a:t> el </a:t>
            </a:r>
            <a:r>
              <a:rPr lang="en-US" sz="2400" dirty="0" err="1"/>
              <a:t>reloj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 err="1"/>
              <a:t>Eran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11:30 de la </a:t>
            </a:r>
            <a:r>
              <a:rPr lang="en-US" sz="2400" dirty="0" err="1"/>
              <a:t>noche</a:t>
            </a:r>
            <a:r>
              <a:rPr lang="en-US" sz="2400" dirty="0"/>
              <a:t>. </a:t>
            </a:r>
          </a:p>
          <a:p>
            <a:pPr eaLnBrk="1" hangingPunct="1">
              <a:defRPr/>
            </a:pPr>
            <a:r>
              <a:rPr lang="en-US" sz="2400" dirty="0" err="1"/>
              <a:t>Salí</a:t>
            </a:r>
            <a:r>
              <a:rPr lang="en-US" sz="2400" dirty="0"/>
              <a:t> </a:t>
            </a:r>
            <a:r>
              <a:rPr lang="en-US" sz="2400" dirty="0" err="1"/>
              <a:t>corriendo</a:t>
            </a:r>
            <a:r>
              <a:rPr lang="en-US" sz="2400" dirty="0"/>
              <a:t> de mi </a:t>
            </a:r>
            <a:r>
              <a:rPr lang="en-US" sz="2400" dirty="0" err="1"/>
              <a:t>cuarto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En el </a:t>
            </a:r>
            <a:r>
              <a:rPr lang="en-US" sz="2400" dirty="0" err="1"/>
              <a:t>pasillo</a:t>
            </a:r>
            <a:r>
              <a:rPr lang="en-US" sz="2400" dirty="0"/>
              <a:t> </a:t>
            </a:r>
            <a:r>
              <a:rPr lang="en-US" sz="2400" dirty="0" err="1"/>
              <a:t>había</a:t>
            </a:r>
            <a:r>
              <a:rPr lang="en-US" sz="2400" dirty="0"/>
              <a:t>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estudiantes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La </a:t>
            </a:r>
            <a:r>
              <a:rPr lang="en-US" sz="2400" dirty="0" err="1"/>
              <a:t>alarma</a:t>
            </a:r>
            <a:r>
              <a:rPr lang="en-US" sz="2400" dirty="0"/>
              <a:t> </a:t>
            </a:r>
            <a:r>
              <a:rPr lang="en-US" sz="2400" dirty="0" err="1"/>
              <a:t>seguía</a:t>
            </a:r>
            <a:r>
              <a:rPr lang="en-US" sz="2400" dirty="0"/>
              <a:t> </a:t>
            </a:r>
            <a:r>
              <a:rPr lang="en-US" sz="2400" dirty="0" err="1"/>
              <a:t>sonando</a:t>
            </a:r>
            <a:r>
              <a:rPr lang="en-US" sz="2400" dirty="0"/>
              <a:t>.  </a:t>
            </a:r>
            <a:r>
              <a:rPr lang="en-US" sz="2400" dirty="0" err="1"/>
              <a:t>Bajamos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escaleras</a:t>
            </a:r>
            <a:r>
              <a:rPr lang="en-US" sz="2400" dirty="0"/>
              <a:t> y, al </a:t>
            </a:r>
            <a:r>
              <a:rPr lang="en-US" sz="2400" dirty="0" err="1"/>
              <a:t>llegar</a:t>
            </a:r>
            <a:r>
              <a:rPr lang="en-US" sz="2400" dirty="0"/>
              <a:t> a la </a:t>
            </a:r>
            <a:r>
              <a:rPr lang="en-US" sz="2400" dirty="0" err="1"/>
              <a:t>calle</a:t>
            </a:r>
            <a:r>
              <a:rPr lang="en-US" sz="2400" dirty="0"/>
              <a:t>, mi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cuenta</a:t>
            </a:r>
            <a:r>
              <a:rPr lang="en-US" sz="2400" dirty="0"/>
              <a:t> de </a:t>
            </a:r>
            <a:r>
              <a:rPr lang="en-US" sz="2400" dirty="0" err="1"/>
              <a:t>que</a:t>
            </a:r>
            <a:r>
              <a:rPr lang="en-US" sz="2400" dirty="0"/>
              <a:t> </a:t>
            </a:r>
            <a:r>
              <a:rPr lang="en-US" sz="2400" dirty="0" err="1"/>
              <a:t>hacía</a:t>
            </a:r>
            <a:r>
              <a:rPr lang="en-US" sz="2400" dirty="0"/>
              <a:t> un </a:t>
            </a:r>
            <a:r>
              <a:rPr lang="en-US" sz="2400" dirty="0" err="1"/>
              <a:t>poco</a:t>
            </a:r>
            <a:r>
              <a:rPr lang="en-US" sz="2400" dirty="0"/>
              <a:t> de </a:t>
            </a:r>
            <a:r>
              <a:rPr lang="en-US" sz="2400" dirty="0" err="1"/>
              <a:t>frío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No </a:t>
            </a:r>
            <a:r>
              <a:rPr lang="en-US" sz="2400" dirty="0" err="1"/>
              <a:t>tenía</a:t>
            </a:r>
            <a:r>
              <a:rPr lang="en-US" sz="2400" dirty="0"/>
              <a:t> un </a:t>
            </a:r>
            <a:r>
              <a:rPr lang="en-US" sz="2400" dirty="0" err="1"/>
              <a:t>suéter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De </a:t>
            </a:r>
            <a:r>
              <a:rPr lang="en-US" sz="2400" dirty="0" err="1"/>
              <a:t>repente</a:t>
            </a:r>
            <a:r>
              <a:rPr lang="en-US" sz="2400" dirty="0"/>
              <a:t>, la </a:t>
            </a:r>
            <a:r>
              <a:rPr lang="en-US" sz="2400" dirty="0" err="1"/>
              <a:t>alarma</a:t>
            </a:r>
            <a:r>
              <a:rPr lang="en-US" sz="2400" dirty="0"/>
              <a:t> </a:t>
            </a:r>
            <a:r>
              <a:rPr lang="en-US" sz="2400" dirty="0" err="1"/>
              <a:t>dejó</a:t>
            </a:r>
            <a:r>
              <a:rPr lang="en-US" sz="2400" dirty="0"/>
              <a:t> de sonar.</a:t>
            </a:r>
          </a:p>
          <a:p>
            <a:pPr eaLnBrk="1" hangingPunct="1">
              <a:defRPr/>
            </a:pPr>
            <a:r>
              <a:rPr lang="en-US" sz="2400" dirty="0"/>
              <a:t>No </a:t>
            </a:r>
            <a:r>
              <a:rPr lang="en-US" sz="2400" dirty="0" err="1"/>
              <a:t>había</a:t>
            </a:r>
            <a:r>
              <a:rPr lang="en-US" sz="2400" dirty="0"/>
              <a:t> un </a:t>
            </a:r>
            <a:r>
              <a:rPr lang="en-US" sz="2400" dirty="0" err="1"/>
              <a:t>incendio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64672D-D769-4338-93F3-0BF36D4F3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El pret</a:t>
            </a:r>
            <a:r>
              <a:rPr lang="en-US">
                <a:cs typeface="Tahoma" pitchFamily="34" charset="0"/>
              </a:rPr>
              <a:t>érito y el imperfecto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92119C9A-E398-4D06-9145-E30497F883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/>
              <a:t>Both are used to express actions that happened in the past but have different uses.</a:t>
            </a:r>
          </a:p>
          <a:p>
            <a:pPr eaLnBrk="1" hangingPunct="1">
              <a:defRPr/>
            </a:pPr>
            <a:endParaRPr lang="en-US" sz="3200" dirty="0"/>
          </a:p>
          <a:p>
            <a:pPr eaLnBrk="1" hangingPunct="1">
              <a:defRPr/>
            </a:pPr>
            <a:r>
              <a:rPr lang="en-US" sz="3200" dirty="0"/>
              <a:t>They are NOT interchangeable!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C67404E-8806-43B8-A593-C1E350ACD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Los </a:t>
            </a:r>
            <a:r>
              <a:rPr lang="en-US" dirty="0" err="1"/>
              <a:t>usos</a:t>
            </a:r>
            <a:r>
              <a:rPr lang="en-US" dirty="0"/>
              <a:t> del </a:t>
            </a:r>
            <a:r>
              <a:rPr lang="en-US" dirty="0" err="1"/>
              <a:t>pret</a:t>
            </a:r>
            <a:r>
              <a:rPr lang="en-US" dirty="0" err="1">
                <a:cs typeface="Tahoma" pitchFamily="34" charset="0"/>
              </a:rPr>
              <a:t>érito</a:t>
            </a:r>
            <a:endParaRPr lang="en-US" dirty="0">
              <a:cs typeface="Tahoma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295D41-4DC1-4146-A2B1-378BD25FB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To express actions or states viewed by the speaker as completed.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 err="1">
                <a:solidFill>
                  <a:schemeClr val="folHlink"/>
                </a:solidFill>
              </a:rPr>
              <a:t>Viviste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este</a:t>
            </a:r>
            <a:r>
              <a:rPr lang="en-US" sz="2400" dirty="0"/>
              <a:t> barrio el </a:t>
            </a:r>
            <a:r>
              <a:rPr lang="en-US" sz="2400" dirty="0" err="1"/>
              <a:t>año</a:t>
            </a:r>
            <a:r>
              <a:rPr lang="en-US" sz="2400" dirty="0"/>
              <a:t> </a:t>
            </a:r>
            <a:r>
              <a:rPr lang="en-US" sz="2400" dirty="0" err="1"/>
              <a:t>pasado</a:t>
            </a:r>
            <a:r>
              <a:rPr lang="en-US" sz="2400" dirty="0"/>
              <a:t>.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Mis amigos </a:t>
            </a:r>
            <a:r>
              <a:rPr lang="en-US" sz="2400" b="1" dirty="0" err="1">
                <a:solidFill>
                  <a:schemeClr val="folHlink"/>
                </a:solidFill>
              </a:rPr>
              <a:t>fueron</a:t>
            </a:r>
            <a:r>
              <a:rPr lang="en-US" sz="2400" dirty="0"/>
              <a:t> al </a:t>
            </a:r>
            <a:r>
              <a:rPr lang="en-US" sz="2400" dirty="0" err="1"/>
              <a:t>centro</a:t>
            </a:r>
            <a:r>
              <a:rPr lang="en-US" sz="2400" dirty="0"/>
              <a:t> </a:t>
            </a:r>
            <a:r>
              <a:rPr lang="en-US" sz="2400" dirty="0" err="1"/>
              <a:t>comercial</a:t>
            </a:r>
            <a:r>
              <a:rPr lang="en-US" sz="2400" dirty="0"/>
              <a:t> </a:t>
            </a:r>
            <a:r>
              <a:rPr lang="en-US" sz="2400" dirty="0" err="1"/>
              <a:t>ayer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BBB9E29-DF36-4A82-884A-E3465ADC6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Los </a:t>
            </a:r>
            <a:r>
              <a:rPr lang="en-US" dirty="0" err="1"/>
              <a:t>usos</a:t>
            </a:r>
            <a:r>
              <a:rPr lang="en-US" dirty="0"/>
              <a:t> del </a:t>
            </a:r>
            <a:r>
              <a:rPr lang="en-US" dirty="0" err="1"/>
              <a:t>pret</a:t>
            </a:r>
            <a:r>
              <a:rPr lang="en-US" dirty="0" err="1">
                <a:cs typeface="Tahoma" pitchFamily="34" charset="0"/>
              </a:rPr>
              <a:t>érito</a:t>
            </a:r>
            <a:endParaRPr lang="en-US" dirty="0">
              <a:cs typeface="Tahoma" pitchFamily="34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B38687-5B49-4A4B-8756-08A7814DDD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To express the beginning or end of a past action.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La telenovela </a:t>
            </a:r>
            <a:r>
              <a:rPr lang="en-US" sz="2400" b="1" dirty="0" err="1">
                <a:solidFill>
                  <a:schemeClr val="folHlink"/>
                </a:solidFill>
              </a:rPr>
              <a:t>empezó</a:t>
            </a:r>
            <a:r>
              <a:rPr lang="en-US" sz="2400" dirty="0"/>
              <a:t> a las </a:t>
            </a:r>
            <a:r>
              <a:rPr lang="en-US" sz="2400" dirty="0" err="1"/>
              <a:t>ocho</a:t>
            </a:r>
            <a:r>
              <a:rPr lang="en-US" sz="2400" dirty="0"/>
              <a:t>.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 err="1"/>
              <a:t>Estas</a:t>
            </a:r>
            <a:r>
              <a:rPr lang="en-US" sz="2400" dirty="0"/>
              <a:t> dos </a:t>
            </a:r>
            <a:r>
              <a:rPr lang="en-US" sz="2400" dirty="0" err="1"/>
              <a:t>noticias</a:t>
            </a:r>
            <a:r>
              <a:rPr lang="en-US" sz="2400" dirty="0"/>
              <a:t> </a:t>
            </a:r>
            <a:r>
              <a:rPr lang="en-US" sz="2400" b="1" dirty="0">
                <a:solidFill>
                  <a:schemeClr val="folHlink"/>
                </a:solidFill>
              </a:rPr>
              <a:t>se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difundieron</a:t>
            </a:r>
            <a:r>
              <a:rPr lang="en-US" sz="2400" dirty="0"/>
              <a:t> la </a:t>
            </a:r>
            <a:r>
              <a:rPr lang="en-US" sz="2400" dirty="0" err="1"/>
              <a:t>semana</a:t>
            </a:r>
            <a:r>
              <a:rPr lang="en-US" sz="2400" dirty="0"/>
              <a:t> </a:t>
            </a:r>
            <a:r>
              <a:rPr lang="en-US" sz="2400" dirty="0" err="1"/>
              <a:t>pasada</a:t>
            </a:r>
            <a:r>
              <a:rPr lang="en-US" sz="2400" dirty="0"/>
              <a:t>.</a:t>
            </a:r>
          </a:p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FFB88FF-5196-4D6E-B4C4-55A82E368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usos del pret</a:t>
            </a:r>
            <a:r>
              <a:rPr lang="en-US">
                <a:cs typeface="Tahoma" pitchFamily="34" charset="0"/>
              </a:rPr>
              <a:t>érito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597DC35-7BF1-4736-B37E-4368A39061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To narrate a series of past actions.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 err="1">
                <a:solidFill>
                  <a:schemeClr val="folHlink"/>
                </a:solidFill>
              </a:rPr>
              <a:t>Salí</a:t>
            </a:r>
            <a:r>
              <a:rPr lang="en-US" sz="2400" dirty="0"/>
              <a:t> de casa, </a:t>
            </a:r>
            <a:r>
              <a:rPr lang="en-US" sz="2400" b="1" dirty="0" err="1">
                <a:solidFill>
                  <a:schemeClr val="folHlink"/>
                </a:solidFill>
              </a:rPr>
              <a:t>crucé</a:t>
            </a:r>
            <a:r>
              <a:rPr lang="en-US" sz="2400" dirty="0"/>
              <a:t> la </a:t>
            </a:r>
            <a:r>
              <a:rPr lang="en-US" sz="2400" dirty="0" err="1"/>
              <a:t>calle</a:t>
            </a:r>
            <a:r>
              <a:rPr lang="en-US" sz="2400" dirty="0"/>
              <a:t> y </a:t>
            </a:r>
            <a:r>
              <a:rPr lang="en-US" sz="2400" b="1" dirty="0" err="1">
                <a:solidFill>
                  <a:schemeClr val="folHlink"/>
                </a:solidFill>
              </a:rPr>
              <a:t>entré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el </a:t>
            </a:r>
            <a:r>
              <a:rPr lang="en-US" sz="2400" dirty="0" err="1"/>
              <a:t>edificio</a:t>
            </a:r>
            <a:r>
              <a:rPr lang="en-US" sz="2400" dirty="0"/>
              <a:t>.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 err="1">
                <a:solidFill>
                  <a:schemeClr val="folHlink"/>
                </a:solidFill>
              </a:rPr>
              <a:t>Llegó</a:t>
            </a:r>
            <a:r>
              <a:rPr lang="en-US" sz="2400" dirty="0"/>
              <a:t> al </a:t>
            </a:r>
            <a:r>
              <a:rPr lang="en-US" sz="2400" dirty="0" err="1"/>
              <a:t>centro</a:t>
            </a:r>
            <a:r>
              <a:rPr lang="en-US" sz="2400" dirty="0"/>
              <a:t>, le </a:t>
            </a:r>
            <a:r>
              <a:rPr lang="en-US" sz="2400" b="1" dirty="0" err="1">
                <a:solidFill>
                  <a:schemeClr val="folHlink"/>
                </a:solidFill>
              </a:rPr>
              <a:t>dieron</a:t>
            </a:r>
            <a:r>
              <a:rPr lang="en-US" sz="2400" dirty="0"/>
              <a:t> </a:t>
            </a:r>
            <a:r>
              <a:rPr lang="en-US" sz="2400" dirty="0" err="1"/>
              <a:t>indicaciones</a:t>
            </a:r>
            <a:r>
              <a:rPr lang="en-US" sz="2400" dirty="0"/>
              <a:t> y </a:t>
            </a:r>
            <a:r>
              <a:rPr lang="en-US" sz="2400" b="1" dirty="0">
                <a:solidFill>
                  <a:schemeClr val="folHlink"/>
                </a:solidFill>
              </a:rPr>
              <a:t>se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fue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2F7EB7-E7C7-476B-A24D-9521BEEEB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usos del imperfecto</a:t>
            </a:r>
            <a:endParaRPr lang="en-US">
              <a:cs typeface="Tahoma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AE0B070-532C-4A6F-94C0-6776CC4FAA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To describe an ongoing past action without reference to beginning or end (background information).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No se </a:t>
            </a:r>
            <a:r>
              <a:rPr lang="en-US" sz="2400" b="1" dirty="0" err="1">
                <a:solidFill>
                  <a:schemeClr val="folHlink"/>
                </a:solidFill>
              </a:rPr>
              <a:t>podía</a:t>
            </a:r>
            <a:r>
              <a:rPr lang="en-US" sz="2400" dirty="0"/>
              <a:t> </a:t>
            </a:r>
            <a:r>
              <a:rPr lang="en-US" sz="2400" dirty="0" err="1"/>
              <a:t>parar</a:t>
            </a:r>
            <a:r>
              <a:rPr lang="en-US" sz="2400" dirty="0"/>
              <a:t> </a:t>
            </a:r>
            <a:r>
              <a:rPr lang="en-US" sz="2400" dirty="0" err="1"/>
              <a:t>delante</a:t>
            </a:r>
            <a:r>
              <a:rPr lang="en-US" sz="2400" dirty="0"/>
              <a:t> de la </a:t>
            </a:r>
            <a:r>
              <a:rPr lang="en-US" sz="2400" dirty="0" err="1"/>
              <a:t>comisería</a:t>
            </a:r>
            <a:r>
              <a:rPr lang="en-US" sz="2400" dirty="0"/>
              <a:t>.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Juan </a:t>
            </a:r>
            <a:r>
              <a:rPr lang="en-US" sz="2400" b="1" dirty="0" err="1">
                <a:solidFill>
                  <a:schemeClr val="folHlink"/>
                </a:solidFill>
              </a:rPr>
              <a:t>tomaba</a:t>
            </a:r>
            <a:r>
              <a:rPr lang="en-US" sz="2400" dirty="0"/>
              <a:t> el </a:t>
            </a:r>
            <a:r>
              <a:rPr lang="en-US" sz="2400" dirty="0" err="1"/>
              <a:t>transporte</a:t>
            </a:r>
            <a:r>
              <a:rPr lang="en-US" sz="2400" dirty="0"/>
              <a:t> </a:t>
            </a:r>
            <a:r>
              <a:rPr lang="en-US" sz="2400" dirty="0" err="1"/>
              <a:t>público</a:t>
            </a:r>
            <a:r>
              <a:rPr lang="en-US" sz="2400" dirty="0"/>
              <a:t> </a:t>
            </a:r>
            <a:r>
              <a:rPr lang="en-US" sz="2400" dirty="0" err="1"/>
              <a:t>frecuentemente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6BAB4AD-1604-4C4F-9ABB-9D6361F651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usos del imperfecto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EAFF32-35EE-41DF-B419-8D263E1E59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4351" y="2063396"/>
            <a:ext cx="7797662" cy="441360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/>
              <a:t>To express habitual (repeated) past actions.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folHlink"/>
                </a:solidFill>
              </a:rPr>
              <a:t>Me </a:t>
            </a:r>
            <a:r>
              <a:rPr lang="en-US" sz="2400" b="1" dirty="0" err="1">
                <a:solidFill>
                  <a:schemeClr val="folHlink"/>
                </a:solidFill>
              </a:rPr>
              <a:t>gustaba</a:t>
            </a:r>
            <a:r>
              <a:rPr lang="en-US" sz="2400" dirty="0"/>
              <a:t> </a:t>
            </a:r>
            <a:r>
              <a:rPr lang="en-US" sz="2400" dirty="0" err="1"/>
              <a:t>jugar</a:t>
            </a:r>
            <a:r>
              <a:rPr lang="en-US" sz="2400" dirty="0"/>
              <a:t> al </a:t>
            </a:r>
            <a:r>
              <a:rPr lang="en-US" sz="2400" dirty="0" err="1"/>
              <a:t>fútbol</a:t>
            </a:r>
            <a:r>
              <a:rPr lang="en-US" sz="2400" dirty="0"/>
              <a:t> los </a:t>
            </a:r>
            <a:r>
              <a:rPr lang="en-US" sz="2400" dirty="0" err="1"/>
              <a:t>domingos</a:t>
            </a:r>
            <a:r>
              <a:rPr lang="en-US" sz="2400" dirty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dirty="0" err="1">
                <a:solidFill>
                  <a:schemeClr val="folHlink"/>
                </a:solidFill>
              </a:rPr>
              <a:t>Solían</a:t>
            </a:r>
            <a:r>
              <a:rPr lang="en-US" sz="2400" dirty="0"/>
              <a:t> </a:t>
            </a:r>
            <a:r>
              <a:rPr lang="en-US" sz="2400" dirty="0" err="1"/>
              <a:t>hacer</a:t>
            </a:r>
            <a:r>
              <a:rPr lang="en-US" sz="2400" dirty="0"/>
              <a:t> las diligencias los fines de </a:t>
            </a:r>
            <a:r>
              <a:rPr lang="en-US" sz="2400" dirty="0" err="1"/>
              <a:t>semana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folHlink"/>
                </a:solidFill>
              </a:rPr>
              <a:t>Soler</a:t>
            </a:r>
            <a:r>
              <a:rPr lang="en-US" sz="2400" dirty="0"/>
              <a:t> </a:t>
            </a:r>
            <a:r>
              <a:rPr lang="en-US" sz="2400" dirty="0" err="1"/>
              <a:t>significa</a:t>
            </a:r>
            <a:r>
              <a:rPr lang="en-US" sz="2400" dirty="0"/>
              <a:t> «</a:t>
            </a:r>
            <a:r>
              <a:rPr lang="en-US" sz="2400" dirty="0">
                <a:solidFill>
                  <a:schemeClr val="folHlink"/>
                </a:solidFill>
              </a:rPr>
              <a:t>to do something usually</a:t>
            </a:r>
            <a:r>
              <a:rPr lang="en-US" sz="2400" dirty="0"/>
              <a:t>» and is often used in the imperfect since its meaning implies repetition.  It is followed by an infinitive verb.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C2921305-9C86-4288-A77B-BF42CAEFB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usos del imperfecto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B4C7283-3AEA-4C45-8AD6-236ED0FFAD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To describe mental, physical and emotional states or conditions in the past.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 err="1">
                <a:solidFill>
                  <a:schemeClr val="folHlink"/>
                </a:solidFill>
              </a:rPr>
              <a:t>Estaba</a:t>
            </a:r>
            <a:r>
              <a:rPr lang="en-US" sz="2400" dirty="0"/>
              <a:t> </a:t>
            </a:r>
            <a:r>
              <a:rPr lang="en-US" sz="2400" dirty="0" err="1"/>
              <a:t>muy</a:t>
            </a:r>
            <a:r>
              <a:rPr lang="en-US" sz="2400" dirty="0"/>
              <a:t> </a:t>
            </a:r>
            <a:r>
              <a:rPr lang="en-US" sz="2400" dirty="0" err="1"/>
              <a:t>nerviosa</a:t>
            </a:r>
            <a:r>
              <a:rPr lang="en-US" sz="2400" dirty="0"/>
              <a:t> antes de la </a:t>
            </a:r>
            <a:r>
              <a:rPr lang="en-US" sz="2400" dirty="0" err="1"/>
              <a:t>entrevista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6E2116-1D69-44A7-A6F2-28ECB90784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Los usos del imperfecto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66A2336-BE7A-432E-B57E-266C53E215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To tell time and talk about weather.</a:t>
            </a:r>
          </a:p>
          <a:p>
            <a:pPr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b="1" dirty="0">
                <a:solidFill>
                  <a:schemeClr val="folHlink"/>
                </a:solidFill>
              </a:rPr>
              <a:t>Eran</a:t>
            </a:r>
            <a:r>
              <a:rPr lang="en-US" sz="2400" dirty="0"/>
              <a:t> las </a:t>
            </a:r>
            <a:r>
              <a:rPr lang="en-US" sz="2400" dirty="0" err="1"/>
              <a:t>ocho</a:t>
            </a:r>
            <a:r>
              <a:rPr lang="en-US" sz="2400" dirty="0"/>
              <a:t> y media de la </a:t>
            </a:r>
            <a:r>
              <a:rPr lang="en-US" sz="2400" dirty="0" err="1"/>
              <a:t>mañana</a:t>
            </a:r>
            <a:r>
              <a:rPr lang="en-US" sz="2400" dirty="0"/>
              <a:t> y </a:t>
            </a:r>
            <a:r>
              <a:rPr lang="en-US" sz="2400" b="1" dirty="0" err="1">
                <a:solidFill>
                  <a:schemeClr val="folHlink"/>
                </a:solidFill>
              </a:rPr>
              <a:t>estaba</a:t>
            </a:r>
            <a:r>
              <a:rPr lang="en-US" sz="2400" dirty="0"/>
              <a:t> </a:t>
            </a:r>
            <a:r>
              <a:rPr lang="en-US" sz="2400" dirty="0" err="1"/>
              <a:t>lloviendo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156</TotalTime>
  <Words>523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Tahoma</vt:lpstr>
      <vt:lpstr>Arial</vt:lpstr>
      <vt:lpstr>Wingdings</vt:lpstr>
      <vt:lpstr>Calibri</vt:lpstr>
      <vt:lpstr>Times New Roman</vt:lpstr>
      <vt:lpstr>Wood Type</vt:lpstr>
      <vt:lpstr>El pretérito y el imperfecto</vt:lpstr>
      <vt:lpstr>El pretérito y el imperfecto</vt:lpstr>
      <vt:lpstr>Los usos del pretérito</vt:lpstr>
      <vt:lpstr>Los usos del pretérito</vt:lpstr>
      <vt:lpstr>Los usos del pretérito</vt:lpstr>
      <vt:lpstr>Los usos del imperfecto</vt:lpstr>
      <vt:lpstr>Los usos del imperfecto</vt:lpstr>
      <vt:lpstr>Los usos del imperfecto</vt:lpstr>
      <vt:lpstr>Los usos del imperfecto</vt:lpstr>
      <vt:lpstr>Frases importantes en narraciones</vt:lpstr>
      <vt:lpstr>Los dos juntos</vt:lpstr>
      <vt:lpstr>Por ejemplo…</vt:lpstr>
      <vt:lpstr>PowerPoint Presentation</vt:lpstr>
    </vt:vector>
  </TitlesOfParts>
  <Company>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y el imperfecto</dc:title>
  <dc:creator>whitecadm</dc:creator>
  <cp:lastModifiedBy>BURAK, ANNETTE</cp:lastModifiedBy>
  <cp:revision>10</cp:revision>
  <dcterms:created xsi:type="dcterms:W3CDTF">2011-04-18T14:14:41Z</dcterms:created>
  <dcterms:modified xsi:type="dcterms:W3CDTF">2022-01-24T22:20:53Z</dcterms:modified>
</cp:coreProperties>
</file>