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0" r:id="rId10"/>
    <p:sldId id="264" r:id="rId11"/>
    <p:sldId id="267" r:id="rId12"/>
    <p:sldId id="268" r:id="rId13"/>
    <p:sldId id="284" r:id="rId14"/>
    <p:sldId id="285" r:id="rId15"/>
    <p:sldId id="269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88" r:id="rId24"/>
    <p:sldId id="266" r:id="rId25"/>
    <p:sldId id="289" r:id="rId26"/>
    <p:sldId id="290" r:id="rId27"/>
    <p:sldId id="291" r:id="rId28"/>
    <p:sldId id="292" r:id="rId29"/>
    <p:sldId id="293" r:id="rId30"/>
    <p:sldId id="294" r:id="rId31"/>
    <p:sldId id="287" r:id="rId32"/>
    <p:sldId id="295" r:id="rId33"/>
    <p:sldId id="296" r:id="rId34"/>
    <p:sldId id="300" r:id="rId35"/>
    <p:sldId id="301" r:id="rId36"/>
    <p:sldId id="297" r:id="rId37"/>
    <p:sldId id="302" r:id="rId38"/>
    <p:sldId id="298" r:id="rId39"/>
    <p:sldId id="303" r:id="rId40"/>
    <p:sldId id="299" r:id="rId41"/>
    <p:sldId id="304" r:id="rId42"/>
    <p:sldId id="306" r:id="rId43"/>
    <p:sldId id="307" r:id="rId44"/>
    <p:sldId id="308" r:id="rId45"/>
    <p:sldId id="309" r:id="rId46"/>
    <p:sldId id="311" r:id="rId47"/>
    <p:sldId id="312" r:id="rId48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07A87D-AB02-4D50-A5FE-411F9E134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024E3-D740-4D5A-823C-A28C9BF71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pPr>
              <a:defRPr/>
            </a:pPr>
            <a:fld id="{5F79E53B-8CEC-4401-A2BF-E224CECEE847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A3DEF-33BF-44DC-86A7-1947B3BD1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566C8-6BE6-410A-BDDF-1ABC5E89D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9BF04E-76D0-4274-953B-6ACC1512B3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663B3-9749-4B47-82B0-7D5303426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82FB7-AA61-4C83-9A18-F5742160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3A27AD-4705-4451-A8F0-3ECBFA0D3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5A830-46BE-40E2-879B-3AAF0D74A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8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1123A-E175-4787-A841-2C16225D0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87AE3-5A15-422F-BDCF-FF5FA3997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E3212B-7AD2-46C6-BB59-66FE5E7CC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183F-924D-42EC-9382-F93DF9860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88251-844E-4697-B30C-71D67AD5D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2B4599-0A43-4692-A31E-995CBDC8D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4FC7F-4CD8-4EC4-819C-6C56495C8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67671-755F-428D-9772-AF9B1538F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7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5ACB20-2E6D-4FAF-9755-252659FC4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7D66D1-976B-4ED2-8689-76AAF9BB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4717FAE-390E-4632-BCAF-33F52E7C1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BDE4-2545-4922-90DF-E88757A3F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70F73-49A1-49CF-890A-C5A6CD001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564FE-8D10-45AE-9632-7E407DA77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96B2E-E666-41DE-B7B2-0070EED0E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7E35A-9DAB-4C58-A013-049162B45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6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12AD6-2A93-47B9-9298-BA221DA89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C9F6D7-2196-446F-A328-AEA9AAB90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C208C5-9699-4B5B-84B2-8265CB686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B068F-62A1-41E0-A0DB-C67C32215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98067A-0333-44FA-A659-37B2C8DC3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4A02E-62F3-4386-B693-0A60F232E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10AF71-DEB1-4430-9F77-8FB0056E9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6D1B0-672A-4417-889B-3FB47DCDD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2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BA823-636E-4E93-8787-D1090E437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D2D76-0468-473A-BE42-B3D9D6CAA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89643-439A-4E2B-BB2F-6D54BD453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0578-3AF7-41A8-872E-51628E103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2F7948-4482-4773-AF82-5BD93B3AE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729431-C6B1-478E-B111-51B3B73EB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01FA2B-ED94-40E6-8B8E-FCE602E5B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9A809-D0FF-445A-80D7-D1BDEBF4F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0899E2-02D9-4498-9BAF-B8B91B7F4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62B169-9F33-460E-B6FD-4B7C65CC4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9103E2-9C4E-47BC-BCF3-6E4874ADA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8F59-B74D-475E-AF16-56084A564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717B76-ED43-49BE-8C5D-C9B2645EB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E4BCA5-71DC-4EA9-B7A1-063AA5B63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0E1A3A-A73E-4387-8C93-3AC5A3581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2ECC-0FF6-4CDA-92CF-E6DB1F986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9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86293-2D46-47AF-A5DA-34D5B056A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EE300-CDC2-4403-A2F7-8CF135B44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4ADC1-7DE7-49B6-9BDB-2CA1EA170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B92D5-5AA1-4445-9414-CEC40DD86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8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BF4DB-D9F2-4B3F-AEDB-CE0305320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25235-4669-49B8-9B5B-5DE90151F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0D9B-CCB1-4825-84B2-C5220A464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54A07-6168-49A5-881B-8F1382A5E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3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25A19D-897E-4398-8CA1-D32CD8980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E7D02D4-A2C8-4A6D-9FA0-F7CE27F26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DA26D23-8800-4E8D-B107-2244607212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E3EC582-D3BC-45FC-BF9E-C208EF0176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B143A94-E618-4519-95F2-1C54B0949F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B982DB0-B090-4E95-BD52-801D89B9A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012D8A5-8A4E-4183-840B-77DC12B30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Los </a:t>
            </a:r>
            <a:r>
              <a:rPr lang="en-US" b="1" dirty="0" err="1"/>
              <a:t>regulares</a:t>
            </a:r>
            <a:r>
              <a:rPr lang="en-US" b="1" dirty="0"/>
              <a:t> e </a:t>
            </a:r>
            <a:r>
              <a:rPr lang="en-US" b="1" dirty="0" err="1"/>
              <a:t>irregulares</a:t>
            </a:r>
            <a:r>
              <a:rPr lang="en-US" b="1" dirty="0"/>
              <a:t> del </a:t>
            </a:r>
            <a:r>
              <a:rPr lang="en-US" b="1" dirty="0" err="1"/>
              <a:t>pre</a:t>
            </a:r>
            <a:r>
              <a:rPr lang="en-US" b="1" dirty="0" err="1">
                <a:cs typeface="Arial" charset="0"/>
              </a:rPr>
              <a:t>térito</a:t>
            </a:r>
            <a:endParaRPr lang="en-US" b="1" dirty="0">
              <a:cs typeface="Arial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5DECCD8-4ABE-4F5D-BF5C-694136F5DF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Arial" charset="0"/>
              </a:rPr>
              <a:t>Descubre</a:t>
            </a:r>
            <a:r>
              <a:rPr lang="en-US" dirty="0">
                <a:cs typeface="Arial" charset="0"/>
              </a:rPr>
              <a:t> 3 </a:t>
            </a:r>
            <a:r>
              <a:rPr lang="en-US" dirty="0" err="1">
                <a:cs typeface="Arial" charset="0"/>
              </a:rPr>
              <a:t>Lección</a:t>
            </a:r>
            <a:r>
              <a:rPr lang="en-US" dirty="0">
                <a:cs typeface="Arial" charset="0"/>
              </a:rPr>
              <a:t> 3</a:t>
            </a:r>
          </a:p>
          <a:p>
            <a:pPr eaLnBrk="1" hangingPunct="1">
              <a:defRPr/>
            </a:pPr>
            <a:r>
              <a:rPr lang="en-US" dirty="0" err="1">
                <a:cs typeface="Arial" charset="0"/>
              </a:rPr>
              <a:t>vtext</a:t>
            </a:r>
            <a:r>
              <a:rPr lang="en-US" dirty="0">
                <a:cs typeface="Arial" charset="0"/>
              </a:rPr>
              <a:t> pgs. </a:t>
            </a:r>
            <a:r>
              <a:rPr lang="en-US">
                <a:cs typeface="Arial" charset="0"/>
              </a:rPr>
              <a:t>112-113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BBFFA26-84E3-4C17-8818-C5798A58E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Spelling Changes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6780DD3-1D06-4ED4-BE4E-F872D693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Some regular preterit tense verbs have spelling changes in one or more forms.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These spelling changes preserve the original pronunciation of the verb.</a:t>
            </a:r>
          </a:p>
        </p:txBody>
      </p:sp>
      <p:pic>
        <p:nvPicPr>
          <p:cNvPr id="12294" name="Picture 6" descr="MCBD07213_0000[1]">
            <a:extLst>
              <a:ext uri="{FF2B5EF4-FFF2-40B4-BE49-F238E27FC236}">
                <a16:creationId xmlns:a16="http://schemas.microsoft.com/office/drawing/2014/main" id="{3272650A-896D-4B0F-A99D-10CD9031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6287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Cj03518270000[1]">
            <a:extLst>
              <a:ext uri="{FF2B5EF4-FFF2-40B4-BE49-F238E27FC236}">
                <a16:creationId xmlns:a16="http://schemas.microsoft.com/office/drawing/2014/main" id="{FBED40C2-9C8E-4A2A-B195-92EB7E6F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90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49A804F-A797-4DEB-82B3-0A52A8EC6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/>
              </a:rPr>
              <a:t>i -&gt; y</a:t>
            </a:r>
            <a:r>
              <a:rPr lang="en-US" altLang="en-US">
                <a:effectLst/>
              </a:rPr>
              <a:t> spelling change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549FC29-1C79-4368-B419-13231AB13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An unaccented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i</a:t>
            </a:r>
            <a:r>
              <a:rPr lang="en-US" altLang="en-US">
                <a:effectLst/>
              </a:rPr>
              <a:t>” between two vowels changes to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y</a:t>
            </a:r>
            <a:r>
              <a:rPr lang="en-US" altLang="en-US">
                <a:effectLst/>
              </a:rPr>
              <a:t>” in the preterit tense.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This rule only applies to the 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él/ella/Ud.</a:t>
            </a:r>
            <a:r>
              <a:rPr lang="en-US" altLang="en-US">
                <a:effectLst/>
              </a:rPr>
              <a:t> and 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ellos/ellas/Uds</a:t>
            </a:r>
            <a:r>
              <a:rPr lang="en-US" altLang="en-US">
                <a:effectLst/>
              </a:rPr>
              <a:t>. forms.</a:t>
            </a:r>
          </a:p>
          <a:p>
            <a:endParaRPr lang="en-US" altLang="en-US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ffectLst/>
              </a:rPr>
              <a:t>	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BBD4C4-5C59-4CD0-9596-87967180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Ejemplos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99EEBD3-0166-482C-84AD-43C3E5B37C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Pedro __________ las revistas de tiras c</a:t>
            </a:r>
            <a:r>
              <a:rPr lang="en-US" altLang="en-US">
                <a:effectLst/>
                <a:cs typeface="Tahoma" panose="020B0604030504040204" pitchFamily="34" charset="0"/>
              </a:rPr>
              <a:t>ómicas.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effectLst/>
                <a:cs typeface="Tahoma" panose="020B0604030504040204" pitchFamily="34" charset="0"/>
              </a:rPr>
              <a:t>				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effectLst/>
              <a:cs typeface="Tahoma" panose="020B0604030504040204" pitchFamily="34" charset="0"/>
            </a:endParaRPr>
          </a:p>
          <a:p>
            <a:r>
              <a:rPr lang="en-US" altLang="en-US">
                <a:effectLst/>
                <a:cs typeface="Tahoma" panose="020B0604030504040204" pitchFamily="34" charset="0"/>
              </a:rPr>
              <a:t>Los chicos __________ muchas tarjetas de cumpleaños.</a:t>
            </a:r>
          </a:p>
        </p:txBody>
      </p:sp>
      <p:pic>
        <p:nvPicPr>
          <p:cNvPr id="25611" name="Picture 11" descr="MCj02329880000[1]">
            <a:extLst>
              <a:ext uri="{FF2B5EF4-FFF2-40B4-BE49-F238E27FC236}">
                <a16:creationId xmlns:a16="http://schemas.microsoft.com/office/drawing/2014/main" id="{E1E11BD6-5443-4E5C-AF34-ADEF65ADE2B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163" y="2055813"/>
            <a:ext cx="1844675" cy="1831975"/>
          </a:xfrm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8DFB767F-7B16-452E-9F91-053A2000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979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leer </a:t>
            </a:r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25BCF0BC-EA81-48E8-876F-1A1EA2535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276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E32C0539-08D2-4B26-83D9-B27BB781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2979738"/>
            <a:ext cx="806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</a:t>
            </a:r>
            <a:r>
              <a:rPr lang="en-US" altLang="en-US" u="sng"/>
              <a:t>e</a:t>
            </a:r>
            <a:r>
              <a:rPr lang="en-US" altLang="en-US" u="sng">
                <a:solidFill>
                  <a:schemeClr val="hlink"/>
                </a:solidFill>
              </a:rPr>
              <a:t>i</a:t>
            </a:r>
            <a:r>
              <a:rPr lang="en-US" altLang="en-US" u="sng">
                <a:cs typeface="Tahoma" panose="020B0604030504040204" pitchFamily="34" charset="0"/>
              </a:rPr>
              <a:t>ó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F17E2B4A-C3FD-482C-A54C-16B682053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9D3BD055-1AA6-4EFC-9B62-FD5F7ADFD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le</a:t>
            </a:r>
            <a:r>
              <a:rPr lang="en-US" altLang="en-US" u="sng">
                <a:solidFill>
                  <a:schemeClr val="hlink"/>
                </a:solidFill>
              </a:rPr>
              <a:t>y</a:t>
            </a:r>
            <a:r>
              <a:rPr lang="en-US" altLang="en-US">
                <a:cs typeface="Tahoma" panose="020B0604030504040204" pitchFamily="34" charset="0"/>
              </a:rPr>
              <a:t>ó</a:t>
            </a:r>
          </a:p>
        </p:txBody>
      </p:sp>
      <p:pic>
        <p:nvPicPr>
          <p:cNvPr id="25613" name="Picture 13" descr="MCj04124540000[1]">
            <a:extLst>
              <a:ext uri="{FF2B5EF4-FFF2-40B4-BE49-F238E27FC236}">
                <a16:creationId xmlns:a16="http://schemas.microsoft.com/office/drawing/2014/main" id="{7D1B47E6-1F59-40CD-B5FD-777B026FCFD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4495800"/>
            <a:ext cx="912813" cy="1981200"/>
          </a:xfrm>
        </p:spPr>
      </p:pic>
      <p:sp>
        <p:nvSpPr>
          <p:cNvPr id="25615" name="Rectangle 15">
            <a:extLst>
              <a:ext uri="{FF2B5EF4-FFF2-40B4-BE49-F238E27FC236}">
                <a16:creationId xmlns:a16="http://schemas.microsoft.com/office/drawing/2014/main" id="{6810820F-E972-42F8-A534-F5286DBE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81600"/>
            <a:ext cx="99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leer</a:t>
            </a:r>
            <a:r>
              <a:rPr lang="en-US" altLang="en-US" sz="3600"/>
              <a:t> </a:t>
            </a: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0AB2E26B-AC80-4DCD-9FEB-4C6607266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62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10B2526E-1844-4564-858A-CC07D685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181600"/>
            <a:ext cx="139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</a:t>
            </a:r>
            <a:r>
              <a:rPr lang="en-US" altLang="en-US" u="sng"/>
              <a:t>e</a:t>
            </a:r>
            <a:r>
              <a:rPr lang="en-US" altLang="en-US" u="sng">
                <a:solidFill>
                  <a:schemeClr val="hlink"/>
                </a:solidFill>
              </a:rPr>
              <a:t>i</a:t>
            </a:r>
            <a:r>
              <a:rPr lang="en-US" altLang="en-US" u="sng"/>
              <a:t>e</a:t>
            </a:r>
            <a:r>
              <a:rPr lang="en-US" altLang="en-US"/>
              <a:t>ron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2B3FD0DA-9228-4AC8-853E-AC2BE231A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562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BB1BD3B9-8024-4B8E-B608-82905AA4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1503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le</a:t>
            </a:r>
            <a:r>
              <a:rPr lang="en-US" altLang="en-US" u="sng">
                <a:solidFill>
                  <a:schemeClr val="hlink"/>
                </a:solidFill>
              </a:rPr>
              <a:t>y</a:t>
            </a:r>
            <a:r>
              <a:rPr lang="en-US" altLang="en-US"/>
              <a:t>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8" grpId="0"/>
      <p:bldP spid="25610" grpId="0"/>
      <p:bldP spid="25615" grpId="0"/>
      <p:bldP spid="25617" grpId="0"/>
      <p:bldP spid="256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DAA1-6F08-4144-85A2-E981F26C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effectLst/>
              </a:rPr>
              <a:t>i</a:t>
            </a:r>
            <a:r>
              <a:rPr lang="en-US" b="1" dirty="0">
                <a:solidFill>
                  <a:schemeClr val="hlink"/>
                </a:solidFill>
                <a:effectLst/>
              </a:rPr>
              <a:t> -&gt; y</a:t>
            </a:r>
            <a:r>
              <a:rPr lang="en-US" dirty="0">
                <a:effectLst/>
              </a:rPr>
              <a:t> spelling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4BC7-DDF9-4343-ABF3-904424B6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Other verbs affected by this rule include: </a:t>
            </a:r>
            <a:r>
              <a:rPr lang="en-US" b="1" dirty="0" err="1">
                <a:solidFill>
                  <a:srgbClr val="00B0F0"/>
                </a:solidFill>
                <a:effectLst/>
              </a:rPr>
              <a:t>caer</a:t>
            </a:r>
            <a:r>
              <a:rPr lang="en-US" dirty="0">
                <a:effectLst/>
              </a:rPr>
              <a:t>, </a:t>
            </a:r>
            <a:r>
              <a:rPr lang="en-US" b="1" dirty="0" err="1">
                <a:solidFill>
                  <a:srgbClr val="00B0F0"/>
                </a:solidFill>
                <a:effectLst/>
              </a:rPr>
              <a:t>creer</a:t>
            </a:r>
            <a:r>
              <a:rPr lang="en-US" dirty="0">
                <a:effectLst/>
              </a:rPr>
              <a:t>, </a:t>
            </a:r>
            <a:r>
              <a:rPr lang="en-US" b="1" dirty="0">
                <a:solidFill>
                  <a:srgbClr val="00B0F0"/>
                </a:solidFill>
                <a:effectLst/>
              </a:rPr>
              <a:t>leer</a:t>
            </a:r>
            <a:r>
              <a:rPr lang="en-US" dirty="0">
                <a:effectLst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/>
              </a:rPr>
              <a:t>oír</a:t>
            </a:r>
            <a:r>
              <a:rPr lang="en-US" dirty="0">
                <a:effectLst/>
              </a:rPr>
              <a:t>.  These verbs also require a written accent on the «</a:t>
            </a:r>
            <a:r>
              <a:rPr lang="en-US" b="1" dirty="0" err="1">
                <a:solidFill>
                  <a:srgbClr val="FFC000"/>
                </a:solidFill>
                <a:effectLst/>
              </a:rPr>
              <a:t>i</a:t>
            </a:r>
            <a:r>
              <a:rPr lang="en-US" dirty="0">
                <a:effectLst/>
              </a:rPr>
              <a:t>» on all other forms. </a:t>
            </a:r>
          </a:p>
          <a:p>
            <a:pPr>
              <a:defRPr/>
            </a:pPr>
            <a:endParaRPr lang="en-US" dirty="0">
              <a:effectLst/>
            </a:endParaRPr>
          </a:p>
          <a:p>
            <a:pPr>
              <a:defRPr/>
            </a:pPr>
            <a:r>
              <a:rPr lang="en-US" dirty="0" err="1">
                <a:effectLst/>
              </a:rPr>
              <a:t>Por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ejemplo</a:t>
            </a:r>
            <a:r>
              <a:rPr lang="en-US" dirty="0">
                <a:effectLst/>
              </a:rPr>
              <a:t>:</a:t>
            </a:r>
          </a:p>
          <a:p>
            <a:pPr lvl="1">
              <a:defRPr/>
            </a:pPr>
            <a:r>
              <a:rPr lang="en-US" dirty="0" err="1">
                <a:effectLst/>
              </a:rPr>
              <a:t>caer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latin typeface="Arial"/>
                <a:cs typeface="Arial"/>
              </a:rPr>
              <a:t>→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ste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ó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mos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steis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ca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eron</a:t>
            </a:r>
            <a:r>
              <a:rPr lang="en-US" dirty="0">
                <a:effectLst/>
                <a:latin typeface="Arial"/>
                <a:cs typeface="Arial"/>
              </a:rPr>
              <a:t> </a:t>
            </a:r>
            <a:endParaRPr lang="en-US" dirty="0">
              <a:effectLst/>
            </a:endParaRPr>
          </a:p>
          <a:p>
            <a:pPr lvl="1">
              <a:defRPr/>
            </a:pPr>
            <a:r>
              <a:rPr lang="en-US" dirty="0">
                <a:effectLst/>
              </a:rPr>
              <a:t>leer </a:t>
            </a:r>
            <a:r>
              <a:rPr lang="en-US" dirty="0">
                <a:effectLst/>
                <a:latin typeface="Arial"/>
                <a:cs typeface="Arial"/>
              </a:rPr>
              <a:t>→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ste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ó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mos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FFC000"/>
                </a:solidFill>
                <a:effectLst/>
                <a:latin typeface="Arial"/>
                <a:cs typeface="Arial"/>
              </a:rPr>
              <a:t>í</a:t>
            </a:r>
            <a:r>
              <a:rPr lang="en-US" dirty="0" err="1">
                <a:effectLst/>
                <a:latin typeface="Arial"/>
                <a:cs typeface="Arial"/>
              </a:rPr>
              <a:t>steis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le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eron</a:t>
            </a:r>
            <a:r>
              <a:rPr lang="en-US" dirty="0">
                <a:effectLst/>
                <a:latin typeface="Arial"/>
                <a:cs typeface="Arial"/>
              </a:rPr>
              <a:t> </a:t>
            </a:r>
            <a:r>
              <a:rPr lang="en-US" dirty="0">
                <a:effectLst/>
              </a:rPr>
              <a:t>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DFA3-DD97-4CE5-8CBA-A9C5535D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effectLst/>
              </a:rPr>
              <a:t>i</a:t>
            </a:r>
            <a:r>
              <a:rPr lang="en-US" b="1" dirty="0">
                <a:solidFill>
                  <a:schemeClr val="hlink"/>
                </a:solidFill>
                <a:effectLst/>
              </a:rPr>
              <a:t> -&gt; y</a:t>
            </a:r>
            <a:r>
              <a:rPr lang="en-US" dirty="0">
                <a:effectLst/>
              </a:rPr>
              <a:t> spelling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7DCA-7791-4A84-BAA6-85574D6B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Verbs with infinitives ending in </a:t>
            </a:r>
            <a:r>
              <a:rPr lang="en-US" b="1" dirty="0">
                <a:solidFill>
                  <a:schemeClr val="bg2"/>
                </a:solidFill>
                <a:effectLst/>
              </a:rPr>
              <a:t>–</a:t>
            </a:r>
            <a:r>
              <a:rPr lang="en-US" b="1" dirty="0" err="1">
                <a:solidFill>
                  <a:schemeClr val="bg2"/>
                </a:solidFill>
                <a:effectLst/>
              </a:rPr>
              <a:t>uir</a:t>
            </a:r>
            <a:r>
              <a:rPr lang="en-US" b="1" dirty="0">
                <a:solidFill>
                  <a:schemeClr val="bg2"/>
                </a:solidFill>
                <a:effectLst/>
              </a:rPr>
              <a:t> </a:t>
            </a:r>
            <a:r>
              <a:rPr lang="en-US" dirty="0">
                <a:effectLst/>
              </a:rPr>
              <a:t>also have this spelling change in the 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él</a:t>
            </a:r>
            <a:r>
              <a:rPr lang="en-US" b="1" dirty="0">
                <a:solidFill>
                  <a:schemeClr val="hlink"/>
                </a:solidFill>
                <a:effectLst/>
              </a:rPr>
              <a:t>/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ella</a:t>
            </a:r>
            <a:r>
              <a:rPr lang="en-US" b="1" dirty="0">
                <a:solidFill>
                  <a:schemeClr val="hlink"/>
                </a:solidFill>
                <a:effectLst/>
              </a:rPr>
              <a:t>/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Ud</a:t>
            </a:r>
            <a:r>
              <a:rPr lang="en-US" b="1" dirty="0">
                <a:solidFill>
                  <a:schemeClr val="hlink"/>
                </a:solidFill>
                <a:effectLst/>
              </a:rPr>
              <a:t>.</a:t>
            </a:r>
            <a:r>
              <a:rPr lang="en-US" dirty="0">
                <a:effectLst/>
              </a:rPr>
              <a:t> and 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ellos</a:t>
            </a:r>
            <a:r>
              <a:rPr lang="en-US" b="1" dirty="0">
                <a:solidFill>
                  <a:schemeClr val="hlink"/>
                </a:solidFill>
                <a:effectLst/>
              </a:rPr>
              <a:t>/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ellas</a:t>
            </a:r>
            <a:r>
              <a:rPr lang="en-US" b="1" dirty="0">
                <a:solidFill>
                  <a:schemeClr val="hlink"/>
                </a:solidFill>
                <a:effectLst/>
              </a:rPr>
              <a:t>/</a:t>
            </a:r>
            <a:r>
              <a:rPr lang="en-US" b="1" dirty="0" err="1">
                <a:solidFill>
                  <a:schemeClr val="hlink"/>
                </a:solidFill>
                <a:effectLst/>
              </a:rPr>
              <a:t>Uds</a:t>
            </a:r>
            <a:r>
              <a:rPr lang="en-US" dirty="0">
                <a:effectLst/>
              </a:rPr>
              <a:t>. forms.</a:t>
            </a:r>
          </a:p>
          <a:p>
            <a:pPr>
              <a:defRPr/>
            </a:pPr>
            <a:endParaRPr lang="en-US" dirty="0">
              <a:effectLst/>
            </a:endParaRPr>
          </a:p>
          <a:p>
            <a:pPr>
              <a:defRPr/>
            </a:pPr>
            <a:r>
              <a:rPr lang="en-US" dirty="0" err="1">
                <a:effectLst/>
              </a:rPr>
              <a:t>Por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ejemplo</a:t>
            </a:r>
            <a:r>
              <a:rPr lang="en-US" dirty="0">
                <a:effectLst/>
              </a:rPr>
              <a:t>:</a:t>
            </a:r>
          </a:p>
          <a:p>
            <a:pPr lvl="1">
              <a:defRPr/>
            </a:pPr>
            <a:r>
              <a:rPr lang="en-US" dirty="0" err="1">
                <a:solidFill>
                  <a:srgbClr val="002060"/>
                </a:solidFill>
                <a:effectLst/>
              </a:rPr>
              <a:t>construir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latin typeface="Arial"/>
                <a:cs typeface="Arial"/>
              </a:rPr>
              <a:t>→ </a:t>
            </a:r>
            <a:r>
              <a:rPr lang="en-US" dirty="0" err="1">
                <a:effectLst/>
                <a:latin typeface="Arial"/>
                <a:cs typeface="Arial"/>
              </a:rPr>
              <a:t>construí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construiste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constru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ó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construimos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construisteis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constru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eron</a:t>
            </a:r>
            <a:endParaRPr lang="en-US" dirty="0">
              <a:effectLst/>
              <a:latin typeface="Arial"/>
              <a:cs typeface="Arial"/>
            </a:endParaRPr>
          </a:p>
          <a:p>
            <a:pPr lvl="1">
              <a:defRPr/>
            </a:pPr>
            <a:r>
              <a:rPr lang="en-US" dirty="0" err="1">
                <a:solidFill>
                  <a:srgbClr val="002060"/>
                </a:solidFill>
                <a:effectLst/>
                <a:latin typeface="Arial"/>
                <a:cs typeface="Arial"/>
              </a:rPr>
              <a:t>incluir</a:t>
            </a:r>
            <a:r>
              <a:rPr lang="en-US" dirty="0">
                <a:effectLst/>
                <a:latin typeface="Arial"/>
                <a:cs typeface="Arial"/>
              </a:rPr>
              <a:t> → </a:t>
            </a:r>
            <a:r>
              <a:rPr lang="en-US" dirty="0" err="1">
                <a:effectLst/>
                <a:latin typeface="Arial"/>
                <a:cs typeface="Arial"/>
              </a:rPr>
              <a:t>incluí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incluiste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inclu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ó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incluimos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incluisteis</a:t>
            </a:r>
            <a:r>
              <a:rPr lang="en-US" dirty="0">
                <a:effectLst/>
                <a:latin typeface="Arial"/>
                <a:cs typeface="Arial"/>
              </a:rPr>
              <a:t>, </a:t>
            </a:r>
            <a:r>
              <a:rPr lang="en-US" dirty="0" err="1">
                <a:effectLst/>
                <a:latin typeface="Arial"/>
                <a:cs typeface="Arial"/>
              </a:rPr>
              <a:t>inclu</a:t>
            </a:r>
            <a:r>
              <a:rPr lang="en-US" b="1" dirty="0" err="1">
                <a:solidFill>
                  <a:srgbClr val="00B0F0"/>
                </a:solidFill>
                <a:effectLst/>
                <a:latin typeface="Arial"/>
                <a:cs typeface="Arial"/>
              </a:rPr>
              <a:t>y</a:t>
            </a:r>
            <a:r>
              <a:rPr lang="en-US" dirty="0" err="1">
                <a:effectLst/>
                <a:latin typeface="Arial"/>
                <a:cs typeface="Arial"/>
              </a:rPr>
              <a:t>eron</a:t>
            </a:r>
            <a:r>
              <a:rPr lang="en-US" dirty="0">
                <a:effectLst/>
                <a:latin typeface="Arial"/>
                <a:cs typeface="Arial"/>
              </a:rPr>
              <a:t> 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A3BF575-BB7D-4806-B6B9-C163712CF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/>
              </a:rPr>
              <a:t>-car</a:t>
            </a:r>
            <a:r>
              <a:rPr lang="en-US" altLang="en-US">
                <a:effectLst/>
              </a:rPr>
              <a:t> spelling change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E112B81-83B7-47B4-A8D7-C403A2380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The letter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c</a:t>
            </a:r>
            <a:r>
              <a:rPr lang="en-US" altLang="en-US">
                <a:effectLst/>
              </a:rPr>
              <a:t>” changes to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qu</a:t>
            </a:r>
            <a:r>
              <a:rPr lang="en-US" altLang="en-US">
                <a:effectLst/>
              </a:rPr>
              <a:t>” when it is followed by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e</a:t>
            </a:r>
            <a:r>
              <a:rPr lang="en-US" altLang="en-US">
                <a:effectLst/>
              </a:rPr>
              <a:t>” or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i</a:t>
            </a:r>
            <a:r>
              <a:rPr lang="en-US" altLang="en-US">
                <a:effectLst/>
              </a:rPr>
              <a:t>” in the preterit tense.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This only occurs in the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yo</a:t>
            </a:r>
            <a:r>
              <a:rPr lang="en-US" altLang="en-US">
                <a:effectLst/>
              </a:rPr>
              <a:t>” form.  All other forms are regular. 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Verbs affected by this rule: practicar, calificar, explicar,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6899719-AA78-4975-994E-1F923631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Ejemplo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271EB07-E06F-4199-B847-385E19304D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Yo _________ el piano por una hora.</a:t>
            </a:r>
          </a:p>
          <a:p>
            <a:endParaRPr lang="en-US" altLang="en-US" sz="280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effectLst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791BC7D8-D092-4D43-97F7-4C167704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173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practicar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66C246E7-5355-4D74-9567-9955594AE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200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3C7D564B-09F9-4FE1-9D99-20BEA9C2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95600"/>
            <a:ext cx="1587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practi</a:t>
            </a:r>
            <a:r>
              <a:rPr lang="en-US" altLang="en-US" u="sng">
                <a:solidFill>
                  <a:schemeClr val="hlink"/>
                </a:solidFill>
              </a:rPr>
              <a:t>c</a:t>
            </a:r>
            <a:r>
              <a:rPr lang="en-US" altLang="en-US">
                <a:cs typeface="Tahoma" panose="020B0604030504040204" pitchFamily="34" charset="0"/>
              </a:rPr>
              <a:t>é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098EE283-AFAF-4B58-B94F-23B0280EA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200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0C011314-7212-4AF8-AF98-A98B717F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95600"/>
            <a:ext cx="185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practi</a:t>
            </a:r>
            <a:r>
              <a:rPr lang="en-US" altLang="en-US" u="sng">
                <a:solidFill>
                  <a:schemeClr val="hlink"/>
                </a:solidFill>
              </a:rPr>
              <a:t>qu</a:t>
            </a:r>
            <a:r>
              <a:rPr lang="en-US" altLang="en-US"/>
              <a:t>é</a:t>
            </a:r>
          </a:p>
        </p:txBody>
      </p:sp>
      <p:pic>
        <p:nvPicPr>
          <p:cNvPr id="31753" name="Picture 9" descr="MCj03579850000[1]">
            <a:extLst>
              <a:ext uri="{FF2B5EF4-FFF2-40B4-BE49-F238E27FC236}">
                <a16:creationId xmlns:a16="http://schemas.microsoft.com/office/drawing/2014/main" id="{C4A4DA14-2751-49D6-91FD-90447CAA083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733800"/>
            <a:ext cx="2971800" cy="273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  <p:bldP spid="317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0D70001-7902-4217-ADDC-E412FABB0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/>
              </a:rPr>
              <a:t>-gar </a:t>
            </a:r>
            <a:r>
              <a:rPr lang="en-US" altLang="en-US">
                <a:solidFill>
                  <a:schemeClr val="tx1"/>
                </a:solidFill>
                <a:effectLst/>
              </a:rPr>
              <a:t>spelling change</a:t>
            </a:r>
            <a:endParaRPr lang="en-US" altLang="en-US" b="1">
              <a:solidFill>
                <a:schemeClr val="hlink"/>
              </a:solidFill>
              <a:effectLst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2B0D058-413D-4510-A8AE-C1B611D2C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</a:rPr>
              <a:t>The letter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g</a:t>
            </a:r>
            <a:r>
              <a:rPr lang="en-US" altLang="en-US">
                <a:effectLst/>
              </a:rPr>
              <a:t>” changes to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gu</a:t>
            </a:r>
            <a:r>
              <a:rPr lang="en-US" altLang="en-US">
                <a:effectLst/>
              </a:rPr>
              <a:t>” when it is followed by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e</a:t>
            </a:r>
            <a:r>
              <a:rPr lang="en-US" altLang="en-US">
                <a:effectLst/>
              </a:rPr>
              <a:t>” or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i</a:t>
            </a:r>
            <a:r>
              <a:rPr lang="en-US" altLang="en-US">
                <a:effectLst/>
              </a:rPr>
              <a:t>” in the preterit tense.</a:t>
            </a:r>
          </a:p>
          <a:p>
            <a:pPr>
              <a:lnSpc>
                <a:spcPct val="90000"/>
              </a:lnSpc>
            </a:pPr>
            <a:endParaRPr lang="en-US" altLang="en-US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ffectLst/>
              </a:rPr>
              <a:t>This only occurs in the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yo</a:t>
            </a:r>
            <a:r>
              <a:rPr lang="en-US" altLang="en-US">
                <a:effectLst/>
              </a:rPr>
              <a:t>” form.  All other forms are regular.</a:t>
            </a:r>
          </a:p>
          <a:p>
            <a:pPr>
              <a:lnSpc>
                <a:spcPct val="90000"/>
              </a:lnSpc>
            </a:pPr>
            <a:endParaRPr lang="en-US" altLang="en-US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ffectLst/>
              </a:rPr>
              <a:t>Verbs affected by this rule: llegar, pagar, jugar, etc.</a:t>
            </a:r>
          </a:p>
          <a:p>
            <a:pPr>
              <a:lnSpc>
                <a:spcPct val="90000"/>
              </a:lnSpc>
            </a:pPr>
            <a:endParaRPr lang="en-US" alt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30BA18-6DE2-4646-9DFF-951614775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Ejemplo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DC12C99-7F18-4295-8D71-9B764D14DC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05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Yo _________ al tenis el s</a:t>
            </a:r>
            <a:r>
              <a:rPr lang="en-US" altLang="en-US">
                <a:effectLst/>
                <a:cs typeface="Tahoma" panose="020B0604030504040204" pitchFamily="34" charset="0"/>
              </a:rPr>
              <a:t>ábado.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5E7E0C0-32E1-4F95-BB84-1F1F54EC8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1109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jugar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8FE0C4BD-820F-4ADA-9191-7BAAFA7D5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5BAC7AC-5580-4EF0-8028-83E8C759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995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ju</a:t>
            </a:r>
            <a:r>
              <a:rPr lang="en-US" altLang="en-US" b="1">
                <a:solidFill>
                  <a:schemeClr val="hlink"/>
                </a:solidFill>
              </a:rPr>
              <a:t>g</a:t>
            </a:r>
            <a:r>
              <a:rPr lang="en-US" altLang="en-US">
                <a:cs typeface="Tahoma" panose="020B0604030504040204" pitchFamily="34" charset="0"/>
              </a:rPr>
              <a:t>é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E3379A38-572F-4CC5-9D53-4FC97583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1255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ju</a:t>
            </a:r>
            <a:r>
              <a:rPr lang="en-US" altLang="en-US" b="1">
                <a:solidFill>
                  <a:schemeClr val="hlink"/>
                </a:solidFill>
              </a:rPr>
              <a:t>gu</a:t>
            </a:r>
            <a:r>
              <a:rPr lang="en-US" altLang="en-US"/>
              <a:t>é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11122952-9B2F-4335-AAB1-CD090BA40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19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6" name="Picture 10" descr="MCj02330500000[1]">
            <a:extLst>
              <a:ext uri="{FF2B5EF4-FFF2-40B4-BE49-F238E27FC236}">
                <a16:creationId xmlns:a16="http://schemas.microsoft.com/office/drawing/2014/main" id="{3055775F-165D-4ECC-B01A-801D4C07C2E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352800"/>
            <a:ext cx="4343400" cy="3133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5AA94F9-728B-4475-B9F7-469FD3C58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/>
              </a:rPr>
              <a:t>-zar </a:t>
            </a:r>
            <a:r>
              <a:rPr lang="en-US" altLang="en-US">
                <a:solidFill>
                  <a:schemeClr val="tx1"/>
                </a:solidFill>
                <a:effectLst/>
              </a:rPr>
              <a:t>spelling change</a:t>
            </a:r>
            <a:endParaRPr lang="en-US" altLang="en-US" b="1">
              <a:solidFill>
                <a:schemeClr val="hlink"/>
              </a:solidFill>
              <a:effectLst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58C670-D23B-4D45-9145-146C4379D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The letter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z</a:t>
            </a:r>
            <a:r>
              <a:rPr lang="en-US" altLang="en-US">
                <a:effectLst/>
              </a:rPr>
              <a:t>” changes to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c</a:t>
            </a:r>
            <a:r>
              <a:rPr lang="en-US" altLang="en-US">
                <a:effectLst/>
              </a:rPr>
              <a:t>” when it is followed by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e</a:t>
            </a:r>
            <a:r>
              <a:rPr lang="en-US" altLang="en-US">
                <a:effectLst/>
              </a:rPr>
              <a:t>” or an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i</a:t>
            </a:r>
            <a:r>
              <a:rPr lang="en-US" altLang="en-US">
                <a:effectLst/>
              </a:rPr>
              <a:t>” in the preterit tense.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This only occurs in the “</a:t>
            </a:r>
            <a:r>
              <a:rPr lang="en-US" altLang="en-US" b="1">
                <a:solidFill>
                  <a:schemeClr val="hlink"/>
                </a:solidFill>
                <a:effectLst/>
              </a:rPr>
              <a:t>yo</a:t>
            </a:r>
            <a:r>
              <a:rPr lang="en-US" altLang="en-US">
                <a:effectLst/>
              </a:rPr>
              <a:t>” form.  All other forms are regular. 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Verbs affected by this rule: almorzar, empezar, comenzar, etc.</a:t>
            </a:r>
          </a:p>
          <a:p>
            <a:endParaRPr lang="en-US" alt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181D135-3947-4FBE-911D-6EF269C3F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Los usos del pr</a:t>
            </a:r>
            <a:r>
              <a:rPr lang="en-US">
                <a:cs typeface="Tahoma" pitchFamily="34" charset="0"/>
              </a:rPr>
              <a:t>éterito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A029EB-750B-4121-B9BC-1C79CF9E2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Used to talk about a one time event that occurred in the past or to narrate a sequence of events in the past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In other words, it’s used to talk about what happened or what someone did at </a:t>
            </a:r>
            <a:r>
              <a:rPr lang="en-US" sz="2800" u="sng" dirty="0"/>
              <a:t>a specific point </a:t>
            </a:r>
            <a:r>
              <a:rPr lang="en-US" sz="2800" dirty="0"/>
              <a:t>in the past.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There are two sets of verb endings-- one for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	–</a:t>
            </a:r>
            <a:r>
              <a:rPr lang="en-US" sz="2800" b="1" dirty="0" err="1">
                <a:solidFill>
                  <a:schemeClr val="hlink"/>
                </a:solidFill>
              </a:rPr>
              <a:t>ar</a:t>
            </a:r>
            <a:r>
              <a:rPr lang="en-US" sz="2800" b="1" dirty="0">
                <a:solidFill>
                  <a:schemeClr val="hlink"/>
                </a:solidFill>
              </a:rPr>
              <a:t> verbs</a:t>
            </a:r>
            <a:r>
              <a:rPr lang="en-US" sz="2800" dirty="0"/>
              <a:t> and one for </a:t>
            </a:r>
            <a:r>
              <a:rPr lang="en-US" sz="2800" b="1" dirty="0">
                <a:solidFill>
                  <a:schemeClr val="hlink"/>
                </a:solidFill>
              </a:rPr>
              <a:t>–</a:t>
            </a:r>
            <a:r>
              <a:rPr lang="en-US" sz="2800" b="1" dirty="0" err="1">
                <a:solidFill>
                  <a:schemeClr val="hlink"/>
                </a:solidFill>
              </a:rPr>
              <a:t>er</a:t>
            </a:r>
            <a:r>
              <a:rPr lang="en-US" sz="2800" b="1" dirty="0">
                <a:solidFill>
                  <a:schemeClr val="hlink"/>
                </a:solidFill>
              </a:rPr>
              <a:t>/-</a:t>
            </a:r>
            <a:r>
              <a:rPr lang="en-US" sz="2800" b="1" dirty="0" err="1">
                <a:solidFill>
                  <a:schemeClr val="hlink"/>
                </a:solidFill>
              </a:rPr>
              <a:t>ir</a:t>
            </a:r>
            <a:r>
              <a:rPr lang="en-US" sz="2800" b="1" dirty="0">
                <a:solidFill>
                  <a:schemeClr val="hlink"/>
                </a:solidFill>
              </a:rPr>
              <a:t> verbs</a:t>
            </a:r>
          </a:p>
          <a:p>
            <a:pPr eaLnBrk="1" hangingPunct="1"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0EB85F-6017-4213-86A8-F86CAA20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Ejemplo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06F4DB-3EBD-4A27-AAD9-1C221E13E2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8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Ayer yo ___________ en la plaza de comida en el centro comercial.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31CAEC4C-0251-43EB-825F-CEBADAAB2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1738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almorzar</a:t>
            </a:r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F420C2CE-9139-4003-B908-FCCC33487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7512FC75-9FF7-445F-86D9-DD4385EF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almor</a:t>
            </a:r>
            <a:r>
              <a:rPr lang="en-US" altLang="en-US" b="1">
                <a:solidFill>
                  <a:schemeClr val="hlink"/>
                </a:solidFill>
              </a:rPr>
              <a:t>z</a:t>
            </a:r>
            <a:r>
              <a:rPr lang="en-US" altLang="en-US">
                <a:cs typeface="Tahoma" panose="020B0604030504040204" pitchFamily="34" charset="0"/>
              </a:rPr>
              <a:t>é</a:t>
            </a:r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254ED628-F5B0-405B-8513-284F5DB44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71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D3D5C90C-AC9C-4530-B9DF-F2A50322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67000"/>
            <a:ext cx="162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almor</a:t>
            </a:r>
            <a:r>
              <a:rPr lang="en-US" altLang="en-US" b="1">
                <a:solidFill>
                  <a:schemeClr val="hlink"/>
                </a:solidFill>
              </a:rPr>
              <a:t>c</a:t>
            </a:r>
            <a:r>
              <a:rPr lang="en-US" altLang="en-US"/>
              <a:t>é</a:t>
            </a:r>
          </a:p>
        </p:txBody>
      </p:sp>
      <p:pic>
        <p:nvPicPr>
          <p:cNvPr id="36873" name="Picture 9" descr="MCFD00180_0000[1]">
            <a:extLst>
              <a:ext uri="{FF2B5EF4-FFF2-40B4-BE49-F238E27FC236}">
                <a16:creationId xmlns:a16="http://schemas.microsoft.com/office/drawing/2014/main" id="{27977739-67C6-4F87-96FF-49336D125E6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429000"/>
            <a:ext cx="2822575" cy="316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57B1C15-02ED-4AD9-937A-715C7667A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Reflexive Pronouns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3E22523-48C0-4E71-B0EA-19576C7E7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When using reflexive verbs in the preterit, don’t forget to use the reflexive pronouns.</a:t>
            </a:r>
          </a:p>
          <a:p>
            <a:endParaRPr lang="en-US" altLang="en-US">
              <a:effectLst/>
            </a:endParaRPr>
          </a:p>
          <a:p>
            <a:r>
              <a:rPr lang="en-US" altLang="en-US">
                <a:effectLst/>
              </a:rPr>
              <a:t>Los reflexivos: acostarse, lavarse, peinarse,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BCAB8D7-FB77-4981-9F60-CAF4119AD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Ejemplo: levantarse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E72C8B2-3DCD-47CB-9535-BBFFF5119D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>
                <a:solidFill>
                  <a:schemeClr val="hlink"/>
                </a:solidFill>
                <a:effectLst/>
              </a:rPr>
              <a:t>me</a:t>
            </a:r>
            <a:r>
              <a:rPr lang="en-US" altLang="en-US" sz="3600">
                <a:effectLst/>
              </a:rPr>
              <a:t> levant</a:t>
            </a:r>
            <a:r>
              <a:rPr lang="en-US" altLang="en-US" sz="3600">
                <a:effectLst/>
                <a:cs typeface="Tahoma" panose="020B0604030504040204" pitchFamily="34" charset="0"/>
              </a:rPr>
              <a:t>é</a:t>
            </a:r>
          </a:p>
          <a:p>
            <a:endParaRPr lang="en-US" altLang="en-US" sz="3600">
              <a:effectLst/>
              <a:cs typeface="Tahoma" panose="020B0604030504040204" pitchFamily="34" charset="0"/>
            </a:endParaRPr>
          </a:p>
          <a:p>
            <a:r>
              <a:rPr lang="en-US" altLang="en-US" sz="3600" b="1">
                <a:solidFill>
                  <a:schemeClr val="hlink"/>
                </a:solidFill>
                <a:effectLst/>
                <a:cs typeface="Tahoma" panose="020B0604030504040204" pitchFamily="34" charset="0"/>
              </a:rPr>
              <a:t>te</a:t>
            </a:r>
            <a:r>
              <a:rPr lang="en-US" altLang="en-US" sz="3600">
                <a:effectLst/>
                <a:cs typeface="Tahoma" panose="020B0604030504040204" pitchFamily="34" charset="0"/>
              </a:rPr>
              <a:t> levantaste</a:t>
            </a:r>
          </a:p>
          <a:p>
            <a:endParaRPr lang="en-US" altLang="en-US" sz="3600">
              <a:effectLst/>
              <a:cs typeface="Tahoma" panose="020B0604030504040204" pitchFamily="34" charset="0"/>
            </a:endParaRPr>
          </a:p>
          <a:p>
            <a:r>
              <a:rPr lang="en-US" altLang="en-US" sz="3600" b="1">
                <a:solidFill>
                  <a:schemeClr val="hlink"/>
                </a:solidFill>
                <a:effectLst/>
                <a:cs typeface="Tahoma" panose="020B0604030504040204" pitchFamily="34" charset="0"/>
              </a:rPr>
              <a:t>se</a:t>
            </a:r>
            <a:r>
              <a:rPr lang="en-US" altLang="en-US" sz="3600">
                <a:effectLst/>
                <a:cs typeface="Tahoma" panose="020B0604030504040204" pitchFamily="34" charset="0"/>
              </a:rPr>
              <a:t> levantó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361175D-C554-4240-9032-198C2DE4D0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>
                <a:solidFill>
                  <a:schemeClr val="hlink"/>
                </a:solidFill>
                <a:effectLst/>
              </a:rPr>
              <a:t>nos</a:t>
            </a:r>
            <a:r>
              <a:rPr lang="en-US" altLang="en-US" sz="3600">
                <a:effectLst/>
              </a:rPr>
              <a:t> levantamos</a:t>
            </a:r>
          </a:p>
          <a:p>
            <a:endParaRPr lang="en-US" altLang="en-US" sz="3600">
              <a:effectLst/>
            </a:endParaRPr>
          </a:p>
          <a:p>
            <a:r>
              <a:rPr lang="en-US" altLang="en-US" sz="3600" b="1">
                <a:solidFill>
                  <a:schemeClr val="hlink"/>
                </a:solidFill>
                <a:effectLst/>
              </a:rPr>
              <a:t>os</a:t>
            </a:r>
            <a:r>
              <a:rPr lang="en-US" altLang="en-US" sz="3600">
                <a:effectLst/>
              </a:rPr>
              <a:t> levantasteis</a:t>
            </a:r>
          </a:p>
          <a:p>
            <a:endParaRPr lang="en-US" altLang="en-US" sz="3600">
              <a:effectLst/>
            </a:endParaRPr>
          </a:p>
          <a:p>
            <a:r>
              <a:rPr lang="en-US" altLang="en-US" sz="3600" b="1">
                <a:solidFill>
                  <a:schemeClr val="hlink"/>
                </a:solidFill>
                <a:effectLst/>
              </a:rPr>
              <a:t>se</a:t>
            </a:r>
            <a:r>
              <a:rPr lang="en-US" altLang="en-US" sz="3600">
                <a:effectLst/>
              </a:rPr>
              <a:t> levantaron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7AD955-7D0B-4F0B-81B1-4424835CBFA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Los </a:t>
            </a:r>
            <a:r>
              <a:rPr lang="en-US" dirty="0" err="1"/>
              <a:t>pretéritos</a:t>
            </a:r>
            <a:r>
              <a:rPr lang="en-US" dirty="0"/>
              <a:t> con un </a:t>
            </a:r>
            <a:r>
              <a:rPr lang="en-US" dirty="0" err="1"/>
              <a:t>cambio</a:t>
            </a:r>
            <a:r>
              <a:rPr lang="en-US" dirty="0"/>
              <a:t> radical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3186C9C-33E7-4A2E-BEFF-8ECA14BE3D1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Imagina</a:t>
            </a:r>
            <a:r>
              <a:rPr lang="en-US" dirty="0"/>
              <a:t> </a:t>
            </a:r>
            <a:r>
              <a:rPr lang="en-US" dirty="0" err="1"/>
              <a:t>Lección</a:t>
            </a:r>
            <a:r>
              <a:rPr lang="en-US" dirty="0"/>
              <a:t> 2</a:t>
            </a:r>
          </a:p>
          <a:p>
            <a:pPr>
              <a:defRPr/>
            </a:pPr>
            <a:r>
              <a:rPr lang="en-US" dirty="0" err="1"/>
              <a:t>Página</a:t>
            </a:r>
            <a:r>
              <a:rPr lang="en-US" dirty="0"/>
              <a:t> 57</a:t>
            </a:r>
          </a:p>
        </p:txBody>
      </p:sp>
    </p:spTree>
  </p:cSld>
  <p:clrMapOvr>
    <a:masterClrMapping/>
  </p:clrMapOvr>
  <p:transition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F1AAF3-FCA9-4CB2-8DCD-64D678F77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F6D94AF-5788-4831-AAC2-9E3F516C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de </a:t>
            </a:r>
            <a:r>
              <a:rPr lang="en-US" b="1" dirty="0">
                <a:solidFill>
                  <a:schemeClr val="bg2"/>
                </a:solidFill>
              </a:rPr>
              <a:t>–</a:t>
            </a:r>
            <a:r>
              <a:rPr lang="en-US" b="1" dirty="0" err="1">
                <a:solidFill>
                  <a:schemeClr val="bg2"/>
                </a:solidFill>
              </a:rPr>
              <a:t>ar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/>
              <a:t>y </a:t>
            </a:r>
            <a:r>
              <a:rPr lang="en-US" b="1" dirty="0">
                <a:solidFill>
                  <a:schemeClr val="bg2"/>
                </a:solidFill>
              </a:rPr>
              <a:t>–</a:t>
            </a:r>
            <a:r>
              <a:rPr lang="en-US" b="1" dirty="0" err="1">
                <a:solidFill>
                  <a:schemeClr val="bg2"/>
                </a:solidFill>
              </a:rPr>
              <a:t>er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radical en el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b="1" dirty="0">
                <a:solidFill>
                  <a:schemeClr val="bg2"/>
                </a:solidFill>
              </a:rPr>
              <a:t>NUNCA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radical en el </a:t>
            </a:r>
            <a:r>
              <a:rPr lang="en-US" dirty="0" err="1"/>
              <a:t>pretérito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3200" dirty="0"/>
          </a:p>
          <a:p>
            <a:pPr lvl="1" eaLnBrk="1" hangingPunct="1">
              <a:defRPr/>
            </a:pP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ejemplo</a:t>
            </a:r>
            <a:r>
              <a:rPr lang="en-US" sz="3200" dirty="0"/>
              <a:t>:</a:t>
            </a:r>
          </a:p>
          <a:p>
            <a:pPr lvl="2" eaLnBrk="1" hangingPunct="1">
              <a:defRPr/>
            </a:pPr>
            <a:r>
              <a:rPr lang="en-US" sz="3200" dirty="0"/>
              <a:t>Los </a:t>
            </a:r>
            <a:r>
              <a:rPr lang="en-US" sz="3200" dirty="0" err="1"/>
              <a:t>chicos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bg2"/>
                </a:solidFill>
              </a:rPr>
              <a:t>j</a:t>
            </a:r>
            <a:r>
              <a:rPr lang="en-US" sz="3200" u="sng" dirty="0" err="1">
                <a:solidFill>
                  <a:schemeClr val="bg2"/>
                </a:solidFill>
              </a:rPr>
              <a:t>ue</a:t>
            </a:r>
            <a:r>
              <a:rPr lang="en-US" sz="3200" dirty="0" err="1">
                <a:solidFill>
                  <a:schemeClr val="bg2"/>
                </a:solidFill>
              </a:rPr>
              <a:t>gan</a:t>
            </a:r>
            <a:r>
              <a:rPr lang="en-US" sz="3200" dirty="0"/>
              <a:t> al </a:t>
            </a:r>
            <a:r>
              <a:rPr lang="en-US" sz="3200" dirty="0" err="1"/>
              <a:t>fútbol</a:t>
            </a:r>
            <a:r>
              <a:rPr lang="en-US" sz="3200" dirty="0"/>
              <a:t> </a:t>
            </a:r>
            <a:r>
              <a:rPr lang="en-US" sz="3200" dirty="0" err="1"/>
              <a:t>todos</a:t>
            </a:r>
            <a:r>
              <a:rPr lang="en-US" sz="3200" dirty="0"/>
              <a:t> los </a:t>
            </a:r>
            <a:r>
              <a:rPr lang="en-US" sz="3200" dirty="0" err="1"/>
              <a:t>días</a:t>
            </a:r>
            <a:r>
              <a:rPr lang="en-US" sz="3200" dirty="0"/>
              <a:t>.</a:t>
            </a:r>
          </a:p>
          <a:p>
            <a:pPr lvl="2" eaLnBrk="1" hangingPunct="1">
              <a:defRPr/>
            </a:pPr>
            <a:r>
              <a:rPr lang="en-US" sz="3200" dirty="0"/>
              <a:t>Los </a:t>
            </a:r>
            <a:r>
              <a:rPr lang="en-US" sz="3200" dirty="0" err="1"/>
              <a:t>chicos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bg2"/>
                </a:solidFill>
              </a:rPr>
              <a:t>j</a:t>
            </a:r>
            <a:r>
              <a:rPr lang="en-US" sz="3200" u="sng" dirty="0" err="1">
                <a:solidFill>
                  <a:schemeClr val="bg2"/>
                </a:solidFill>
              </a:rPr>
              <a:t>u</a:t>
            </a:r>
            <a:r>
              <a:rPr lang="en-US" sz="3200" dirty="0" err="1">
                <a:solidFill>
                  <a:schemeClr val="bg2"/>
                </a:solidFill>
              </a:rPr>
              <a:t>garon</a:t>
            </a:r>
            <a:r>
              <a:rPr lang="en-US" sz="3200" dirty="0"/>
              <a:t> al </a:t>
            </a:r>
            <a:r>
              <a:rPr lang="en-US" sz="3200" dirty="0" err="1"/>
              <a:t>fútbol</a:t>
            </a:r>
            <a:r>
              <a:rPr lang="en-US" sz="3200" dirty="0"/>
              <a:t> </a:t>
            </a:r>
            <a:r>
              <a:rPr lang="en-US" sz="3200" dirty="0" err="1"/>
              <a:t>ayer</a:t>
            </a:r>
            <a:r>
              <a:rPr lang="en-US" sz="3200" dirty="0"/>
              <a:t>.</a:t>
            </a:r>
          </a:p>
        </p:txBody>
      </p:sp>
      <p:pic>
        <p:nvPicPr>
          <p:cNvPr id="11269" name="Picture 5" descr="MCj04125460000[1]">
            <a:extLst>
              <a:ext uri="{FF2B5EF4-FFF2-40B4-BE49-F238E27FC236}">
                <a16:creationId xmlns:a16="http://schemas.microsoft.com/office/drawing/2014/main" id="{7C220EEC-A772-4224-97E3-870A92BB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025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0367F-3E99-4C69-9DF6-48B6A562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los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radicales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CCC9-CD2E-479C-87BD-5708DD7A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Solo </a:t>
            </a:r>
            <a:r>
              <a:rPr lang="en-US" dirty="0" err="1"/>
              <a:t>verbos</a:t>
            </a:r>
            <a:r>
              <a:rPr lang="en-US" dirty="0"/>
              <a:t> de </a:t>
            </a:r>
            <a:r>
              <a:rPr lang="en-US" b="1" dirty="0">
                <a:solidFill>
                  <a:srgbClr val="002060"/>
                </a:solidFill>
              </a:rPr>
              <a:t>–</a:t>
            </a:r>
            <a:r>
              <a:rPr lang="en-US" b="1" dirty="0" err="1">
                <a:solidFill>
                  <a:srgbClr val="002060"/>
                </a:solidFill>
              </a:rPr>
              <a:t>ir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radical en el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radical en el </a:t>
            </a:r>
            <a:r>
              <a:rPr lang="en-US" dirty="0" err="1"/>
              <a:t>pretérito</a:t>
            </a:r>
            <a:r>
              <a:rPr lang="en-US" dirty="0"/>
              <a:t>.</a:t>
            </a:r>
            <a:endParaRPr lang="en-US" b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dos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radicales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pretéritos</a:t>
            </a:r>
            <a:endParaRPr lang="en-US" dirty="0"/>
          </a:p>
          <a:p>
            <a:pPr lvl="2">
              <a:defRPr/>
            </a:pPr>
            <a:r>
              <a:rPr lang="en-US" sz="2800" b="1" dirty="0">
                <a:solidFill>
                  <a:schemeClr val="bg2"/>
                </a:solidFill>
              </a:rPr>
              <a:t>e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latin typeface="Arial"/>
                <a:cs typeface="Arial"/>
              </a:rPr>
              <a:t>→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i</a:t>
            </a:r>
            <a:endParaRPr lang="en-US" sz="2800" b="1" dirty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en-US" sz="2800" b="1" dirty="0">
                <a:solidFill>
                  <a:schemeClr val="bg2"/>
                </a:solidFill>
              </a:rPr>
              <a:t>o</a:t>
            </a:r>
            <a:r>
              <a:rPr lang="en-US" sz="2800" b="1" dirty="0"/>
              <a:t> </a:t>
            </a:r>
            <a:r>
              <a:rPr lang="en-US" sz="2800" b="1" dirty="0">
                <a:latin typeface="Arial"/>
                <a:cs typeface="Arial"/>
              </a:rPr>
              <a:t>→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2"/>
                </a:solidFill>
              </a:rPr>
              <a:t>u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solo </a:t>
            </a:r>
            <a:r>
              <a:rPr lang="es-MX" dirty="0" err="1"/>
              <a:t>occure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b="1" dirty="0" err="1">
                <a:solidFill>
                  <a:schemeClr val="bg2"/>
                </a:solidFill>
              </a:rPr>
              <a:t>él</a:t>
            </a:r>
            <a:r>
              <a:rPr lang="en-US" b="1" dirty="0">
                <a:solidFill>
                  <a:schemeClr val="bg2"/>
                </a:solidFill>
              </a:rPr>
              <a:t>/</a:t>
            </a:r>
            <a:r>
              <a:rPr lang="en-US" b="1" dirty="0" err="1">
                <a:solidFill>
                  <a:schemeClr val="bg2"/>
                </a:solidFill>
              </a:rPr>
              <a:t>ella</a:t>
            </a:r>
            <a:r>
              <a:rPr lang="en-US" b="1" dirty="0">
                <a:solidFill>
                  <a:schemeClr val="bg2"/>
                </a:solidFill>
              </a:rPr>
              <a:t>/</a:t>
            </a:r>
            <a:r>
              <a:rPr lang="en-US" b="1" dirty="0" err="1">
                <a:solidFill>
                  <a:schemeClr val="bg2"/>
                </a:solidFill>
              </a:rPr>
              <a:t>Ud</a:t>
            </a:r>
            <a:r>
              <a:rPr lang="en-US" b="1" dirty="0">
                <a:solidFill>
                  <a:schemeClr val="bg2"/>
                </a:solidFill>
              </a:rPr>
              <a:t>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chemeClr val="bg2"/>
                </a:solidFill>
              </a:rPr>
              <a:t>ellos</a:t>
            </a:r>
            <a:r>
              <a:rPr lang="en-US" b="1" dirty="0">
                <a:solidFill>
                  <a:schemeClr val="bg2"/>
                </a:solidFill>
              </a:rPr>
              <a:t>/</a:t>
            </a:r>
            <a:r>
              <a:rPr lang="en-US" b="1" dirty="0" err="1">
                <a:solidFill>
                  <a:schemeClr val="bg2"/>
                </a:solidFill>
              </a:rPr>
              <a:t>ellas</a:t>
            </a:r>
            <a:r>
              <a:rPr lang="en-US" b="1" dirty="0">
                <a:solidFill>
                  <a:schemeClr val="bg2"/>
                </a:solidFill>
              </a:rPr>
              <a:t>/</a:t>
            </a:r>
            <a:r>
              <a:rPr lang="en-US" b="1" dirty="0" err="1">
                <a:solidFill>
                  <a:schemeClr val="bg2"/>
                </a:solidFill>
              </a:rPr>
              <a:t>Uds</a:t>
            </a:r>
            <a:r>
              <a:rPr lang="en-US" b="1" dirty="0">
                <a:solidFill>
                  <a:schemeClr val="bg2"/>
                </a:solidFill>
              </a:rPr>
              <a:t>.</a:t>
            </a:r>
          </a:p>
          <a:p>
            <a:pPr lvl="2">
              <a:defRPr/>
            </a:pPr>
            <a:endParaRPr lang="en-US" sz="2800" dirty="0"/>
          </a:p>
          <a:p>
            <a:pPr lvl="2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60FA-007D-4F66-A2A7-CBCFD9A6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</a:rPr>
              <a:t>e </a:t>
            </a: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→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i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861A-03CE-4D32-A583-AE1774BD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verbos</a:t>
            </a:r>
            <a:r>
              <a:rPr lang="en-US" dirty="0"/>
              <a:t> con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b="1" dirty="0" err="1"/>
              <a:t>s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ntir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pref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rir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sug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rir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p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dir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s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rvir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div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rtirse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m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dir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rep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tir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s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guir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sonr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ír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r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ír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v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stirse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cons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guir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cons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ntir</a:t>
            </a:r>
            <a:endParaRPr lang="en-US" b="1" dirty="0"/>
          </a:p>
          <a:p>
            <a:pPr lvl="1">
              <a:defRPr/>
            </a:pPr>
            <a:r>
              <a:rPr lang="en-US" b="1" dirty="0" err="1"/>
              <a:t>h</a:t>
            </a:r>
            <a:r>
              <a:rPr lang="en-US" b="1" dirty="0" err="1">
                <a:solidFill>
                  <a:schemeClr val="bg2"/>
                </a:solidFill>
              </a:rPr>
              <a:t>e</a:t>
            </a:r>
            <a:r>
              <a:rPr lang="en-US" b="1" dirty="0" err="1"/>
              <a:t>rvir</a:t>
            </a:r>
            <a:endParaRPr lang="en-US" b="1" dirty="0"/>
          </a:p>
          <a:p>
            <a:pPr lvl="1">
              <a:defRPr/>
            </a:pPr>
            <a:endParaRPr lang="en-US" b="1" dirty="0"/>
          </a:p>
        </p:txBody>
      </p:sp>
      <p:pic>
        <p:nvPicPr>
          <p:cNvPr id="2053" name="Picture 5" descr="C:\Documents and Settings\burakam\Local Settings\Temporary Internet Files\Content.IE5\FXUQ36F8\MP900426501[1].jpg">
            <a:extLst>
              <a:ext uri="{FF2B5EF4-FFF2-40B4-BE49-F238E27FC236}">
                <a16:creationId xmlns:a16="http://schemas.microsoft.com/office/drawing/2014/main" id="{E37573AF-3241-4F4B-86DE-F3095033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burakam\Local Settings\Temporary Internet Files\Content.IE5\FXUQ36F8\MC900355893[1].wmf">
            <a:extLst>
              <a:ext uri="{FF2B5EF4-FFF2-40B4-BE49-F238E27FC236}">
                <a16:creationId xmlns:a16="http://schemas.microsoft.com/office/drawing/2014/main" id="{C4591EF8-A504-45BE-B04F-F2BD1D91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795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Program Files\Microsoft Office\Media\CntCD1\ClipArt2\j0232723.wmf">
            <a:extLst>
              <a:ext uri="{FF2B5EF4-FFF2-40B4-BE49-F238E27FC236}">
                <a16:creationId xmlns:a16="http://schemas.microsoft.com/office/drawing/2014/main" id="{722795F0-5EA7-4215-AEC8-4491B5BD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209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Documents and Settings\burakam\Local Settings\Temporary Internet Files\Content.IE5\FXUQ36F8\MC900441498[1].png">
            <a:extLst>
              <a:ext uri="{FF2B5EF4-FFF2-40B4-BE49-F238E27FC236}">
                <a16:creationId xmlns:a16="http://schemas.microsoft.com/office/drawing/2014/main" id="{A7C19EFF-36FE-4806-BF0F-5133C66A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Documents and Settings\burakam\Local Settings\Temporary Internet Files\Content.IE5\XGLVA35K\MC900070965[1].wmf">
            <a:extLst>
              <a:ext uri="{FF2B5EF4-FFF2-40B4-BE49-F238E27FC236}">
                <a16:creationId xmlns:a16="http://schemas.microsoft.com/office/drawing/2014/main" id="{58CFBFDF-6492-423F-8829-B2E3018A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166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Documents and Settings\burakam\Local Settings\Temporary Internet Files\Content.IE5\XGLVA35K\MC900435596[1].wmf">
            <a:extLst>
              <a:ext uri="{FF2B5EF4-FFF2-40B4-BE49-F238E27FC236}">
                <a16:creationId xmlns:a16="http://schemas.microsoft.com/office/drawing/2014/main" id="{2D40D7D4-3150-4A71-8A29-A5A89C6E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2860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67B6-E197-45A9-8894-C37C4E0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Práctica</a:t>
            </a:r>
            <a:r>
              <a:rPr lang="en-US" dirty="0"/>
              <a:t>: </a:t>
            </a:r>
            <a:r>
              <a:rPr lang="en-US" dirty="0" err="1"/>
              <a:t>pedir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6FC3-8616-417C-B50F-AC58E01D8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352800" cy="4525963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pedí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pediste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p</a:t>
            </a:r>
            <a:r>
              <a:rPr lang="en-US" sz="3600" b="1" dirty="0" err="1">
                <a:solidFill>
                  <a:schemeClr val="bg2"/>
                </a:solidFill>
              </a:rPr>
              <a:t>i</a:t>
            </a:r>
            <a:r>
              <a:rPr lang="en-US" sz="3600" dirty="0" err="1"/>
              <a:t>dió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38417-C5BB-4FD4-B6EA-6F11CB880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pedimos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pedisteis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p</a:t>
            </a:r>
            <a:r>
              <a:rPr lang="en-US" sz="3600" b="1" dirty="0" err="1">
                <a:solidFill>
                  <a:schemeClr val="bg2"/>
                </a:solidFill>
              </a:rPr>
              <a:t>i</a:t>
            </a:r>
            <a:r>
              <a:rPr lang="en-US" sz="3600" dirty="0" err="1"/>
              <a:t>dieron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3C9F-4105-416E-A4E3-71178255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Práctica</a:t>
            </a:r>
            <a:r>
              <a:rPr lang="en-US" dirty="0"/>
              <a:t>: </a:t>
            </a:r>
            <a:r>
              <a:rPr lang="en-US" dirty="0" err="1"/>
              <a:t>sonreír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CE38-DEB0-485C-8F07-7A2D423B7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276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sonreí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sonreíste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sonr</a:t>
            </a:r>
            <a:r>
              <a:rPr lang="en-US" sz="3600" b="1" dirty="0" err="1">
                <a:solidFill>
                  <a:schemeClr val="bg2"/>
                </a:solidFill>
              </a:rPr>
              <a:t>i</a:t>
            </a:r>
            <a:r>
              <a:rPr lang="en-US" sz="3600" dirty="0" err="1"/>
              <a:t>ó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177E5-1757-4C1E-BAF3-0155D82CF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sonreímos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sonreísteis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sonr</a:t>
            </a:r>
            <a:r>
              <a:rPr lang="en-US" sz="3600" b="1" dirty="0" err="1">
                <a:solidFill>
                  <a:schemeClr val="bg2"/>
                </a:solidFill>
              </a:rPr>
              <a:t>i</a:t>
            </a:r>
            <a:r>
              <a:rPr lang="en-US" sz="3600" dirty="0" err="1"/>
              <a:t>eron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F867-D4A3-46E6-87EE-73746EEB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</a:rPr>
              <a:t>o </a:t>
            </a: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→</a:t>
            </a:r>
            <a:r>
              <a:rPr lang="en-US" b="1" dirty="0">
                <a:solidFill>
                  <a:schemeClr val="bg2"/>
                </a:solidFill>
              </a:rPr>
              <a:t> 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03A0-BFB1-4D62-A4C2-44B5968D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verbos</a:t>
            </a:r>
            <a:r>
              <a:rPr lang="en-US" dirty="0"/>
              <a:t> con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027" name="Picture 3" descr="C:\Users\Burak\AppData\Local\Microsoft\Windows\Temporary Internet Files\Content.IE5\IW95ZI9Q\MP900399954[1].jpg">
            <a:extLst>
              <a:ext uri="{FF2B5EF4-FFF2-40B4-BE49-F238E27FC236}">
                <a16:creationId xmlns:a16="http://schemas.microsoft.com/office/drawing/2014/main" id="{94E37155-FF4D-477E-A315-63629395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344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burakam\Local Settings\Temporary Internet Files\Content.IE5\CD1WSDRN\MC900098075[1].wmf">
            <a:extLst>
              <a:ext uri="{FF2B5EF4-FFF2-40B4-BE49-F238E27FC236}">
                <a16:creationId xmlns:a16="http://schemas.microsoft.com/office/drawing/2014/main" id="{72943D97-61E6-4CED-BBEC-8B021971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22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81A29-9D27-4BB4-9671-B87AD8E4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0"/>
            <a:ext cx="140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b="1">
                <a:solidFill>
                  <a:schemeClr val="bg2"/>
                </a:solidFill>
              </a:rPr>
              <a:t>o</a:t>
            </a:r>
            <a:r>
              <a:rPr lang="en-US" altLang="en-US"/>
              <a:t>rmir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887F6-2C27-4BF0-9551-9D1618E3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181600"/>
            <a:ext cx="117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</a:t>
            </a:r>
            <a:r>
              <a:rPr lang="en-US" altLang="en-US" b="1">
                <a:solidFill>
                  <a:schemeClr val="bg2"/>
                </a:solidFill>
              </a:rPr>
              <a:t>o</a:t>
            </a:r>
            <a:r>
              <a:rPr lang="en-US" altLang="en-US"/>
              <a:t>rir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10B0DE-0B04-4053-A8AC-8A2B333F7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-ar endings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5608EB5-51EE-479E-81EE-94114CD44A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3124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é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aste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ó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899BD8C-6B8B-431E-9641-047D60FB9B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200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amos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asteis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aron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2177-3D73-42EA-B550-A493C179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Práctica</a:t>
            </a:r>
            <a:r>
              <a:rPr lang="en-US" dirty="0"/>
              <a:t>: </a:t>
            </a:r>
            <a:r>
              <a:rPr lang="en-US" dirty="0" err="1"/>
              <a:t>dormir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4C269-B71C-46A1-B690-B2F870009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276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dormí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dormiste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d</a:t>
            </a:r>
            <a:r>
              <a:rPr lang="en-US" sz="3600" b="1" dirty="0" err="1">
                <a:solidFill>
                  <a:schemeClr val="bg2"/>
                </a:solidFill>
              </a:rPr>
              <a:t>u</a:t>
            </a:r>
            <a:r>
              <a:rPr lang="en-US" sz="3600" dirty="0" err="1"/>
              <a:t>rmió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A5AC83-0B8D-4364-8610-0BEA15CCA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dormimos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dormisteis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d</a:t>
            </a:r>
            <a:r>
              <a:rPr lang="en-US" sz="3600" b="1" dirty="0" err="1">
                <a:solidFill>
                  <a:schemeClr val="bg2"/>
                </a:solidFill>
              </a:rPr>
              <a:t>u</a:t>
            </a:r>
            <a:r>
              <a:rPr lang="en-US" sz="3600" dirty="0" err="1"/>
              <a:t>rmieron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F32AEB4-35CD-49E4-8172-BD7D673E80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Los </a:t>
            </a:r>
            <a:r>
              <a:rPr lang="en-US" b="1" dirty="0" err="1"/>
              <a:t>irregulares</a:t>
            </a:r>
            <a:r>
              <a:rPr lang="en-US" b="1" dirty="0"/>
              <a:t> del </a:t>
            </a:r>
            <a:r>
              <a:rPr lang="en-US" b="1" dirty="0" err="1"/>
              <a:t>pre</a:t>
            </a:r>
            <a:r>
              <a:rPr lang="en-US" b="1" dirty="0" err="1">
                <a:cs typeface="Arial" charset="0"/>
              </a:rPr>
              <a:t>térito</a:t>
            </a:r>
            <a:endParaRPr lang="en-US" b="1" dirty="0">
              <a:cs typeface="Arial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482F7A8-A74A-4AFB-B222-0FBBAF2BEC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Arial" charset="0"/>
              </a:rPr>
              <a:t>Imagina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Lección</a:t>
            </a:r>
            <a:r>
              <a:rPr lang="en-US" dirty="0">
                <a:cs typeface="Arial" charset="0"/>
              </a:rPr>
              <a:t> 2</a:t>
            </a:r>
          </a:p>
          <a:p>
            <a:pPr eaLnBrk="1" hangingPunct="1">
              <a:defRPr/>
            </a:pPr>
            <a:r>
              <a:rPr lang="en-US" dirty="0" err="1">
                <a:cs typeface="Arial" charset="0"/>
              </a:rPr>
              <a:t>Página</a:t>
            </a:r>
            <a:r>
              <a:rPr lang="en-US" dirty="0">
                <a:cs typeface="Arial" charset="0"/>
              </a:rPr>
              <a:t> 57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C2CF760-88D2-4805-8336-B4804604C6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Los irregulares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C40375-2348-43F5-8E34-CE9108354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 verb that does not follow the normal pattern of conjugations is called an irregular verb.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Some very common irregular </a:t>
            </a:r>
            <a:r>
              <a:rPr lang="en-US" dirty="0" err="1"/>
              <a:t>preterite</a:t>
            </a:r>
            <a:r>
              <a:rPr lang="en-US" dirty="0"/>
              <a:t> verbs in Spanish are </a:t>
            </a:r>
            <a:r>
              <a:rPr lang="en-US" b="1" dirty="0">
                <a:solidFill>
                  <a:schemeClr val="folHlink"/>
                </a:solidFill>
              </a:rPr>
              <a:t>IR</a:t>
            </a:r>
            <a:r>
              <a:rPr lang="en-US" dirty="0"/>
              <a:t>, </a:t>
            </a:r>
            <a:r>
              <a:rPr lang="en-US" b="1" dirty="0">
                <a:solidFill>
                  <a:schemeClr val="folHlink"/>
                </a:solidFill>
              </a:rPr>
              <a:t>SER</a:t>
            </a:r>
            <a:r>
              <a:rPr lang="en-US" b="1" dirty="0"/>
              <a:t>,</a:t>
            </a:r>
            <a:r>
              <a:rPr lang="en-US" b="1" dirty="0">
                <a:solidFill>
                  <a:schemeClr val="folHlink"/>
                </a:solidFill>
              </a:rPr>
              <a:t> DAR </a:t>
            </a:r>
            <a:r>
              <a:rPr lang="en-US" dirty="0"/>
              <a:t>and</a:t>
            </a:r>
            <a:r>
              <a:rPr lang="en-US" b="1" dirty="0">
                <a:solidFill>
                  <a:schemeClr val="folHlink"/>
                </a:solidFill>
              </a:rPr>
              <a:t> VER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Haber</a:t>
            </a:r>
            <a:r>
              <a:rPr lang="en-US" dirty="0"/>
              <a:t> is also irregular in the </a:t>
            </a:r>
            <a:r>
              <a:rPr lang="en-US" dirty="0" err="1"/>
              <a:t>preterite</a:t>
            </a:r>
            <a:r>
              <a:rPr lang="en-US" dirty="0"/>
              <a:t>, but is only conjugated into the </a:t>
            </a:r>
            <a:r>
              <a:rPr lang="en-US" b="1" dirty="0" err="1">
                <a:solidFill>
                  <a:srgbClr val="FFC000"/>
                </a:solidFill>
              </a:rPr>
              <a:t>él</a:t>
            </a:r>
            <a:r>
              <a:rPr lang="en-US" b="1" dirty="0">
                <a:solidFill>
                  <a:srgbClr val="FFC000"/>
                </a:solidFill>
              </a:rPr>
              <a:t>/</a:t>
            </a:r>
            <a:r>
              <a:rPr lang="en-US" b="1" dirty="0" err="1">
                <a:solidFill>
                  <a:srgbClr val="FFC000"/>
                </a:solidFill>
              </a:rPr>
              <a:t>ella</a:t>
            </a:r>
            <a:r>
              <a:rPr lang="en-US" b="1" dirty="0">
                <a:solidFill>
                  <a:srgbClr val="FFC000"/>
                </a:solidFill>
              </a:rPr>
              <a:t>/</a:t>
            </a:r>
            <a:r>
              <a:rPr lang="en-US" b="1" dirty="0" err="1">
                <a:solidFill>
                  <a:srgbClr val="FFC000"/>
                </a:solidFill>
              </a:rPr>
              <a:t>Ud</a:t>
            </a:r>
            <a:r>
              <a:rPr lang="en-US" b="1" dirty="0">
                <a:solidFill>
                  <a:srgbClr val="FFC000"/>
                </a:solidFill>
              </a:rPr>
              <a:t>. </a:t>
            </a:r>
            <a:r>
              <a:rPr lang="en-US" dirty="0"/>
              <a:t>form.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80826FA-ED70-4031-B329-64709E4CA7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>
                <a:solidFill>
                  <a:schemeClr val="folHlink"/>
                </a:solidFill>
              </a:rPr>
              <a:t>IR 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folHlink"/>
                </a:solidFill>
              </a:rPr>
              <a:t> SER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7E3BE95-A1C2-444B-8E5B-3CFD09AD96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57400"/>
            <a:ext cx="2895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fui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fuiste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fue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1B9D6CA-0D63-45F1-B6B1-A93AEE5FB5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057400"/>
            <a:ext cx="3276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fuimos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fuisteis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fueron</a:t>
            </a:r>
            <a:endParaRPr lang="en-US" sz="4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B97654E-09BF-4FB5-B886-59ACE74F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Ejemplo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509F5A-3D65-470A-A638-081E8E36DD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Nosotros</a:t>
            </a:r>
            <a:r>
              <a:rPr lang="en-US" sz="4000" dirty="0"/>
              <a:t> ________ a </a:t>
            </a:r>
            <a:r>
              <a:rPr lang="en-US" sz="4000" dirty="0" err="1"/>
              <a:t>Brasil</a:t>
            </a:r>
            <a:r>
              <a:rPr lang="en-US" sz="4000" dirty="0"/>
              <a:t> el </a:t>
            </a:r>
            <a:r>
              <a:rPr lang="en-US" sz="4000" dirty="0" err="1"/>
              <a:t>verano</a:t>
            </a:r>
            <a:r>
              <a:rPr lang="en-US" sz="4000" dirty="0"/>
              <a:t> </a:t>
            </a:r>
            <a:r>
              <a:rPr lang="en-US" sz="4000" dirty="0" err="1"/>
              <a:t>pasado</a:t>
            </a:r>
            <a:r>
              <a:rPr lang="en-US" sz="4000" dirty="0"/>
              <a:t>.</a:t>
            </a:r>
          </a:p>
          <a:p>
            <a:pPr eaLnBrk="1" hangingPunct="1">
              <a:defRPr/>
            </a:pPr>
            <a:endParaRPr lang="en-US" sz="4000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6868" name="Picture 4" descr="MCj04057020000[1]">
            <a:extLst>
              <a:ext uri="{FF2B5EF4-FFF2-40B4-BE49-F238E27FC236}">
                <a16:creationId xmlns:a16="http://schemas.microsoft.com/office/drawing/2014/main" id="{CF0CB748-4062-4007-800F-EB1D7D842E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276600"/>
            <a:ext cx="2819400" cy="2768600"/>
          </a:xfrm>
        </p:spPr>
      </p:pic>
      <p:pic>
        <p:nvPicPr>
          <p:cNvPr id="36869" name="Picture 6" descr="MCFL00113_0000[1]">
            <a:extLst>
              <a:ext uri="{FF2B5EF4-FFF2-40B4-BE49-F238E27FC236}">
                <a16:creationId xmlns:a16="http://schemas.microsoft.com/office/drawing/2014/main" id="{D09FBFC1-EB85-449C-A59B-A7DA5AC4323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200400"/>
            <a:ext cx="3495675" cy="2743200"/>
          </a:xfrm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1C15F7E5-D5C6-4CEB-B084-23A95E99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171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folHlink"/>
                </a:solidFill>
              </a:rPr>
              <a:t>fuimos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4DCF4D1-CDCA-4572-A44A-54E1494D28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Ejemplo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01FF869-2ED2-46A8-992E-487DF7BDA0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El </a:t>
            </a:r>
            <a:r>
              <a:rPr lang="en-US" sz="4000" dirty="0" err="1"/>
              <a:t>viaje</a:t>
            </a:r>
            <a:r>
              <a:rPr lang="en-US" sz="4000" dirty="0"/>
              <a:t> ______ </a:t>
            </a:r>
            <a:r>
              <a:rPr lang="en-US" sz="4000" dirty="0" err="1"/>
              <a:t>fantástico</a:t>
            </a:r>
            <a:r>
              <a:rPr lang="en-US" sz="4000" dirty="0"/>
              <a:t>.</a:t>
            </a:r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37892" name="Picture 5" descr="MCj04119600000[1]">
            <a:extLst>
              <a:ext uri="{FF2B5EF4-FFF2-40B4-BE49-F238E27FC236}">
                <a16:creationId xmlns:a16="http://schemas.microsoft.com/office/drawing/2014/main" id="{4A52A8D1-1C47-45C9-8B47-024289B7478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895600"/>
            <a:ext cx="3505200" cy="2754313"/>
          </a:xfrm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0C8AC2FC-33E1-43DC-9215-0F023D7B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88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folHlink"/>
                </a:solidFill>
              </a:rPr>
              <a:t>fue</a:t>
            </a:r>
          </a:p>
        </p:txBody>
      </p:sp>
      <p:pic>
        <p:nvPicPr>
          <p:cNvPr id="37894" name="Picture 7" descr="MCj04119440000[1]">
            <a:extLst>
              <a:ext uri="{FF2B5EF4-FFF2-40B4-BE49-F238E27FC236}">
                <a16:creationId xmlns:a16="http://schemas.microsoft.com/office/drawing/2014/main" id="{9704255D-B826-49CE-A350-DB388E31B3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895600"/>
            <a:ext cx="3352800" cy="2624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F473DF2-805A-4EDC-8A0F-EDD1B3CD014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>
                <a:solidFill>
                  <a:srgbClr val="FFC000"/>
                </a:solidFill>
              </a:rPr>
              <a:t>DAR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D663621-B59A-4621-9AAE-3DB9422195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2514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diste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dio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4C085EF-EED0-4BBB-B1FA-D83D0FB4DB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73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dimos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disteis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dieron</a:t>
            </a:r>
            <a:endParaRPr lang="en-US" sz="4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8AEF675-83C8-4748-B2A3-4C87F09942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Ejemplo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E3C3EE-C62D-4F32-90F4-CF4D73813C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/>
              <a:t>Mis padres me ________ unos regalos para mi cumpeaños.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i="1" dirty="0"/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3071FEEC-C481-41BB-AACF-DCDA9DA9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148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folHlink"/>
                </a:solidFill>
              </a:rPr>
              <a:t>dieron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059B6F-2A78-464B-8F3D-B687D1D4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080125"/>
            <a:ext cx="4038600" cy="4603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39942" name="Picture 7" descr="C:\Documents and Settings\burakam\Local Settings\Temporary Internet Files\Content.IE5\Q0FGTQED\MC900022972[1].wmf">
            <a:extLst>
              <a:ext uri="{FF2B5EF4-FFF2-40B4-BE49-F238E27FC236}">
                <a16:creationId xmlns:a16="http://schemas.microsoft.com/office/drawing/2014/main" id="{7A41B7B5-B5AA-4B66-9176-DC271180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743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A815AD5-9EF4-4DA5-BBFE-2D58959707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>
                <a:solidFill>
                  <a:srgbClr val="FFC000"/>
                </a:solidFill>
              </a:rPr>
              <a:t>VER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4881929-7AA4-4B5E-96C2-1C04FE48FF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2514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folHlink"/>
                </a:solidFill>
              </a:rPr>
              <a:t>vi</a:t>
            </a: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viste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vio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CFDBE57-E0D8-47C3-8B1D-D95B87DFC7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73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vimos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visteis</a:t>
            </a: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4000" b="1" dirty="0" err="1">
                <a:solidFill>
                  <a:schemeClr val="folHlink"/>
                </a:solidFill>
              </a:rPr>
              <a:t>vieron</a:t>
            </a:r>
            <a:endParaRPr lang="en-US" sz="4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59A8-DFFD-4441-AD1E-0C958716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Ejemplo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28D89A-AAA5-421C-9F47-C0197436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 ____ una película buena ayer</a:t>
            </a:r>
            <a:r>
              <a:rPr lang="en-US" dirty="0"/>
              <a:t>. </a:t>
            </a:r>
          </a:p>
        </p:txBody>
      </p:sp>
      <p:pic>
        <p:nvPicPr>
          <p:cNvPr id="41988" name="Picture 2" descr="C:\Program Files\Microsoft Office\Media\CntCD1\ClipArt5\j0280413.wmf">
            <a:extLst>
              <a:ext uri="{FF2B5EF4-FFF2-40B4-BE49-F238E27FC236}">
                <a16:creationId xmlns:a16="http://schemas.microsoft.com/office/drawing/2014/main" id="{3A81F753-1765-4C89-A798-68B9ABAB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667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Program Files\Microsoft Office\Media\CntCD1\ClipArt5\j0280411.wmf">
            <a:extLst>
              <a:ext uri="{FF2B5EF4-FFF2-40B4-BE49-F238E27FC236}">
                <a16:creationId xmlns:a16="http://schemas.microsoft.com/office/drawing/2014/main" id="{B8C13F09-D480-488A-90B8-EC687871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543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7">
            <a:extLst>
              <a:ext uri="{FF2B5EF4-FFF2-40B4-BE49-F238E27FC236}">
                <a16:creationId xmlns:a16="http://schemas.microsoft.com/office/drawing/2014/main" id="{4612F9EF-64A8-4B9C-BA1E-FC6CEDCEB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592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</a:rPr>
              <a:t>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ECE979-8211-4F4A-987E-651AB3DC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-er/-ir endings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26744EB-0A80-485B-9055-752CE41B4C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2514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í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iste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ió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F1576F-9ED8-430A-A66C-1538E11305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505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imos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isteis</a:t>
            </a:r>
          </a:p>
          <a:p>
            <a:pPr eaLnBrk="1" hangingPunct="1">
              <a:defRPr/>
            </a:pPr>
            <a:endParaRPr lang="en-US" sz="4000" b="1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4000" b="1">
                <a:solidFill>
                  <a:schemeClr val="hlink"/>
                </a:solidFill>
              </a:rPr>
              <a:t>ieron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016C-9684-4E01-BF04-AB32470F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El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HABER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FF8EE-11AE-42B4-AF55-1F9DAD88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Solo se </a:t>
            </a:r>
            <a:r>
              <a:rPr lang="en-US" dirty="0" err="1"/>
              <a:t>usa</a:t>
            </a:r>
            <a:r>
              <a:rPr lang="en-US" dirty="0"/>
              <a:t> el </a:t>
            </a:r>
            <a:r>
              <a:rPr lang="en-US" dirty="0" err="1"/>
              <a:t>verbo</a:t>
            </a:r>
            <a:r>
              <a:rPr lang="en-US" dirty="0"/>
              <a:t> HABER en la forma de la </a:t>
            </a:r>
            <a:r>
              <a:rPr lang="en-US" dirty="0" err="1"/>
              <a:t>tercera</a:t>
            </a:r>
            <a:r>
              <a:rPr lang="en-US" dirty="0"/>
              <a:t> persona singular.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 el </a:t>
            </a:r>
            <a:r>
              <a:rPr lang="en-US" dirty="0" err="1"/>
              <a:t>presente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HAY </a:t>
            </a:r>
            <a:r>
              <a:rPr lang="en-US" dirty="0" err="1"/>
              <a:t>pero</a:t>
            </a:r>
            <a:r>
              <a:rPr lang="en-US" dirty="0"/>
              <a:t> en el </a:t>
            </a:r>
            <a:r>
              <a:rPr lang="en-US" dirty="0" err="1"/>
              <a:t>pretérito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HUBO </a:t>
            </a:r>
            <a:r>
              <a:rPr lang="en-US" dirty="0"/>
              <a:t>y </a:t>
            </a:r>
            <a:r>
              <a:rPr lang="en-US" dirty="0" err="1"/>
              <a:t>significa</a:t>
            </a:r>
            <a:r>
              <a:rPr lang="en-US" dirty="0"/>
              <a:t> «there were».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b="1" dirty="0" err="1">
                <a:solidFill>
                  <a:srgbClr val="FFC000"/>
                </a:solidFill>
              </a:rPr>
              <a:t>Hubo</a:t>
            </a:r>
            <a:r>
              <a:rPr lang="en-US" dirty="0"/>
              <a:t> dos </a:t>
            </a:r>
            <a:r>
              <a:rPr lang="en-US" dirty="0" err="1"/>
              <a:t>conciertos</a:t>
            </a:r>
            <a:r>
              <a:rPr lang="en-US" dirty="0"/>
              <a:t> el </a:t>
            </a:r>
            <a:r>
              <a:rPr lang="en-US" dirty="0" err="1"/>
              <a:t>viernes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3012" name="Picture 2" descr="C:\Documents and Settings\burakam\Local Settings\Temporary Internet Files\Content.IE5\XTCDODU1\MC900045105[1].wmf">
            <a:extLst>
              <a:ext uri="{FF2B5EF4-FFF2-40B4-BE49-F238E27FC236}">
                <a16:creationId xmlns:a16="http://schemas.microsoft.com/office/drawing/2014/main" id="{015A6BA5-5644-4FA3-A491-559EA749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670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02CB-2CEA-426E-B9F5-B4B4C725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Irregular </a:t>
            </a:r>
            <a:r>
              <a:rPr lang="en-US" b="1" dirty="0">
                <a:solidFill>
                  <a:srgbClr val="FFC000"/>
                </a:solidFill>
              </a:rPr>
              <a:t>u-stem</a:t>
            </a:r>
            <a:r>
              <a:rPr lang="en-US" dirty="0"/>
              <a:t>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DFE0-F5DC-4D98-BBD8-03B920064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0" y="1981200"/>
            <a:ext cx="2438400" cy="4572000"/>
          </a:xfrm>
        </p:spPr>
        <p:txBody>
          <a:bodyPr/>
          <a:lstStyle/>
          <a:p>
            <a:pPr>
              <a:defRPr/>
            </a:pPr>
            <a:r>
              <a:rPr lang="en-US" sz="3600" b="1" dirty="0" err="1"/>
              <a:t>andar</a:t>
            </a:r>
            <a:endParaRPr lang="en-US" sz="3600" b="1" dirty="0"/>
          </a:p>
          <a:p>
            <a:pPr>
              <a:defRPr/>
            </a:pPr>
            <a:r>
              <a:rPr lang="en-US" sz="3600" b="1" dirty="0" err="1"/>
              <a:t>estar</a:t>
            </a:r>
            <a:endParaRPr lang="en-US" sz="3600" b="1" dirty="0"/>
          </a:p>
          <a:p>
            <a:pPr>
              <a:defRPr/>
            </a:pPr>
            <a:r>
              <a:rPr lang="en-US" sz="3600" b="1" dirty="0" err="1"/>
              <a:t>poder</a:t>
            </a:r>
            <a:endParaRPr lang="en-US" sz="3600" b="1" dirty="0"/>
          </a:p>
          <a:p>
            <a:pPr>
              <a:defRPr/>
            </a:pPr>
            <a:r>
              <a:rPr lang="en-US" sz="3600" b="1" dirty="0" err="1"/>
              <a:t>poner</a:t>
            </a:r>
            <a:endParaRPr lang="en-US" sz="3600" b="1" dirty="0"/>
          </a:p>
          <a:p>
            <a:pPr>
              <a:defRPr/>
            </a:pPr>
            <a:r>
              <a:rPr lang="en-US" sz="3600" b="1" dirty="0"/>
              <a:t>saber</a:t>
            </a:r>
          </a:p>
          <a:p>
            <a:pPr>
              <a:defRPr/>
            </a:pPr>
            <a:r>
              <a:rPr lang="en-US" sz="3600" b="1" dirty="0" err="1"/>
              <a:t>tener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51B52-75CB-4D91-96D1-E9356ECB2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2667000" cy="4114800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and</a:t>
            </a:r>
            <a:r>
              <a:rPr lang="en-US" sz="3600" b="1" dirty="0" err="1">
                <a:solidFill>
                  <a:srgbClr val="FFC000"/>
                </a:solidFill>
              </a:rPr>
              <a:t>u</a:t>
            </a:r>
            <a:r>
              <a:rPr lang="en-US" sz="3600" dirty="0" err="1"/>
              <a:t>v</a:t>
            </a:r>
            <a:r>
              <a:rPr lang="en-US" sz="3600" dirty="0"/>
              <a:t>-</a:t>
            </a:r>
          </a:p>
          <a:p>
            <a:pPr>
              <a:defRPr/>
            </a:pPr>
            <a:r>
              <a:rPr lang="en-US" sz="3600" dirty="0" err="1"/>
              <a:t>est</a:t>
            </a:r>
            <a:r>
              <a:rPr lang="en-US" sz="3600" b="1" dirty="0" err="1">
                <a:solidFill>
                  <a:srgbClr val="FFC000"/>
                </a:solidFill>
              </a:rPr>
              <a:t>u</a:t>
            </a:r>
            <a:r>
              <a:rPr lang="en-US" sz="3600" dirty="0" err="1"/>
              <a:t>v</a:t>
            </a:r>
            <a:r>
              <a:rPr lang="en-US" sz="3600" dirty="0"/>
              <a:t>-</a:t>
            </a:r>
          </a:p>
          <a:p>
            <a:pPr>
              <a:defRPr/>
            </a:pPr>
            <a:r>
              <a:rPr lang="en-US" sz="3600" dirty="0" err="1"/>
              <a:t>p</a:t>
            </a:r>
            <a:r>
              <a:rPr lang="en-US" sz="3600" b="1" dirty="0" err="1">
                <a:solidFill>
                  <a:srgbClr val="FFC000"/>
                </a:solidFill>
              </a:rPr>
              <a:t>u</a:t>
            </a:r>
            <a:r>
              <a:rPr lang="en-US" sz="3600" dirty="0" err="1"/>
              <a:t>d</a:t>
            </a:r>
            <a:r>
              <a:rPr lang="en-US" sz="3600" dirty="0"/>
              <a:t>-</a:t>
            </a:r>
          </a:p>
          <a:p>
            <a:pPr>
              <a:defRPr/>
            </a:pPr>
            <a:r>
              <a:rPr lang="en-US" sz="3600" dirty="0"/>
              <a:t>p</a:t>
            </a:r>
            <a:r>
              <a:rPr lang="en-US" sz="3600" b="1" dirty="0">
                <a:solidFill>
                  <a:srgbClr val="FFC000"/>
                </a:solidFill>
              </a:rPr>
              <a:t>u</a:t>
            </a:r>
            <a:r>
              <a:rPr lang="en-US" sz="3600" dirty="0"/>
              <a:t>s-</a:t>
            </a:r>
          </a:p>
          <a:p>
            <a:pPr>
              <a:defRPr/>
            </a:pPr>
            <a:r>
              <a:rPr lang="en-US" sz="3600" dirty="0"/>
              <a:t>s</a:t>
            </a:r>
            <a:r>
              <a:rPr lang="en-US" sz="3600" b="1" dirty="0">
                <a:solidFill>
                  <a:srgbClr val="FFC000"/>
                </a:solidFill>
              </a:rPr>
              <a:t>u</a:t>
            </a:r>
            <a:r>
              <a:rPr lang="en-US" sz="3600" dirty="0"/>
              <a:t>p-</a:t>
            </a:r>
          </a:p>
          <a:p>
            <a:pPr>
              <a:defRPr/>
            </a:pPr>
            <a:r>
              <a:rPr lang="en-US" sz="3600" dirty="0" err="1"/>
              <a:t>t</a:t>
            </a:r>
            <a:r>
              <a:rPr lang="en-US" sz="3600" b="1" dirty="0" err="1">
                <a:solidFill>
                  <a:srgbClr val="FFC000"/>
                </a:solidFill>
              </a:rPr>
              <a:t>u</a:t>
            </a:r>
            <a:r>
              <a:rPr lang="en-US" sz="3600" dirty="0" err="1"/>
              <a:t>v</a:t>
            </a:r>
            <a:r>
              <a:rPr lang="en-US" sz="3600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DC42-CB08-4358-8CC1-639A1051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Irregular </a:t>
            </a:r>
            <a:r>
              <a:rPr lang="en-US" b="1" dirty="0">
                <a:solidFill>
                  <a:srgbClr val="FFC000"/>
                </a:solidFill>
              </a:rPr>
              <a:t>i-stem</a:t>
            </a:r>
            <a:r>
              <a:rPr lang="en-US" dirty="0"/>
              <a:t>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EF0C-BD83-4C16-8302-238778266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0" y="1981200"/>
            <a:ext cx="2438400" cy="4572000"/>
          </a:xfrm>
        </p:spPr>
        <p:txBody>
          <a:bodyPr/>
          <a:lstStyle/>
          <a:p>
            <a:pPr>
              <a:defRPr/>
            </a:pPr>
            <a:r>
              <a:rPr lang="en-US" sz="3600" b="1" dirty="0" err="1"/>
              <a:t>hacer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 err="1"/>
              <a:t>querer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 err="1"/>
              <a:t>venir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AAC19-4230-4A84-875D-166C71406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2667000" cy="4114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h</a:t>
            </a:r>
            <a:r>
              <a:rPr lang="en-US" sz="3600" b="1" dirty="0">
                <a:solidFill>
                  <a:srgbClr val="FFC000"/>
                </a:solidFill>
              </a:rPr>
              <a:t>i</a:t>
            </a:r>
            <a:r>
              <a:rPr lang="en-US" sz="3600" dirty="0"/>
              <a:t>c-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qu</a:t>
            </a:r>
            <a:r>
              <a:rPr lang="en-US" sz="3600" b="1" dirty="0" err="1">
                <a:solidFill>
                  <a:srgbClr val="FFC000"/>
                </a:solidFill>
              </a:rPr>
              <a:t>i</a:t>
            </a:r>
            <a:r>
              <a:rPr lang="en-US" sz="3600" dirty="0" err="1"/>
              <a:t>s</a:t>
            </a:r>
            <a:r>
              <a:rPr lang="en-US" sz="3600" dirty="0"/>
              <a:t>-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v</a:t>
            </a:r>
            <a:r>
              <a:rPr lang="en-US" sz="3600" b="1" dirty="0" err="1">
                <a:solidFill>
                  <a:srgbClr val="FFC000"/>
                </a:solidFill>
              </a:rPr>
              <a:t>i</a:t>
            </a:r>
            <a:r>
              <a:rPr lang="en-US" sz="3600" dirty="0" err="1"/>
              <a:t>n</a:t>
            </a:r>
            <a:r>
              <a:rPr lang="en-US" sz="3600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1888-84A8-49D0-89ED-C7249066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Irregular </a:t>
            </a:r>
            <a:r>
              <a:rPr lang="en-US" b="1" dirty="0">
                <a:solidFill>
                  <a:srgbClr val="FFC000"/>
                </a:solidFill>
              </a:rPr>
              <a:t>j-stem</a:t>
            </a:r>
            <a:r>
              <a:rPr lang="en-US" dirty="0"/>
              <a:t>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6D1A-8F4D-445D-8B27-C75B02E2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2590800" cy="4572000"/>
          </a:xfrm>
        </p:spPr>
        <p:txBody>
          <a:bodyPr/>
          <a:lstStyle/>
          <a:p>
            <a:pPr>
              <a:defRPr/>
            </a:pPr>
            <a:r>
              <a:rPr lang="en-US" sz="3600" b="1" dirty="0" err="1"/>
              <a:t>conducir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 err="1"/>
              <a:t>decir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  <a:p>
            <a:pPr>
              <a:defRPr/>
            </a:pPr>
            <a:r>
              <a:rPr lang="en-US" sz="3600" b="1" dirty="0" err="1"/>
              <a:t>traer</a:t>
            </a:r>
            <a:endParaRPr lang="en-US" sz="3600" b="1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282ED-B1B2-458B-89C0-ED40D8B69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2667000" cy="4114800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condu</a:t>
            </a:r>
            <a:r>
              <a:rPr lang="en-US" sz="3600" b="1" dirty="0" err="1">
                <a:solidFill>
                  <a:srgbClr val="FFC000"/>
                </a:solidFill>
              </a:rPr>
              <a:t>j</a:t>
            </a:r>
            <a:r>
              <a:rPr lang="en-US" sz="3600" dirty="0"/>
              <a:t>-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di</a:t>
            </a:r>
            <a:r>
              <a:rPr lang="en-US" sz="3600" b="1" dirty="0" err="1">
                <a:solidFill>
                  <a:srgbClr val="FFC000"/>
                </a:solidFill>
              </a:rPr>
              <a:t>j</a:t>
            </a:r>
            <a:r>
              <a:rPr lang="en-US" sz="3600" dirty="0"/>
              <a:t>-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err="1"/>
              <a:t>tra</a:t>
            </a:r>
            <a:r>
              <a:rPr lang="en-US" sz="3600" b="1" dirty="0" err="1">
                <a:solidFill>
                  <a:srgbClr val="FFC000"/>
                </a:solidFill>
              </a:rPr>
              <a:t>j</a:t>
            </a:r>
            <a:r>
              <a:rPr lang="en-US" sz="3600" dirty="0"/>
              <a:t>-</a:t>
            </a: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D221C99D-820B-4506-8FDB-377E350F6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231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*</a:t>
            </a:r>
            <a:r>
              <a:rPr lang="en-US" altLang="en-US" sz="2800"/>
              <a:t>Most verbs that end in </a:t>
            </a:r>
            <a:r>
              <a:rPr lang="en-US" altLang="en-US" sz="2800" b="1">
                <a:solidFill>
                  <a:srgbClr val="FFC000"/>
                </a:solidFill>
              </a:rPr>
              <a:t>–cir </a:t>
            </a:r>
            <a:r>
              <a:rPr lang="en-US" altLang="en-US" sz="2800"/>
              <a:t>have </a:t>
            </a:r>
            <a:r>
              <a:rPr lang="en-US" altLang="en-US" sz="2800" b="1">
                <a:solidFill>
                  <a:srgbClr val="FFC000"/>
                </a:solidFill>
              </a:rPr>
              <a:t>j-stems</a:t>
            </a:r>
            <a:r>
              <a:rPr lang="en-US" altLang="en-US" sz="280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  in the preterite.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BE57F5-9347-4B82-AB3A-D339A380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Apuntes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42E80F-43C6-40ED-924D-3F2A8945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third person singular form </a:t>
            </a:r>
            <a:r>
              <a:rPr lang="en-US" dirty="0"/>
              <a:t>of </a:t>
            </a:r>
            <a:r>
              <a:rPr lang="en-US" dirty="0">
                <a:solidFill>
                  <a:srgbClr val="FFC000"/>
                </a:solidFill>
              </a:rPr>
              <a:t>HACER</a:t>
            </a:r>
            <a:r>
              <a:rPr lang="en-US" dirty="0"/>
              <a:t> is </a:t>
            </a:r>
            <a:r>
              <a:rPr lang="en-US" dirty="0">
                <a:solidFill>
                  <a:srgbClr val="FFC000"/>
                </a:solidFill>
              </a:rPr>
              <a:t>HIZO</a:t>
            </a:r>
            <a:r>
              <a:rPr lang="en-US" dirty="0"/>
              <a:t>.  The «c» changes to «z» to preserve the original sound of the verb.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third person plural ending</a:t>
            </a:r>
            <a:r>
              <a:rPr lang="en-US" dirty="0"/>
              <a:t> of </a:t>
            </a:r>
            <a:r>
              <a:rPr lang="en-US" dirty="0">
                <a:solidFill>
                  <a:srgbClr val="FFC000"/>
                </a:solidFill>
              </a:rPr>
              <a:t>j-stem</a:t>
            </a:r>
            <a:r>
              <a:rPr lang="en-US" dirty="0"/>
              <a:t> verbs drop the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/>
              <a:t>. (</a:t>
            </a:r>
            <a:r>
              <a:rPr lang="en-US" dirty="0" err="1"/>
              <a:t>dijeron</a:t>
            </a:r>
            <a:r>
              <a:rPr lang="en-US" dirty="0"/>
              <a:t>, </a:t>
            </a:r>
            <a:r>
              <a:rPr lang="en-US" dirty="0" err="1"/>
              <a:t>trajeron</a:t>
            </a:r>
            <a:r>
              <a:rPr lang="en-US" dirty="0"/>
              <a:t>)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stem of </a:t>
            </a:r>
            <a:r>
              <a:rPr lang="en-US" dirty="0">
                <a:solidFill>
                  <a:srgbClr val="FFC000"/>
                </a:solidFill>
              </a:rPr>
              <a:t>DECIR</a:t>
            </a:r>
            <a:r>
              <a:rPr lang="en-US" dirty="0"/>
              <a:t> also has a stem change from </a:t>
            </a:r>
            <a:r>
              <a:rPr lang="en-US" dirty="0">
                <a:solidFill>
                  <a:srgbClr val="FFC000"/>
                </a:solidFill>
              </a:rPr>
              <a:t>e </a:t>
            </a:r>
            <a:r>
              <a:rPr lang="en-US" dirty="0">
                <a:solidFill>
                  <a:srgbClr val="FFC000"/>
                </a:solidFill>
                <a:latin typeface="Arial"/>
                <a:cs typeface="Arial"/>
              </a:rPr>
              <a:t>→ </a:t>
            </a:r>
            <a:r>
              <a:rPr lang="en-US" dirty="0" err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 addition to the </a:t>
            </a:r>
            <a:r>
              <a:rPr lang="en-US" dirty="0">
                <a:solidFill>
                  <a:srgbClr val="FFC000"/>
                </a:solidFill>
                <a:latin typeface="Arial"/>
                <a:cs typeface="Arial"/>
              </a:rPr>
              <a:t>j-stem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DB2B-599D-48A5-931E-865DD0A8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pPr>
              <a:defRPr/>
            </a:pPr>
            <a:r>
              <a:rPr lang="en-US" dirty="0"/>
              <a:t>Endings for irregular stems ONLY!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E5C6C-3708-47C6-BE73-E8A3B4335F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2667000" cy="4525963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</a:rPr>
              <a:t>e</a:t>
            </a: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FFC000"/>
                </a:solidFill>
              </a:rPr>
              <a:t>iste</a:t>
            </a: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1AB78-6971-4B22-99F1-D2C25B19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FFC000"/>
                </a:solidFill>
              </a:rPr>
              <a:t>imos</a:t>
            </a: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FFC000"/>
                </a:solidFill>
              </a:rPr>
              <a:t>isteis</a:t>
            </a: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en-US" sz="40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FFC000"/>
                </a:solidFill>
              </a:rPr>
              <a:t>ieron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D18C-9514-4DB3-AEDC-4A4063D7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Ejemplos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74338-D97F-4F3D-8693-41FFDB606B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b="1" dirty="0" err="1">
                <a:solidFill>
                  <a:srgbClr val="00B0F0"/>
                </a:solidFill>
              </a:rPr>
              <a:t>Estuve</a:t>
            </a:r>
            <a:r>
              <a:rPr lang="en-US" dirty="0"/>
              <a:t> </a:t>
            </a:r>
            <a:r>
              <a:rPr lang="en-US" dirty="0" err="1"/>
              <a:t>enferma</a:t>
            </a:r>
            <a:r>
              <a:rPr lang="en-US" dirty="0"/>
              <a:t> </a:t>
            </a:r>
            <a:r>
              <a:rPr lang="en-US" dirty="0" err="1"/>
              <a:t>ayer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7E345-2AB4-488B-BEAB-5E0C5C662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4648200" y="6126163"/>
            <a:ext cx="4038600" cy="5794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9157" name="Picture 7" descr="http://2.bp.blogspot.com/_H-u6pjhQTCc/R1G02VYdnwI/AAAAAAAAA68/JA6hFiPunOM/s320/sick_resize.gif">
            <a:extLst>
              <a:ext uri="{FF2B5EF4-FFF2-40B4-BE49-F238E27FC236}">
                <a16:creationId xmlns:a16="http://schemas.microsoft.com/office/drawing/2014/main" id="{D6444DBA-88ED-4BCF-8033-78D83A88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596C-4FB8-4033-8E25-FDB1888B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833C-9243-4102-A404-E4BE2FC2D3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b="1" dirty="0" err="1">
                <a:solidFill>
                  <a:srgbClr val="00B0F0"/>
                </a:solidFill>
              </a:rPr>
              <a:t>Trajeron</a:t>
            </a:r>
            <a:r>
              <a:rPr lang="en-US" dirty="0"/>
              <a:t> pizza a la fiesta.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98EE4-43E1-48ED-8F2B-6D3B94E2E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4648200" y="6126163"/>
            <a:ext cx="4038600" cy="5032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0181" name="Picture 2" descr="C:\Users\Burak\AppData\Local\Microsoft\Windows\Temporary Internet Files\Content.IE5\GF8RDTVT\MC900264388[1].wmf">
            <a:extLst>
              <a:ext uri="{FF2B5EF4-FFF2-40B4-BE49-F238E27FC236}">
                <a16:creationId xmlns:a16="http://schemas.microsoft.com/office/drawing/2014/main" id="{1989710A-17F7-4507-BF4D-05791154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905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71B899-3ABD-4CDF-8AB4-B7562C09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Ejemplos</a:t>
            </a:r>
            <a:endParaRPr 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FB044A-B98C-4C7E-9593-162C6CD5F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Conjugate the following verbs in the preterit tense: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sz="3200"/>
          </a:p>
        </p:txBody>
      </p:sp>
      <p:pic>
        <p:nvPicPr>
          <p:cNvPr id="6149" name="Picture 5" descr="MPj04221800000[1]">
            <a:extLst>
              <a:ext uri="{FF2B5EF4-FFF2-40B4-BE49-F238E27FC236}">
                <a16:creationId xmlns:a16="http://schemas.microsoft.com/office/drawing/2014/main" id="{572FC1A6-823C-46C4-BF2D-24B89CBA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3675"/>
            <a:ext cx="1981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Cj01047560000[1]">
            <a:extLst>
              <a:ext uri="{FF2B5EF4-FFF2-40B4-BE49-F238E27FC236}">
                <a16:creationId xmlns:a16="http://schemas.microsoft.com/office/drawing/2014/main" id="{95F1446C-1749-4A1D-868E-075F8E3D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18145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MPj04309910000[1]">
            <a:extLst>
              <a:ext uri="{FF2B5EF4-FFF2-40B4-BE49-F238E27FC236}">
                <a16:creationId xmlns:a16="http://schemas.microsoft.com/office/drawing/2014/main" id="{D24FCECE-F490-4A36-A0BE-C8C78936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946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368C7469-68FC-482D-B023-ADC772AAD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166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comprar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3FAF1C34-87C9-4B8D-A82B-98D11899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657600"/>
            <a:ext cx="156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vender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C3C468E6-E9DC-4F61-9ED8-D87DDC0B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0"/>
            <a:ext cx="100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salir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7D3B3545-4428-4578-BE21-2F582DD0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638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comprar</a:t>
            </a:r>
            <a:endParaRPr lang="en-US" b="1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D09E645-D52F-46F1-B204-1C0DC9EAB3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compr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é</a:t>
            </a:r>
          </a:p>
          <a:p>
            <a:pPr eaLnBrk="1" hangingPunct="1">
              <a:defRPr/>
            </a:pPr>
            <a:endParaRPr lang="en-US" sz="400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>
                <a:cs typeface="Tahoma" pitchFamily="34" charset="0"/>
              </a:rPr>
              <a:t>compr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aste</a:t>
            </a:r>
          </a:p>
          <a:p>
            <a:pPr eaLnBrk="1" hangingPunct="1">
              <a:defRPr/>
            </a:pPr>
            <a:endParaRPr lang="en-US" sz="400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>
                <a:cs typeface="Tahoma" pitchFamily="34" charset="0"/>
              </a:rPr>
              <a:t>compr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ó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4E7D36B-83E0-40D3-ADF9-738FD2DCA6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compr</a:t>
            </a:r>
            <a:r>
              <a:rPr lang="en-US" sz="4000" b="1">
                <a:solidFill>
                  <a:schemeClr val="hlink"/>
                </a:solidFill>
              </a:rPr>
              <a:t>amos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compr</a:t>
            </a:r>
            <a:r>
              <a:rPr lang="en-US" sz="4000" b="1">
                <a:solidFill>
                  <a:schemeClr val="hlink"/>
                </a:solidFill>
              </a:rPr>
              <a:t>asteis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compr</a:t>
            </a:r>
            <a:r>
              <a:rPr lang="en-US" sz="4000" b="1">
                <a:solidFill>
                  <a:schemeClr val="hlink"/>
                </a:solidFill>
              </a:rPr>
              <a:t>aron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B33CFE70-B819-436E-8921-C7879DFCE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182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(to buy)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A604C9C5-6FF0-496E-87E5-D2D954B2C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562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vender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588A646-810F-44D1-8051-B97A79FA5D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vend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í</a:t>
            </a:r>
          </a:p>
          <a:p>
            <a:pPr eaLnBrk="1" hangingPunct="1">
              <a:defRPr/>
            </a:pPr>
            <a:endParaRPr lang="en-US" sz="400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>
                <a:cs typeface="Tahoma" pitchFamily="34" charset="0"/>
              </a:rPr>
              <a:t>vend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iste</a:t>
            </a:r>
          </a:p>
          <a:p>
            <a:pPr eaLnBrk="1" hangingPunct="1">
              <a:defRPr/>
            </a:pPr>
            <a:endParaRPr lang="en-US" sz="400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>
                <a:cs typeface="Tahoma" pitchFamily="34" charset="0"/>
              </a:rPr>
              <a:t>vend</a:t>
            </a:r>
            <a:r>
              <a:rPr lang="en-US" sz="4000" b="1">
                <a:solidFill>
                  <a:schemeClr val="hlink"/>
                </a:solidFill>
                <a:cs typeface="Tahoma" pitchFamily="34" charset="0"/>
              </a:rPr>
              <a:t>ió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BB3B616-11BD-43D0-B503-FA7718E62E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vend</a:t>
            </a:r>
            <a:r>
              <a:rPr lang="en-US" sz="4000" b="1">
                <a:solidFill>
                  <a:schemeClr val="hlink"/>
                </a:solidFill>
              </a:rPr>
              <a:t>imos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vend</a:t>
            </a:r>
            <a:r>
              <a:rPr lang="en-US" sz="4000" b="1">
                <a:solidFill>
                  <a:schemeClr val="hlink"/>
                </a:solidFill>
              </a:rPr>
              <a:t>isteis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vend</a:t>
            </a:r>
            <a:r>
              <a:rPr lang="en-US" sz="4000" b="1">
                <a:solidFill>
                  <a:schemeClr val="hlink"/>
                </a:solidFill>
              </a:rPr>
              <a:t>ieron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1236BCDA-F75E-4D93-9B40-716318FB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62000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(to sell)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BD16513F-0451-4E6C-A780-B48614E1D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salir</a:t>
            </a:r>
            <a:endParaRPr lang="en-US" b="1" dirty="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3340C44-317A-4732-9C30-68E041CF46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/>
              <a:t>sal</a:t>
            </a:r>
            <a:r>
              <a:rPr lang="en-US" sz="4000" b="1" dirty="0" err="1">
                <a:solidFill>
                  <a:schemeClr val="hlink"/>
                </a:solidFill>
                <a:cs typeface="Tahoma" pitchFamily="34" charset="0"/>
              </a:rPr>
              <a:t>í</a:t>
            </a:r>
            <a:endParaRPr lang="en-US" sz="4000" b="1" dirty="0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endParaRPr lang="en-US" sz="40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dirty="0" err="1">
                <a:cs typeface="Tahoma" pitchFamily="34" charset="0"/>
              </a:rPr>
              <a:t>sal</a:t>
            </a:r>
            <a:r>
              <a:rPr lang="en-US" sz="4000" b="1" dirty="0" err="1">
                <a:solidFill>
                  <a:schemeClr val="hlink"/>
                </a:solidFill>
                <a:cs typeface="Tahoma" pitchFamily="34" charset="0"/>
              </a:rPr>
              <a:t>iste</a:t>
            </a:r>
            <a:endParaRPr lang="en-US" sz="4000" b="1" dirty="0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defRPr/>
            </a:pPr>
            <a:endParaRPr lang="en-US" sz="40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000" dirty="0" err="1">
                <a:cs typeface="Tahoma" pitchFamily="34" charset="0"/>
              </a:rPr>
              <a:t>sal</a:t>
            </a:r>
            <a:r>
              <a:rPr lang="en-US" sz="4000" b="1" dirty="0" err="1">
                <a:solidFill>
                  <a:schemeClr val="hlink"/>
                </a:solidFill>
                <a:cs typeface="Tahoma" pitchFamily="34" charset="0"/>
              </a:rPr>
              <a:t>ió</a:t>
            </a:r>
            <a:endParaRPr lang="en-US" sz="4000" b="1" dirty="0">
              <a:solidFill>
                <a:schemeClr val="hlink"/>
              </a:solidFill>
              <a:cs typeface="Tahoma" pitchFamily="34" charset="0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F23E796-CB5E-4329-A4B7-0A55C13E17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sal</a:t>
            </a:r>
            <a:r>
              <a:rPr lang="en-US" sz="4000" b="1">
                <a:solidFill>
                  <a:schemeClr val="hlink"/>
                </a:solidFill>
              </a:rPr>
              <a:t>imos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sal</a:t>
            </a:r>
            <a:r>
              <a:rPr lang="en-US" sz="4000" b="1">
                <a:solidFill>
                  <a:schemeClr val="hlink"/>
                </a:solidFill>
              </a:rPr>
              <a:t>isteis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sal</a:t>
            </a:r>
            <a:r>
              <a:rPr lang="en-US" sz="4000" b="1">
                <a:solidFill>
                  <a:schemeClr val="hlink"/>
                </a:solidFill>
              </a:rPr>
              <a:t>ieron</a:t>
            </a:r>
          </a:p>
        </p:txBody>
      </p:sp>
      <p:sp>
        <p:nvSpPr>
          <p:cNvPr id="9221" name="TextBox 6">
            <a:extLst>
              <a:ext uri="{FF2B5EF4-FFF2-40B4-BE49-F238E27FC236}">
                <a16:creationId xmlns:a16="http://schemas.microsoft.com/office/drawing/2014/main" id="{06A0C828-19F5-45A3-B269-1C9DD458C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62000"/>
            <a:ext cx="239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(to go 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DDAF08-F4D1-40C3-96B4-6CD27EF9F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5E7EC9E-C704-4534-8BC3-278086761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Preterit</a:t>
            </a:r>
            <a:r>
              <a:rPr lang="en-US" b="1">
                <a:solidFill>
                  <a:schemeClr val="hlink"/>
                </a:solidFill>
              </a:rPr>
              <a:t> –ar</a:t>
            </a:r>
            <a:r>
              <a:rPr lang="en-US"/>
              <a:t> and </a:t>
            </a:r>
            <a:r>
              <a:rPr lang="en-US" b="1">
                <a:solidFill>
                  <a:schemeClr val="hlink"/>
                </a:solidFill>
              </a:rPr>
              <a:t>–ir</a:t>
            </a:r>
            <a:r>
              <a:rPr lang="en-US"/>
              <a:t> verbs have the same </a:t>
            </a:r>
            <a:r>
              <a:rPr lang="en-US" b="1">
                <a:solidFill>
                  <a:schemeClr val="hlink"/>
                </a:solidFill>
              </a:rPr>
              <a:t>nosotros</a:t>
            </a:r>
            <a:r>
              <a:rPr lang="en-US"/>
              <a:t> ending as the present tense.  Use context clues to determine if someone is referring to the past or the present.</a:t>
            </a:r>
          </a:p>
          <a:p>
            <a:pPr eaLnBrk="1" hangingPunct="1">
              <a:defRPr/>
            </a:pPr>
            <a:endParaRPr lang="en-US"/>
          </a:p>
          <a:p>
            <a:pPr lvl="1" eaLnBrk="1" hangingPunct="1">
              <a:defRPr/>
            </a:pPr>
            <a:r>
              <a:rPr lang="en-US" sz="3200"/>
              <a:t>Por ejemplo:</a:t>
            </a:r>
          </a:p>
          <a:p>
            <a:pPr lvl="2" eaLnBrk="1" hangingPunct="1">
              <a:defRPr/>
            </a:pPr>
            <a:r>
              <a:rPr lang="en-US" sz="3200"/>
              <a:t>Miguel y yo </a:t>
            </a:r>
            <a:r>
              <a:rPr lang="en-US" sz="3200">
                <a:solidFill>
                  <a:schemeClr val="hlink"/>
                </a:solidFill>
              </a:rPr>
              <a:t>compramos</a:t>
            </a:r>
            <a:r>
              <a:rPr lang="en-US" sz="3200"/>
              <a:t> 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3200"/>
              <a:t>	DVDs nuevos ayer.</a:t>
            </a:r>
          </a:p>
          <a:p>
            <a:pPr lvl="2" eaLnBrk="1" hangingPunct="1">
              <a:defRPr/>
            </a:pPr>
            <a:r>
              <a:rPr lang="en-US" sz="3200"/>
              <a:t>Miguel y yo </a:t>
            </a:r>
            <a:r>
              <a:rPr lang="en-US" sz="3200">
                <a:solidFill>
                  <a:schemeClr val="hlink"/>
                </a:solidFill>
              </a:rPr>
              <a:t>compramos</a:t>
            </a:r>
            <a:r>
              <a:rPr lang="en-US" sz="3200"/>
              <a:t> 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sz="3200"/>
              <a:t>	muchos DVDs nuevos.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 sz="2800"/>
          </a:p>
        </p:txBody>
      </p:sp>
      <p:pic>
        <p:nvPicPr>
          <p:cNvPr id="10248" name="Picture 8" descr="dvd">
            <a:extLst>
              <a:ext uri="{FF2B5EF4-FFF2-40B4-BE49-F238E27FC236}">
                <a16:creationId xmlns:a16="http://schemas.microsoft.com/office/drawing/2014/main" id="{4503EC7C-9DC7-46C1-80B6-B0EBD9B9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800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1422</TotalTime>
  <Words>1204</Words>
  <Application>Microsoft Office PowerPoint</Application>
  <PresentationFormat>On-screen Show (4:3)</PresentationFormat>
  <Paragraphs>369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Tahoma</vt:lpstr>
      <vt:lpstr>Arial</vt:lpstr>
      <vt:lpstr>Wingdings</vt:lpstr>
      <vt:lpstr>Calibri</vt:lpstr>
      <vt:lpstr>Textured</vt:lpstr>
      <vt:lpstr>Los regulares e irregulares del pretérito</vt:lpstr>
      <vt:lpstr>Los usos del préterito</vt:lpstr>
      <vt:lpstr>-ar endings</vt:lpstr>
      <vt:lpstr>-er/-ir endings</vt:lpstr>
      <vt:lpstr>Ejemplos</vt:lpstr>
      <vt:lpstr>comprar</vt:lpstr>
      <vt:lpstr>vender</vt:lpstr>
      <vt:lpstr>salir</vt:lpstr>
      <vt:lpstr>PowerPoint Presentation</vt:lpstr>
      <vt:lpstr>Spelling Changes</vt:lpstr>
      <vt:lpstr>i -&gt; y spelling change</vt:lpstr>
      <vt:lpstr>Ejemplos</vt:lpstr>
      <vt:lpstr>i -&gt; y spelling change</vt:lpstr>
      <vt:lpstr>i -&gt; y spelling change</vt:lpstr>
      <vt:lpstr>-car spelling change</vt:lpstr>
      <vt:lpstr>Ejemplo</vt:lpstr>
      <vt:lpstr>-gar spelling change</vt:lpstr>
      <vt:lpstr>Ejemplo</vt:lpstr>
      <vt:lpstr>-zar spelling change</vt:lpstr>
      <vt:lpstr>Ejemplo</vt:lpstr>
      <vt:lpstr>Reflexive Pronouns</vt:lpstr>
      <vt:lpstr>Ejemplo: levantarse</vt:lpstr>
      <vt:lpstr>Los pretéritos con un cambio radical</vt:lpstr>
      <vt:lpstr>PowerPoint Presentation</vt:lpstr>
      <vt:lpstr>los cambios radicales</vt:lpstr>
      <vt:lpstr>e → i</vt:lpstr>
      <vt:lpstr>Práctica: pedir </vt:lpstr>
      <vt:lpstr>Práctica: sonreír  </vt:lpstr>
      <vt:lpstr>o → u</vt:lpstr>
      <vt:lpstr>Práctica: dormir</vt:lpstr>
      <vt:lpstr>Los irregulares del pretérito</vt:lpstr>
      <vt:lpstr>Los irregulares</vt:lpstr>
      <vt:lpstr>Las formas de IR y SER</vt:lpstr>
      <vt:lpstr>Ejemplo</vt:lpstr>
      <vt:lpstr>Ejemplo</vt:lpstr>
      <vt:lpstr>Las formas de DAR</vt:lpstr>
      <vt:lpstr>Ejemplo</vt:lpstr>
      <vt:lpstr>Las formas de VER</vt:lpstr>
      <vt:lpstr>Ejemplo</vt:lpstr>
      <vt:lpstr>El verbo HABER</vt:lpstr>
      <vt:lpstr>Irregular u-stem verbs</vt:lpstr>
      <vt:lpstr>Irregular i-stem verbs</vt:lpstr>
      <vt:lpstr>Irregular j-stem verbs</vt:lpstr>
      <vt:lpstr>Apuntes importantes</vt:lpstr>
      <vt:lpstr>Endings for irregular stems ONLY!</vt:lpstr>
      <vt:lpstr>Ejemplos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Apuntes 8-2: el préterito</dc:title>
  <dc:creator>Annette M. Bird</dc:creator>
  <cp:lastModifiedBy>BURAK, ANNETTE</cp:lastModifiedBy>
  <cp:revision>94</cp:revision>
  <dcterms:created xsi:type="dcterms:W3CDTF">2009-04-23T01:45:07Z</dcterms:created>
  <dcterms:modified xsi:type="dcterms:W3CDTF">2022-01-24T22:07:38Z</dcterms:modified>
</cp:coreProperties>
</file>