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9" r:id="rId10"/>
    <p:sldId id="266" r:id="rId11"/>
    <p:sldId id="267" r:id="rId12"/>
    <p:sldId id="268" r:id="rId13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55065-4B9C-4549-A818-A29000C45C8B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EEACF-FAFE-43F2-B04C-1D3632130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166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7E289C5-EB67-452D-BD64-AC8D82C985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F74553-EF90-49C0-892C-6EB7194C7A8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89C5-EB67-452D-BD64-AC8D82C985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4553-EF90-49C0-892C-6EB7194C7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89C5-EB67-452D-BD64-AC8D82C985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4553-EF90-49C0-892C-6EB7194C7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2170B-A8B5-4731-BD3F-C22B775F2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89C5-EB67-452D-BD64-AC8D82C985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4553-EF90-49C0-892C-6EB7194C7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7E289C5-EB67-452D-BD64-AC8D82C985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F74553-EF90-49C0-892C-6EB7194C7A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89C5-EB67-452D-BD64-AC8D82C985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95F74553-EF90-49C0-892C-6EB7194C7A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89C5-EB67-452D-BD64-AC8D82C985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95F74553-EF90-49C0-892C-6EB7194C7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89C5-EB67-452D-BD64-AC8D82C985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4553-EF90-49C0-892C-6EB7194C7A8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289C5-EB67-452D-BD64-AC8D82C985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74553-EF90-49C0-892C-6EB7194C7A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57E289C5-EB67-452D-BD64-AC8D82C985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F74553-EF90-49C0-892C-6EB7194C7A8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57E289C5-EB67-452D-BD64-AC8D82C985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F74553-EF90-49C0-892C-6EB7194C7A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7E289C5-EB67-452D-BD64-AC8D82C985EF}" type="datetimeFigureOut">
              <a:rPr lang="en-US" smtClean="0"/>
              <a:t>1/24/2022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5F74553-EF90-49C0-892C-6EB7194C7A8D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imperfecto</a:t>
            </a:r>
            <a:r>
              <a:rPr lang="en-US" dirty="0"/>
              <a:t>: </a:t>
            </a:r>
            <a:r>
              <a:rPr lang="en-US" dirty="0" err="1"/>
              <a:t>regulares</a:t>
            </a:r>
            <a:r>
              <a:rPr lang="en-US" dirty="0"/>
              <a:t> e </a:t>
            </a:r>
            <a:r>
              <a:rPr lang="en-US" dirty="0" err="1"/>
              <a:t>irregulares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Descubre</a:t>
            </a:r>
            <a:r>
              <a:rPr lang="en-US" dirty="0"/>
              <a:t> 3 </a:t>
            </a:r>
            <a:r>
              <a:rPr lang="en-US" dirty="0" err="1"/>
              <a:t>Lección</a:t>
            </a:r>
            <a:r>
              <a:rPr lang="en-US" dirty="0"/>
              <a:t> 3.2</a:t>
            </a:r>
          </a:p>
          <a:p>
            <a:r>
              <a:rPr lang="en-US" dirty="0" err="1"/>
              <a:t>vtext</a:t>
            </a:r>
            <a:r>
              <a:rPr lang="en-US" dirty="0"/>
              <a:t> pgs. 116-117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Las </a:t>
            </a:r>
            <a:r>
              <a:rPr lang="en-US" dirty="0" err="1"/>
              <a:t>narraciones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717"/>
          </a:xfrm>
        </p:spPr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imperfecto</a:t>
            </a:r>
            <a:r>
              <a:rPr lang="en-US" dirty="0"/>
              <a:t> </a:t>
            </a:r>
            <a:r>
              <a:rPr lang="en-US" dirty="0" err="1"/>
              <a:t>narra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estaba</a:t>
            </a:r>
            <a:r>
              <a:rPr lang="en-US" dirty="0"/>
              <a:t> </a:t>
            </a:r>
            <a:r>
              <a:rPr lang="en-US" dirty="0" err="1"/>
              <a:t>pasando</a:t>
            </a:r>
            <a:r>
              <a:rPr lang="en-US" dirty="0"/>
              <a:t> </a:t>
            </a:r>
            <a:r>
              <a:rPr lang="en-US" dirty="0" err="1"/>
              <a:t>durante</a:t>
            </a:r>
            <a:r>
              <a:rPr lang="en-US" dirty="0"/>
              <a:t> un </a:t>
            </a:r>
            <a:r>
              <a:rPr lang="en-US" dirty="0" err="1"/>
              <a:t>punto</a:t>
            </a:r>
            <a:r>
              <a:rPr lang="en-US" dirty="0"/>
              <a:t> de </a:t>
            </a:r>
            <a:r>
              <a:rPr lang="en-US" dirty="0" err="1"/>
              <a:t>tiempo</a:t>
            </a:r>
            <a:r>
              <a:rPr lang="en-US" dirty="0"/>
              <a:t> en el </a:t>
            </a:r>
            <a:r>
              <a:rPr lang="en-US" dirty="0" err="1"/>
              <a:t>pasado</a:t>
            </a:r>
            <a:r>
              <a:rPr lang="en-US" dirty="0"/>
              <a:t>.  </a:t>
            </a:r>
            <a:r>
              <a:rPr lang="en-US" dirty="0" err="1"/>
              <a:t>Da</a:t>
            </a:r>
            <a:r>
              <a:rPr lang="en-US" dirty="0"/>
              <a:t> la </a:t>
            </a:r>
            <a:r>
              <a:rPr lang="en-US" dirty="0" err="1"/>
              <a:t>información</a:t>
            </a:r>
            <a:r>
              <a:rPr lang="en-US" dirty="0"/>
              <a:t> de </a:t>
            </a:r>
            <a:r>
              <a:rPr lang="en-US" dirty="0" err="1"/>
              <a:t>antecedentes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i="1" dirty="0" err="1"/>
              <a:t>Cuando</a:t>
            </a:r>
            <a:r>
              <a:rPr lang="en-US" i="1" dirty="0"/>
              <a:t> </a:t>
            </a:r>
            <a:r>
              <a:rPr lang="en-US" i="1" dirty="0" err="1"/>
              <a:t>yo</a:t>
            </a:r>
            <a:r>
              <a:rPr lang="en-US" i="1" dirty="0"/>
              <a:t> </a:t>
            </a:r>
            <a:r>
              <a:rPr lang="en-US" b="1" i="1" dirty="0">
                <a:solidFill>
                  <a:srgbClr val="FFFF00"/>
                </a:solidFill>
              </a:rPr>
              <a:t>era</a:t>
            </a:r>
            <a:r>
              <a:rPr lang="en-US" i="1" dirty="0"/>
              <a:t> </a:t>
            </a:r>
            <a:r>
              <a:rPr lang="en-US" i="1" dirty="0" err="1"/>
              <a:t>joven</a:t>
            </a:r>
            <a:r>
              <a:rPr lang="en-US" i="1" dirty="0"/>
              <a:t>, </a:t>
            </a:r>
            <a:r>
              <a:rPr lang="en-US" b="1" i="1" dirty="0" err="1">
                <a:solidFill>
                  <a:srgbClr val="FFFF00"/>
                </a:solidFill>
              </a:rPr>
              <a:t>vivía</a:t>
            </a:r>
            <a:r>
              <a:rPr lang="en-US" i="1" dirty="0"/>
              <a:t> en </a:t>
            </a:r>
            <a:r>
              <a:rPr lang="en-US" i="1" dirty="0" err="1"/>
              <a:t>una</a:t>
            </a:r>
            <a:r>
              <a:rPr lang="en-US" i="1" dirty="0"/>
              <a:t> ciudad </a:t>
            </a:r>
            <a:r>
              <a:rPr lang="en-US" i="1" dirty="0" err="1"/>
              <a:t>muy</a:t>
            </a:r>
            <a:r>
              <a:rPr lang="en-US" i="1" dirty="0"/>
              <a:t> </a:t>
            </a:r>
            <a:r>
              <a:rPr lang="en-US" i="1" dirty="0" err="1"/>
              <a:t>grande</a:t>
            </a:r>
            <a:r>
              <a:rPr lang="en-US" i="1" dirty="0"/>
              <a:t>.  </a:t>
            </a:r>
            <a:r>
              <a:rPr lang="en-US" i="1" dirty="0" err="1"/>
              <a:t>Todas</a:t>
            </a:r>
            <a:r>
              <a:rPr lang="en-US" i="1" dirty="0"/>
              <a:t> </a:t>
            </a:r>
            <a:r>
              <a:rPr lang="en-US" i="1" dirty="0" err="1"/>
              <a:t>las</a:t>
            </a:r>
            <a:r>
              <a:rPr lang="en-US" i="1" dirty="0"/>
              <a:t> </a:t>
            </a:r>
            <a:r>
              <a:rPr lang="en-US" i="1" dirty="0" err="1"/>
              <a:t>semanas</a:t>
            </a:r>
            <a:r>
              <a:rPr lang="en-US" i="1" dirty="0"/>
              <a:t>, </a:t>
            </a:r>
            <a:r>
              <a:rPr lang="en-US" i="1" dirty="0" err="1"/>
              <a:t>mis</a:t>
            </a:r>
            <a:r>
              <a:rPr lang="en-US" i="1" dirty="0"/>
              <a:t> padres y </a:t>
            </a:r>
            <a:r>
              <a:rPr lang="en-US" i="1" dirty="0" err="1"/>
              <a:t>yo</a:t>
            </a:r>
            <a:r>
              <a:rPr lang="en-US" i="1" dirty="0"/>
              <a:t> </a:t>
            </a:r>
            <a:r>
              <a:rPr lang="en-US" b="1" i="1" dirty="0" err="1">
                <a:solidFill>
                  <a:srgbClr val="FFFF00"/>
                </a:solidFill>
              </a:rPr>
              <a:t>visitábamos</a:t>
            </a:r>
            <a:r>
              <a:rPr lang="en-US" i="1" dirty="0"/>
              <a:t> a </a:t>
            </a:r>
            <a:r>
              <a:rPr lang="en-US" i="1" dirty="0" err="1"/>
              <a:t>mis</a:t>
            </a:r>
            <a:r>
              <a:rPr lang="en-US" i="1" dirty="0"/>
              <a:t> </a:t>
            </a:r>
            <a:r>
              <a:rPr lang="en-US" i="1" dirty="0" err="1"/>
              <a:t>abuelos</a:t>
            </a:r>
            <a:r>
              <a:rPr lang="en-US" i="1" dirty="0"/>
              <a:t>.</a:t>
            </a:r>
          </a:p>
        </p:txBody>
      </p:sp>
      <p:pic>
        <p:nvPicPr>
          <p:cNvPr id="23554" name="Picture 2" descr="http://cache.virtualtourist.com/4013366-Madrids_famous_Gran_Via-Madri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4495800"/>
            <a:ext cx="3282462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Expresiones</a:t>
            </a:r>
            <a:r>
              <a:rPr lang="en-US" dirty="0"/>
              <a:t> con el </a:t>
            </a:r>
            <a:r>
              <a:rPr lang="en-US" dirty="0" err="1"/>
              <a:t>imperfecto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Hay </a:t>
            </a:r>
            <a:r>
              <a:rPr lang="en-US" dirty="0" err="1"/>
              <a:t>varias</a:t>
            </a:r>
            <a:r>
              <a:rPr lang="en-US" dirty="0"/>
              <a:t> </a:t>
            </a:r>
            <a:r>
              <a:rPr lang="en-US" dirty="0" err="1"/>
              <a:t>palabras</a:t>
            </a:r>
            <a:r>
              <a:rPr lang="en-US" dirty="0"/>
              <a:t> y </a:t>
            </a:r>
            <a:r>
              <a:rPr lang="en-US" dirty="0" err="1"/>
              <a:t>expresiones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se </a:t>
            </a:r>
            <a:r>
              <a:rPr lang="en-US" dirty="0" err="1"/>
              <a:t>usa</a:t>
            </a:r>
            <a:r>
              <a:rPr lang="en-US" dirty="0"/>
              <a:t> </a:t>
            </a:r>
            <a:r>
              <a:rPr lang="en-US" dirty="0" err="1"/>
              <a:t>mucha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expresar</a:t>
            </a:r>
            <a:r>
              <a:rPr lang="en-US" dirty="0"/>
              <a:t> </a:t>
            </a:r>
            <a:r>
              <a:rPr lang="en-US" dirty="0" err="1"/>
              <a:t>las</a:t>
            </a:r>
            <a:r>
              <a:rPr lang="en-US" dirty="0"/>
              <a:t> </a:t>
            </a:r>
            <a:r>
              <a:rPr lang="en-US" dirty="0" err="1"/>
              <a:t>acciones</a:t>
            </a:r>
            <a:r>
              <a:rPr lang="en-US" dirty="0"/>
              <a:t> </a:t>
            </a:r>
            <a:r>
              <a:rPr lang="en-US" dirty="0" err="1"/>
              <a:t>repetidas</a:t>
            </a:r>
            <a:r>
              <a:rPr lang="en-US" dirty="0"/>
              <a:t> o </a:t>
            </a:r>
            <a:r>
              <a:rPr lang="en-US" dirty="0" err="1"/>
              <a:t>habituales</a:t>
            </a:r>
            <a:r>
              <a:rPr lang="en-US" dirty="0"/>
              <a:t> sin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referencia</a:t>
            </a:r>
            <a:r>
              <a:rPr lang="en-US" dirty="0"/>
              <a:t> al principio o fin.  </a:t>
            </a:r>
          </a:p>
          <a:p>
            <a:endParaRPr lang="en-US" dirty="0"/>
          </a:p>
          <a:p>
            <a:r>
              <a:rPr lang="en-US" dirty="0" err="1"/>
              <a:t>Ejemplos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De </a:t>
            </a:r>
            <a:r>
              <a:rPr lang="en-US" dirty="0" err="1"/>
              <a:t>niño</a:t>
            </a:r>
            <a:r>
              <a:rPr lang="en-US" dirty="0"/>
              <a:t>/a</a:t>
            </a:r>
          </a:p>
          <a:p>
            <a:pPr lvl="1"/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días</a:t>
            </a:r>
            <a:endParaRPr lang="en-US" dirty="0"/>
          </a:p>
          <a:p>
            <a:pPr lvl="1"/>
            <a:r>
              <a:rPr lang="en-US" dirty="0" err="1"/>
              <a:t>Mientras</a:t>
            </a:r>
            <a:endParaRPr lang="en-US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53536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expresiones</a:t>
            </a:r>
            <a:r>
              <a:rPr lang="en-US" dirty="0"/>
              <a:t> con el </a:t>
            </a:r>
            <a:r>
              <a:rPr lang="en-US" dirty="0" err="1"/>
              <a:t>imperfecto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Todos</a:t>
            </a:r>
            <a:r>
              <a:rPr lang="en-US" dirty="0"/>
              <a:t> los fines de </a:t>
            </a:r>
            <a:r>
              <a:rPr lang="en-US" dirty="0" err="1"/>
              <a:t>semana</a:t>
            </a:r>
            <a:r>
              <a:rPr lang="en-US" dirty="0"/>
              <a:t>/</a:t>
            </a:r>
            <a:r>
              <a:rPr lang="en-US" dirty="0" err="1"/>
              <a:t>meses</a:t>
            </a:r>
            <a:r>
              <a:rPr lang="en-US" dirty="0"/>
              <a:t>…</a:t>
            </a:r>
          </a:p>
          <a:p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día</a:t>
            </a:r>
            <a:r>
              <a:rPr lang="en-US" dirty="0"/>
              <a:t>/</a:t>
            </a:r>
            <a:r>
              <a:rPr lang="en-US" dirty="0" err="1"/>
              <a:t>mes</a:t>
            </a:r>
            <a:r>
              <a:rPr lang="en-US" dirty="0"/>
              <a:t>/</a:t>
            </a:r>
            <a:r>
              <a:rPr lang="en-US" dirty="0" err="1"/>
              <a:t>semana</a:t>
            </a:r>
            <a:r>
              <a:rPr lang="en-US" dirty="0"/>
              <a:t>/</a:t>
            </a:r>
            <a:r>
              <a:rPr lang="en-US" dirty="0" err="1"/>
              <a:t>año</a:t>
            </a:r>
            <a:endParaRPr lang="en-US" dirty="0"/>
          </a:p>
          <a:p>
            <a:r>
              <a:rPr lang="en-US" dirty="0" err="1"/>
              <a:t>Siempre</a:t>
            </a:r>
            <a:endParaRPr lang="en-US" dirty="0"/>
          </a:p>
          <a:p>
            <a:r>
              <a:rPr lang="en-US" dirty="0" err="1"/>
              <a:t>Nunca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El </a:t>
            </a:r>
            <a:r>
              <a:rPr lang="en-US" dirty="0" err="1"/>
              <a:t>imperfecto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9272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/>
              <a:t>Se </a:t>
            </a:r>
            <a:r>
              <a:rPr lang="en-US" sz="3600" dirty="0" err="1"/>
              <a:t>usa</a:t>
            </a:r>
            <a:r>
              <a:rPr lang="en-US" sz="3600" dirty="0"/>
              <a:t> </a:t>
            </a:r>
            <a:r>
              <a:rPr lang="en-US" sz="3600" b="1" dirty="0">
                <a:solidFill>
                  <a:schemeClr val="accent2"/>
                </a:solidFill>
              </a:rPr>
              <a:t>el </a:t>
            </a:r>
            <a:r>
              <a:rPr lang="en-US" sz="3600" b="1" dirty="0" err="1">
                <a:solidFill>
                  <a:schemeClr val="accent2"/>
                </a:solidFill>
              </a:rPr>
              <a:t>imperfecto</a:t>
            </a:r>
            <a:r>
              <a:rPr lang="en-US" sz="3600" b="1" dirty="0">
                <a:solidFill>
                  <a:schemeClr val="accent2"/>
                </a:solidFill>
              </a:rPr>
              <a:t> </a:t>
            </a:r>
            <a:r>
              <a:rPr lang="en-US" sz="3600" dirty="0" err="1"/>
              <a:t>para</a:t>
            </a:r>
            <a:r>
              <a:rPr lang="en-US" sz="3600" dirty="0"/>
              <a:t> </a:t>
            </a:r>
            <a:r>
              <a:rPr lang="en-US" sz="3600" dirty="0" err="1"/>
              <a:t>hablar</a:t>
            </a:r>
            <a:r>
              <a:rPr lang="en-US" sz="3600" dirty="0"/>
              <a:t> </a:t>
            </a:r>
            <a:r>
              <a:rPr lang="en-US" sz="3600" dirty="0" err="1"/>
              <a:t>sobre</a:t>
            </a:r>
            <a:r>
              <a:rPr lang="en-US" sz="3600" dirty="0"/>
              <a:t> </a:t>
            </a:r>
            <a:r>
              <a:rPr lang="en-US" sz="3600" b="1" dirty="0">
                <a:solidFill>
                  <a:schemeClr val="accent2"/>
                </a:solidFill>
              </a:rPr>
              <a:t>el </a:t>
            </a:r>
            <a:r>
              <a:rPr lang="en-US" sz="3600" b="1" dirty="0" err="1">
                <a:solidFill>
                  <a:schemeClr val="accent2"/>
                </a:solidFill>
              </a:rPr>
              <a:t>pasado</a:t>
            </a:r>
            <a:r>
              <a:rPr lang="en-US" sz="3600" b="1" dirty="0">
                <a:solidFill>
                  <a:schemeClr val="accent2"/>
                </a:solidFill>
              </a:rPr>
              <a:t> </a:t>
            </a:r>
            <a:r>
              <a:rPr lang="en-US" sz="3600" dirty="0" err="1"/>
              <a:t>cuando</a:t>
            </a:r>
            <a:r>
              <a:rPr lang="en-US" sz="3600" dirty="0"/>
              <a:t> se </a:t>
            </a:r>
            <a:r>
              <a:rPr lang="en-US" sz="3600" dirty="0" err="1"/>
              <a:t>narra</a:t>
            </a:r>
            <a:r>
              <a:rPr lang="en-US" sz="3600" dirty="0"/>
              <a:t> </a:t>
            </a:r>
            <a:r>
              <a:rPr lang="en-US" sz="3600" dirty="0" err="1"/>
              <a:t>eventos</a:t>
            </a:r>
            <a:r>
              <a:rPr lang="en-US" sz="3600" dirty="0"/>
              <a:t> sin un </a:t>
            </a:r>
            <a:r>
              <a:rPr lang="en-US" sz="3600" dirty="0" err="1"/>
              <a:t>periodo</a:t>
            </a:r>
            <a:r>
              <a:rPr lang="en-US" sz="3600" dirty="0"/>
              <a:t> de </a:t>
            </a:r>
            <a:r>
              <a:rPr lang="en-US" sz="3600" dirty="0" err="1"/>
              <a:t>tiempo</a:t>
            </a:r>
            <a:r>
              <a:rPr lang="en-US" sz="3600" dirty="0"/>
              <a:t> </a:t>
            </a:r>
            <a:r>
              <a:rPr lang="en-US" sz="3600" dirty="0" err="1"/>
              <a:t>específico</a:t>
            </a:r>
            <a:r>
              <a:rPr lang="en-US" sz="3600" dirty="0"/>
              <a:t>.</a:t>
            </a:r>
          </a:p>
          <a:p>
            <a:pPr eaLnBrk="1" hangingPunct="1">
              <a:defRPr/>
            </a:pPr>
            <a:endParaRPr lang="en-US" sz="3600" dirty="0"/>
          </a:p>
          <a:p>
            <a:pPr eaLnBrk="1" hangingPunct="1">
              <a:defRPr/>
            </a:pPr>
            <a:r>
              <a:rPr lang="en-US" sz="3600" dirty="0"/>
              <a:t>En </a:t>
            </a:r>
            <a:r>
              <a:rPr lang="en-US" sz="3600" dirty="0" err="1"/>
              <a:t>inglés</a:t>
            </a:r>
            <a:r>
              <a:rPr lang="en-US" sz="3600" dirty="0"/>
              <a:t>, </a:t>
            </a:r>
            <a:r>
              <a:rPr lang="en-US" sz="3600" dirty="0" err="1"/>
              <a:t>significa</a:t>
            </a:r>
            <a:r>
              <a:rPr lang="en-US" sz="3600" dirty="0"/>
              <a:t> </a:t>
            </a:r>
            <a:r>
              <a:rPr lang="en-US" sz="3600" b="1" dirty="0">
                <a:solidFill>
                  <a:schemeClr val="accent2"/>
                </a:solidFill>
              </a:rPr>
              <a:t>used to</a:t>
            </a:r>
            <a:r>
              <a:rPr lang="en-US" sz="3600" dirty="0"/>
              <a:t>, </a:t>
            </a:r>
            <a:r>
              <a:rPr lang="en-US" sz="3600" b="1" dirty="0">
                <a:solidFill>
                  <a:schemeClr val="accent2"/>
                </a:solidFill>
              </a:rPr>
              <a:t>would</a:t>
            </a:r>
            <a:r>
              <a:rPr lang="en-US" sz="3600" dirty="0"/>
              <a:t>,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chemeClr val="accent2"/>
                </a:solidFill>
              </a:rPr>
              <a:t>was</a:t>
            </a:r>
            <a:r>
              <a:rPr lang="en-US" sz="3600" b="1" dirty="0"/>
              <a:t> </a:t>
            </a:r>
            <a:r>
              <a:rPr lang="en-US" sz="3600" dirty="0"/>
              <a:t>or just the simple past tense </a:t>
            </a:r>
          </a:p>
          <a:p>
            <a:pPr eaLnBrk="1" hangingPunct="1">
              <a:buNone/>
              <a:defRPr/>
            </a:pPr>
            <a:r>
              <a:rPr lang="en-US" sz="3600" dirty="0"/>
              <a:t>	(</a:t>
            </a:r>
            <a:r>
              <a:rPr lang="en-US" sz="3600" b="1" dirty="0">
                <a:solidFill>
                  <a:schemeClr val="accent2"/>
                </a:solidFill>
              </a:rPr>
              <a:t>-</a:t>
            </a:r>
            <a:r>
              <a:rPr lang="en-US" sz="3600" b="1" dirty="0" err="1">
                <a:solidFill>
                  <a:schemeClr val="accent2"/>
                </a:solidFill>
              </a:rPr>
              <a:t>ed</a:t>
            </a:r>
            <a:r>
              <a:rPr lang="en-US" sz="3600" dirty="0"/>
              <a:t>).</a:t>
            </a:r>
          </a:p>
          <a:p>
            <a:pPr eaLnBrk="1" hangingPunct="1">
              <a:defRPr/>
            </a:pPr>
            <a:endParaRPr lang="en-US" sz="3600" dirty="0"/>
          </a:p>
          <a:p>
            <a:pPr eaLnBrk="1" hangingPunct="1">
              <a:defRPr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7000" dirty="0"/>
              <a:t>-</a:t>
            </a:r>
            <a:r>
              <a:rPr lang="en-US" sz="7000" dirty="0" err="1"/>
              <a:t>ar</a:t>
            </a:r>
            <a:r>
              <a:rPr lang="en-US" sz="7000" dirty="0"/>
              <a:t> endings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371600" y="1600200"/>
            <a:ext cx="31242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err="1">
                <a:solidFill>
                  <a:schemeClr val="accent2"/>
                </a:solidFill>
              </a:rPr>
              <a:t>aba</a:t>
            </a:r>
            <a:endParaRPr lang="en-US" sz="5400" b="1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5400" b="1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r>
              <a:rPr lang="en-US" sz="5400" b="1" dirty="0" err="1">
                <a:solidFill>
                  <a:schemeClr val="accent2"/>
                </a:solidFill>
              </a:rPr>
              <a:t>abas</a:t>
            </a:r>
            <a:endParaRPr lang="en-US" sz="5400" b="1" dirty="0">
              <a:solidFill>
                <a:schemeClr val="accent2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US" sz="5400" b="1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r>
              <a:rPr lang="en-US" sz="5400" b="1" dirty="0" err="1">
                <a:solidFill>
                  <a:schemeClr val="accent2"/>
                </a:solidFill>
              </a:rPr>
              <a:t>aba</a:t>
            </a:r>
            <a:endParaRPr lang="en-US" sz="5400" b="1" dirty="0">
              <a:solidFill>
                <a:schemeClr val="accent2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sz="5400" b="1" dirty="0" err="1">
                <a:solidFill>
                  <a:schemeClr val="accent2"/>
                </a:solidFill>
              </a:rPr>
              <a:t>ábamos</a:t>
            </a:r>
            <a:endParaRPr lang="es-MX" sz="5400" b="1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es-MX" sz="5400" b="1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r>
              <a:rPr lang="es-MX" sz="5400" b="1" dirty="0" err="1">
                <a:solidFill>
                  <a:schemeClr val="accent2"/>
                </a:solidFill>
              </a:rPr>
              <a:t>abais</a:t>
            </a:r>
            <a:endParaRPr lang="es-MX" sz="5400" b="1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es-MX" sz="5400" b="1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r>
              <a:rPr lang="es-MX" sz="5400" b="1" dirty="0" err="1">
                <a:solidFill>
                  <a:schemeClr val="accent2"/>
                </a:solidFill>
              </a:rPr>
              <a:t>aban</a:t>
            </a:r>
            <a:endParaRPr lang="es-MX" sz="5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02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400" dirty="0"/>
              <a:t>-</a:t>
            </a:r>
            <a:r>
              <a:rPr lang="en-US" sz="6400" dirty="0" err="1"/>
              <a:t>er</a:t>
            </a:r>
            <a:r>
              <a:rPr lang="en-US" sz="6400" dirty="0"/>
              <a:t>/-</a:t>
            </a:r>
            <a:r>
              <a:rPr lang="en-US" sz="6400" dirty="0" err="1"/>
              <a:t>ir</a:t>
            </a:r>
            <a:r>
              <a:rPr lang="en-US" sz="6400" dirty="0"/>
              <a:t> endings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1600200"/>
            <a:ext cx="2971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err="1">
                <a:solidFill>
                  <a:schemeClr val="accent2"/>
                </a:solidFill>
              </a:rPr>
              <a:t>ía</a:t>
            </a:r>
            <a:endParaRPr lang="en-US" sz="5400" b="1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en-US" sz="5400" b="1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r>
              <a:rPr lang="en-US" sz="5400" b="1" dirty="0" err="1">
                <a:solidFill>
                  <a:schemeClr val="accent2"/>
                </a:solidFill>
              </a:rPr>
              <a:t>ías</a:t>
            </a:r>
            <a:endParaRPr lang="en-US" sz="5400" b="1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en-US" sz="5400" b="1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r>
              <a:rPr lang="en-US" sz="5400" b="1" dirty="0" err="1">
                <a:solidFill>
                  <a:schemeClr val="accent2"/>
                </a:solidFill>
              </a:rPr>
              <a:t>ía</a:t>
            </a:r>
            <a:endParaRPr lang="en-US" sz="5400" b="1" dirty="0">
              <a:solidFill>
                <a:schemeClr val="accent2"/>
              </a:solidFill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53000" y="1600200"/>
            <a:ext cx="3733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1" dirty="0" err="1">
                <a:solidFill>
                  <a:schemeClr val="accent2"/>
                </a:solidFill>
              </a:rPr>
              <a:t>íamos</a:t>
            </a:r>
            <a:endParaRPr lang="en-US" sz="5400" b="1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en-US" sz="5400" b="1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r>
              <a:rPr lang="en-US" sz="5400" b="1" dirty="0" err="1">
                <a:solidFill>
                  <a:schemeClr val="accent2"/>
                </a:solidFill>
              </a:rPr>
              <a:t>íais</a:t>
            </a:r>
            <a:endParaRPr lang="en-US" sz="5400" b="1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en-US" sz="5400" b="1" dirty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r>
              <a:rPr lang="en-US" sz="5400" b="1" dirty="0" err="1">
                <a:solidFill>
                  <a:schemeClr val="accent2"/>
                </a:solidFill>
              </a:rPr>
              <a:t>ían</a:t>
            </a:r>
            <a:endParaRPr lang="en-US" sz="5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2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Los </a:t>
            </a:r>
            <a:r>
              <a:rPr lang="en-US" dirty="0" err="1"/>
              <a:t>irregulares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/>
              <a:t>Solo hay </a:t>
            </a:r>
            <a:r>
              <a:rPr lang="en-US" sz="4400" b="1" dirty="0" err="1">
                <a:solidFill>
                  <a:srgbClr val="FFFF00"/>
                </a:solidFill>
              </a:rPr>
              <a:t>tres</a:t>
            </a:r>
            <a:r>
              <a:rPr lang="en-US" sz="4400" dirty="0"/>
              <a:t> </a:t>
            </a:r>
            <a:r>
              <a:rPr lang="en-US" sz="4400" dirty="0" err="1"/>
              <a:t>verbos</a:t>
            </a:r>
            <a:r>
              <a:rPr lang="en-US" sz="4400" dirty="0"/>
              <a:t> </a:t>
            </a:r>
            <a:r>
              <a:rPr lang="en-US" sz="4400" dirty="0" err="1"/>
              <a:t>irregulares</a:t>
            </a:r>
            <a:r>
              <a:rPr lang="en-US" sz="4400" dirty="0"/>
              <a:t> en el </a:t>
            </a:r>
            <a:r>
              <a:rPr lang="en-US" sz="4400" dirty="0" err="1"/>
              <a:t>imperfecto</a:t>
            </a:r>
            <a:r>
              <a:rPr lang="en-US" sz="4400" dirty="0"/>
              <a:t>.</a:t>
            </a:r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sz="4400" dirty="0"/>
              <a:t>Los </a:t>
            </a:r>
            <a:r>
              <a:rPr lang="en-US" sz="4400" dirty="0" err="1"/>
              <a:t>tres</a:t>
            </a:r>
            <a:r>
              <a:rPr lang="en-US" sz="4400" dirty="0"/>
              <a:t> </a:t>
            </a:r>
            <a:r>
              <a:rPr lang="en-US" sz="4400" dirty="0" err="1"/>
              <a:t>verbos</a:t>
            </a:r>
            <a:r>
              <a:rPr lang="en-US" sz="4400" dirty="0"/>
              <a:t> </a:t>
            </a:r>
            <a:r>
              <a:rPr lang="en-US" sz="4400" dirty="0" err="1"/>
              <a:t>irregulares</a:t>
            </a:r>
            <a:r>
              <a:rPr lang="en-US" sz="4400" dirty="0"/>
              <a:t> son </a:t>
            </a:r>
            <a:r>
              <a:rPr lang="en-US" sz="4400" b="1" dirty="0">
                <a:solidFill>
                  <a:srgbClr val="FFFF00"/>
                </a:solidFill>
              </a:rPr>
              <a:t>ser</a:t>
            </a:r>
            <a:r>
              <a:rPr lang="en-US" sz="4400" dirty="0"/>
              <a:t>, </a:t>
            </a:r>
            <a:r>
              <a:rPr lang="en-US" sz="4400" b="1" dirty="0" err="1">
                <a:solidFill>
                  <a:srgbClr val="FFFF00"/>
                </a:solidFill>
              </a:rPr>
              <a:t>ver</a:t>
            </a:r>
            <a:r>
              <a:rPr lang="en-US" sz="4400" dirty="0"/>
              <a:t> y </a:t>
            </a:r>
            <a:r>
              <a:rPr lang="en-US" sz="4400" b="1" dirty="0" err="1">
                <a:solidFill>
                  <a:srgbClr val="FFFF00"/>
                </a:solidFill>
              </a:rPr>
              <a:t>ir</a:t>
            </a:r>
            <a:r>
              <a:rPr lang="en-US" sz="4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5400" dirty="0"/>
              <a:t>Las </a:t>
            </a:r>
            <a:r>
              <a:rPr lang="en-US" sz="5400" dirty="0" err="1"/>
              <a:t>formas</a:t>
            </a:r>
            <a:r>
              <a:rPr lang="en-US" sz="5400" dirty="0"/>
              <a:t> de </a:t>
            </a:r>
            <a:r>
              <a:rPr lang="en-US" sz="5400" b="1" dirty="0"/>
              <a:t>SER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2057400" y="1905000"/>
            <a:ext cx="24384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era</a:t>
            </a:r>
          </a:p>
          <a:p>
            <a:pPr eaLnBrk="1" hangingPunct="1">
              <a:defRPr/>
            </a:pPr>
            <a:endParaRPr lang="en-US" sz="48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eras</a:t>
            </a:r>
          </a:p>
          <a:p>
            <a:pPr eaLnBrk="1" hangingPunct="1">
              <a:defRPr/>
            </a:pPr>
            <a:endParaRPr lang="en-US" sz="48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4800" b="1" dirty="0">
                <a:solidFill>
                  <a:srgbClr val="FFFF00"/>
                </a:solidFill>
              </a:rPr>
              <a:t>era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 err="1">
                <a:solidFill>
                  <a:srgbClr val="FFFF00"/>
                </a:solidFill>
              </a:rPr>
              <a:t>éramos</a:t>
            </a:r>
            <a:endParaRPr lang="en-US" sz="48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48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4800" b="1" dirty="0" err="1">
                <a:solidFill>
                  <a:srgbClr val="FFFF00"/>
                </a:solidFill>
              </a:rPr>
              <a:t>erais</a:t>
            </a:r>
            <a:endParaRPr lang="en-US" sz="48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48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4800" b="1" dirty="0" err="1">
                <a:solidFill>
                  <a:srgbClr val="FFFF00"/>
                </a:solidFill>
              </a:rPr>
              <a:t>eran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dirty="0"/>
              <a:t>Las </a:t>
            </a:r>
            <a:r>
              <a:rPr lang="en-US" sz="4800" dirty="0" err="1"/>
              <a:t>formas</a:t>
            </a:r>
            <a:r>
              <a:rPr lang="en-US" sz="4800" dirty="0"/>
              <a:t> de </a:t>
            </a:r>
            <a:r>
              <a:rPr lang="en-US" sz="4800" b="1" dirty="0"/>
              <a:t>IR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1981200" y="1905000"/>
            <a:ext cx="2514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err="1">
                <a:solidFill>
                  <a:srgbClr val="FFFF00"/>
                </a:solidFill>
              </a:rPr>
              <a:t>iba</a:t>
            </a:r>
            <a:endParaRPr lang="en-US" sz="48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48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4800" b="1" dirty="0" err="1">
                <a:solidFill>
                  <a:srgbClr val="FFFF00"/>
                </a:solidFill>
              </a:rPr>
              <a:t>ibas</a:t>
            </a:r>
            <a:endParaRPr lang="en-US" sz="48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48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4800" b="1" dirty="0" err="1">
                <a:solidFill>
                  <a:srgbClr val="FFFF00"/>
                </a:solidFill>
              </a:rPr>
              <a:t>iba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 err="1">
                <a:solidFill>
                  <a:srgbClr val="FFFF00"/>
                </a:solidFill>
              </a:rPr>
              <a:t>íbamos</a:t>
            </a:r>
            <a:endParaRPr lang="en-US" sz="48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48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4800" b="1" dirty="0" err="1">
                <a:solidFill>
                  <a:srgbClr val="FFFF00"/>
                </a:solidFill>
              </a:rPr>
              <a:t>ibais</a:t>
            </a:r>
            <a:endParaRPr lang="en-US" sz="48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48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4800" b="1" dirty="0" err="1">
                <a:solidFill>
                  <a:srgbClr val="FFFF00"/>
                </a:solidFill>
              </a:rPr>
              <a:t>iban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4800" dirty="0"/>
              <a:t>Las </a:t>
            </a:r>
            <a:r>
              <a:rPr lang="en-US" sz="4800" dirty="0" err="1"/>
              <a:t>formas</a:t>
            </a:r>
            <a:r>
              <a:rPr lang="en-US" sz="4800" dirty="0"/>
              <a:t> de </a:t>
            </a:r>
            <a:r>
              <a:rPr lang="en-US" sz="4800" b="1" dirty="0"/>
              <a:t>VER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1600200" y="1905000"/>
            <a:ext cx="2895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b="1" dirty="0" err="1">
                <a:solidFill>
                  <a:srgbClr val="FFFF00"/>
                </a:solidFill>
              </a:rPr>
              <a:t>veía</a:t>
            </a:r>
            <a:endParaRPr lang="en-US" sz="44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44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4400" b="1" dirty="0" err="1">
                <a:solidFill>
                  <a:srgbClr val="FFFF00"/>
                </a:solidFill>
              </a:rPr>
              <a:t>veías</a:t>
            </a:r>
            <a:endParaRPr lang="en-US" sz="44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44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4400" b="1" dirty="0" err="1">
                <a:solidFill>
                  <a:srgbClr val="FFFF00"/>
                </a:solidFill>
              </a:rPr>
              <a:t>veía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b="1" dirty="0" err="1">
                <a:solidFill>
                  <a:srgbClr val="FFFF00"/>
                </a:solidFill>
              </a:rPr>
              <a:t>veíamos</a:t>
            </a:r>
            <a:endParaRPr lang="en-US" sz="44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44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4400" b="1" dirty="0" err="1">
                <a:solidFill>
                  <a:srgbClr val="FFFF00"/>
                </a:solidFill>
              </a:rPr>
              <a:t>veíais</a:t>
            </a:r>
            <a:endParaRPr lang="en-US" sz="44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endParaRPr lang="en-US" sz="4400" b="1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4400" b="1" dirty="0" err="1">
                <a:solidFill>
                  <a:srgbClr val="FFFF00"/>
                </a:solidFill>
              </a:rPr>
              <a:t>veían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b="1" dirty="0"/>
              <a:t>HABER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517"/>
          </a:xfrm>
        </p:spPr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imperfecto</a:t>
            </a:r>
            <a:r>
              <a:rPr lang="en-US" dirty="0"/>
              <a:t> de </a:t>
            </a:r>
            <a:r>
              <a:rPr lang="en-US" b="1" dirty="0" err="1"/>
              <a:t>haber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b="1" dirty="0" err="1">
                <a:solidFill>
                  <a:srgbClr val="FFFF00"/>
                </a:solidFill>
              </a:rPr>
              <a:t>había</a:t>
            </a:r>
            <a:r>
              <a:rPr lang="en-US" dirty="0"/>
              <a:t>.  No </a:t>
            </a:r>
            <a:r>
              <a:rPr lang="en-US" dirty="0" err="1"/>
              <a:t>usa</a:t>
            </a:r>
            <a:r>
              <a:rPr lang="en-US" dirty="0"/>
              <a:t> </a:t>
            </a:r>
            <a:r>
              <a:rPr lang="en-US" dirty="0" err="1"/>
              <a:t>otras</a:t>
            </a:r>
            <a:r>
              <a:rPr lang="en-US" dirty="0"/>
              <a:t> </a:t>
            </a:r>
            <a:r>
              <a:rPr lang="en-US" dirty="0" err="1"/>
              <a:t>formas</a:t>
            </a:r>
            <a:r>
              <a:rPr lang="en-US" dirty="0"/>
              <a:t>.  </a:t>
            </a:r>
          </a:p>
          <a:p>
            <a:endParaRPr lang="en-US" dirty="0"/>
          </a:p>
          <a:p>
            <a:r>
              <a:rPr lang="en-US" dirty="0" err="1"/>
              <a:t>Ejemplos</a:t>
            </a:r>
            <a:r>
              <a:rPr lang="en-US" dirty="0"/>
              <a:t>:</a:t>
            </a:r>
          </a:p>
          <a:p>
            <a:pPr lvl="1"/>
            <a:r>
              <a:rPr lang="en-US" b="1" dirty="0" err="1">
                <a:solidFill>
                  <a:srgbClr val="FFFF00"/>
                </a:solidFill>
              </a:rPr>
              <a:t>Había</a:t>
            </a:r>
            <a:r>
              <a:rPr lang="en-US" dirty="0"/>
              <a:t> </a:t>
            </a:r>
            <a:r>
              <a:rPr lang="en-US" dirty="0" err="1"/>
              <a:t>tres</a:t>
            </a:r>
            <a:r>
              <a:rPr lang="en-US" dirty="0"/>
              <a:t> </a:t>
            </a:r>
            <a:r>
              <a:rPr lang="en-US" dirty="0" err="1"/>
              <a:t>cajeros</a:t>
            </a:r>
            <a:r>
              <a:rPr lang="en-US" dirty="0"/>
              <a:t> en el </a:t>
            </a:r>
            <a:r>
              <a:rPr lang="en-US" dirty="0" err="1"/>
              <a:t>supermercado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Sólo</a:t>
            </a:r>
            <a:r>
              <a:rPr lang="en-US" dirty="0"/>
              <a:t> </a:t>
            </a:r>
            <a:r>
              <a:rPr lang="en-US" b="1" dirty="0" err="1">
                <a:solidFill>
                  <a:srgbClr val="FFFF00"/>
                </a:solidFill>
              </a:rPr>
              <a:t>había</a:t>
            </a:r>
            <a:r>
              <a:rPr lang="en-US" dirty="0"/>
              <a:t> un </a:t>
            </a:r>
            <a:r>
              <a:rPr lang="en-US" dirty="0" err="1"/>
              <a:t>mesero</a:t>
            </a:r>
            <a:r>
              <a:rPr lang="en-US" dirty="0"/>
              <a:t> en el café.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6" descr="http://3.bp.blogspot.com/_T4m3t_mJhoU/S7JPfiK1idI/AAAAAAAAIPc/0KoVlGz0DMI/s1600/2010-03-27_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114800"/>
            <a:ext cx="4572000" cy="2571751"/>
          </a:xfrm>
          <a:prstGeom prst="rect">
            <a:avLst/>
          </a:prstGeom>
          <a:noFill/>
        </p:spPr>
      </p:pic>
      <p:pic>
        <p:nvPicPr>
          <p:cNvPr id="5" name="Picture 8" descr="http://www.danking.org/evergreen/Summer_2002/English1B/caf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97038" y="3810000"/>
            <a:ext cx="2946962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350</TotalTime>
  <Words>269</Words>
  <Application>Microsoft Office PowerPoint</Application>
  <PresentationFormat>On-screen Show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Rockwell</vt:lpstr>
      <vt:lpstr>Wingdings</vt:lpstr>
      <vt:lpstr>Wingdings 2</vt:lpstr>
      <vt:lpstr>Foundry</vt:lpstr>
      <vt:lpstr>El imperfecto: regulares e irregulares</vt:lpstr>
      <vt:lpstr>El imperfecto</vt:lpstr>
      <vt:lpstr>-ar endings</vt:lpstr>
      <vt:lpstr>-er/-ir endings</vt:lpstr>
      <vt:lpstr>Los irregulares</vt:lpstr>
      <vt:lpstr>Las formas de SER</vt:lpstr>
      <vt:lpstr>Las formas de IR</vt:lpstr>
      <vt:lpstr>Las formas de VER</vt:lpstr>
      <vt:lpstr>El verbo HABER</vt:lpstr>
      <vt:lpstr>Las narraciones</vt:lpstr>
      <vt:lpstr>Expresiones con el imperfecto</vt:lpstr>
      <vt:lpstr>Más expresiones con el imperfecto</vt:lpstr>
    </vt:vector>
  </TitlesOfParts>
  <Company>Utica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imperfecto: regulares e irregulares</dc:title>
  <dc:creator>burakam</dc:creator>
  <cp:lastModifiedBy>BURAK, ANNETTE</cp:lastModifiedBy>
  <cp:revision>32</cp:revision>
  <dcterms:created xsi:type="dcterms:W3CDTF">2011-04-14T14:11:17Z</dcterms:created>
  <dcterms:modified xsi:type="dcterms:W3CDTF">2022-01-24T22:11:33Z</dcterms:modified>
</cp:coreProperties>
</file>