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Rodríguez" initials="AR" lastIdx="2" clrIdx="0">
    <p:extLst>
      <p:ext uri="{19B8F6BF-5375-455C-9EA6-DF929625EA0E}">
        <p15:presenceInfo xmlns:p15="http://schemas.microsoft.com/office/powerpoint/2012/main" userId="321a8f04f5659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B4"/>
    <a:srgbClr val="F7941E"/>
    <a:srgbClr val="D4EDFC"/>
    <a:srgbClr val="F8F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6" autoAdjust="0"/>
    <p:restoredTop sz="86397" autoAdjust="0"/>
  </p:normalViewPr>
  <p:slideViewPr>
    <p:cSldViewPr snapToGrid="0">
      <p:cViewPr varScale="1">
        <p:scale>
          <a:sx n="67" d="100"/>
          <a:sy n="67" d="100"/>
        </p:scale>
        <p:origin x="368" y="52"/>
      </p:cViewPr>
      <p:guideLst/>
    </p:cSldViewPr>
  </p:slideViewPr>
  <p:outlineViewPr>
    <p:cViewPr>
      <p:scale>
        <a:sx n="33" d="100"/>
        <a:sy n="33" d="100"/>
      </p:scale>
      <p:origin x="0" y="-708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8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C0CE4-C608-40AD-8998-4CF4DB8727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C0CE4-C608-40AD-8998-4CF4DB8727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7CA505E-D5A4-4B75-85A8-9ADC4B8E45C8}"/>
              </a:ext>
            </a:extLst>
          </p:cNvPr>
          <p:cNvSpPr/>
          <p:nvPr userDrawn="1"/>
        </p:nvSpPr>
        <p:spPr>
          <a:xfrm>
            <a:off x="2430796" y="1602184"/>
            <a:ext cx="1562165" cy="462360"/>
          </a:xfrm>
          <a:prstGeom prst="roundRect">
            <a:avLst>
              <a:gd name="adj" fmla="val 29028"/>
            </a:avLst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 TODO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8336" y="1602184"/>
            <a:ext cx="8229600" cy="3099816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588B40-3913-4B4C-B6CB-E233ED16FFAC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EFEF07-2263-4B55-93BD-01C92B7689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9661" y="1602184"/>
            <a:ext cx="8229600" cy="3099816"/>
          </a:xfrm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C729514-DE1D-4A10-AF9B-AD290FDB0DAA}"/>
              </a:ext>
            </a:extLst>
          </p:cNvPr>
          <p:cNvSpPr/>
          <p:nvPr userDrawn="1"/>
        </p:nvSpPr>
        <p:spPr>
          <a:xfrm rot="5400000">
            <a:off x="2531411" y="1822729"/>
            <a:ext cx="274320" cy="228600"/>
          </a:xfrm>
          <a:prstGeom prst="triangle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EDB7F0-3112-42D1-9C70-7840D45346D7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dirty="0"/>
              <a:t>1.4-1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9BD19-AFCF-40F0-A6D6-D4CF7623525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F6935C-36EC-4373-925E-1C714CEFD675}"/>
              </a:ext>
            </a:extLst>
          </p:cNvPr>
          <p:cNvSpPr txBox="1"/>
          <p:nvPr userDrawn="1"/>
        </p:nvSpPr>
        <p:spPr>
          <a:xfrm>
            <a:off x="1524881" y="0"/>
            <a:ext cx="868680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9064" y="1602719"/>
            <a:ext cx="8229600" cy="3101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1.4-1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0" i="0" u="none" strike="noStrike" baseline="0" smtClean="0"/>
            </a:lvl1pPr>
          </a:lstStyle>
          <a:p>
            <a:r>
              <a:rPr lang="en-US" dirty="0"/>
              <a:t>© by Vista Higher Learning, Inc. All rights reserved.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1ADD6E-AAEC-4CF5-9E7F-495FD6488308}"/>
              </a:ext>
            </a:extLst>
          </p:cNvPr>
          <p:cNvSpPr/>
          <p:nvPr userDrawn="1"/>
        </p:nvSpPr>
        <p:spPr>
          <a:xfrm>
            <a:off x="1524881" y="685800"/>
            <a:ext cx="1067104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963374"/>
            <a:ext cx="640080" cy="365760"/>
          </a:xfrm>
          <a:prstGeom prst="roundRect">
            <a:avLst/>
          </a:prstGeom>
          <a:noFill/>
          <a:ln w="28575">
            <a:solidFill>
              <a:srgbClr val="006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884644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Telling time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12B9F36-943E-4878-9A6A-B23E6F23500D}"/>
              </a:ext>
            </a:extLst>
          </p:cNvPr>
          <p:cNvSpPr txBox="1"/>
          <p:nvPr userDrawn="1"/>
        </p:nvSpPr>
        <p:spPr>
          <a:xfrm>
            <a:off x="2438335" y="0"/>
            <a:ext cx="3657600" cy="685800"/>
          </a:xfrm>
          <a:prstGeom prst="rect">
            <a:avLst/>
          </a:prstGeom>
          <a:solidFill>
            <a:srgbClr val="0060B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marL="9144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173736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4B850D4-2918-4D43-9CC8-4422EA6625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8336" y="1574888"/>
            <a:ext cx="8229600" cy="1031834"/>
          </a:xfrm>
        </p:spPr>
        <p:txBody>
          <a:bodyPr/>
          <a:lstStyle/>
          <a:p>
            <a:r>
              <a:rPr lang="en-US" dirty="0"/>
              <a:t>In both English and Spanish, the verb </a:t>
            </a:r>
            <a:r>
              <a:rPr lang="en-US" i="1" dirty="0"/>
              <a:t>to be </a:t>
            </a:r>
            <a:r>
              <a:rPr lang="en-US" dirty="0"/>
              <a:t>(</a:t>
            </a:r>
            <a:r>
              <a:rPr lang="en-US" b="1" dirty="0"/>
              <a:t>ser</a:t>
            </a:r>
            <a:r>
              <a:rPr lang="en-US" dirty="0"/>
              <a:t>) and numbers are used to tell time.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CB62E-DC7B-4279-A7DF-4225D68C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1.4-1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FE4933-F698-411E-845E-0B4D08A8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A8989EB-5B27-4F7F-AE34-2D3C9CB88D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Telling time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054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EF7C12-ECBC-4E8E-B832-42CED6B3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1.4-10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9B7518-93F0-4F7B-8386-0D5A05B5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889B90D-D550-407F-BAEE-613C9345B5B3}"/>
              </a:ext>
            </a:extLst>
          </p:cNvPr>
          <p:cNvSpPr/>
          <p:nvPr/>
        </p:nvSpPr>
        <p:spPr>
          <a:xfrm>
            <a:off x="2628900" y="1606294"/>
            <a:ext cx="7772400" cy="4489706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D68585-DF11-4767-A095-FD46BD58B336}"/>
              </a:ext>
            </a:extLst>
          </p:cNvPr>
          <p:cNvSpPr txBox="1"/>
          <p:nvPr/>
        </p:nvSpPr>
        <p:spPr>
          <a:xfrm>
            <a:off x="2959099" y="1934931"/>
            <a:ext cx="7088667" cy="307777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668463"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Practice telling time by completing these sentences. (cont'd)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15AA662-676F-40E7-9F85-44CD235F5D93}"/>
              </a:ext>
            </a:extLst>
          </p:cNvPr>
          <p:cNvSpPr/>
          <p:nvPr/>
        </p:nvSpPr>
        <p:spPr>
          <a:xfrm>
            <a:off x="3001511" y="1841246"/>
            <a:ext cx="1603375" cy="441325"/>
          </a:xfrm>
          <a:prstGeom prst="roundRect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¡INTÉNTALO!</a:t>
            </a:r>
          </a:p>
        </p:txBody>
      </p:sp>
      <p:graphicFrame>
        <p:nvGraphicFramePr>
          <p:cNvPr id="7" name="Tabla 18">
            <a:extLst>
              <a:ext uri="{FF2B5EF4-FFF2-40B4-BE49-F238E27FC236}">
                <a16:creationId xmlns:a16="http://schemas.microsoft.com/office/drawing/2014/main" id="{DB170385-3553-475E-9A20-096873932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85231"/>
              </p:ext>
            </p:extLst>
          </p:nvPr>
        </p:nvGraphicFramePr>
        <p:xfrm>
          <a:off x="2959100" y="2385524"/>
          <a:ext cx="7311951" cy="353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951">
                  <a:extLst>
                    <a:ext uri="{9D8B030D-6E8A-4147-A177-3AD203B41FA5}">
                      <a16:colId xmlns:a16="http://schemas.microsoft.com/office/drawing/2014/main" val="1531092812"/>
                    </a:ext>
                  </a:extLst>
                </a:gridCol>
              </a:tblGrid>
              <a:tr h="1840266">
                <a:tc>
                  <a:txBody>
                    <a:bodyPr/>
                    <a:lstStyle/>
                    <a:p>
                      <a:pPr marL="104775" indent="0" defTabSz="432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432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	(4:05 p.m.) Son las cuatro y cinco de la __________.</a:t>
                      </a:r>
                    </a:p>
                    <a:p>
                      <a:pPr marL="109538" indent="0" defTabSz="432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432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	(12:00 a.m.) Esla __________.</a:t>
                      </a:r>
                    </a:p>
                    <a:p>
                      <a:pPr marL="0" indent="0" defTabSz="432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432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	(3:45 a.m.) Son las cuatro menos__________ de la mañana.</a:t>
                      </a:r>
                    </a:p>
                    <a:p>
                      <a:pPr marL="0" indent="0" defTabSz="432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432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	(2:15 a.m.) Son las__________ y cuarto de la mañana.</a:t>
                      </a:r>
                    </a:p>
                    <a:p>
                      <a:pPr marL="0" indent="0" defTabSz="432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432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	(1:25 p.m.) Esla una y __________ de la tarde.</a:t>
                      </a:r>
                    </a:p>
                    <a:p>
                      <a:pPr marL="0" indent="0" defTabSz="432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432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	(6:50 a.m.) Son las__________ menos diez de la mañana.</a:t>
                      </a:r>
                    </a:p>
                    <a:p>
                      <a:pPr marL="0" indent="0" defTabSz="432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432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	(10:40 p.m.) Son las once menos veinte de la __________.</a:t>
                      </a:r>
                      <a:endParaRPr lang="es-ES" sz="1800" b="0" i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48276"/>
                  </a:ext>
                </a:extLst>
              </a:tr>
            </a:tbl>
          </a:graphicData>
        </a:graphic>
      </p:graphicFrame>
      <p:sp>
        <p:nvSpPr>
          <p:cNvPr id="8" name="Título 7">
            <a:extLst>
              <a:ext uri="{FF2B5EF4-FFF2-40B4-BE49-F238E27FC236}">
                <a16:creationId xmlns:a16="http://schemas.microsoft.com/office/drawing/2014/main" id="{711F4CA8-8CE8-4ED1-AC66-B0A466D9CD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97448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73694AA-D529-4ADA-AC9E-3D6E3EF8EB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461056"/>
          </a:xfrm>
        </p:spPr>
        <p:txBody>
          <a:bodyPr/>
          <a:lstStyle/>
          <a:p>
            <a:r>
              <a:rPr lang="en-US" dirty="0"/>
              <a:t>To ask what time it is, use </a:t>
            </a: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hora es? </a:t>
            </a:r>
            <a:r>
              <a:rPr lang="en-US" dirty="0"/>
              <a:t>When telling time, use </a:t>
            </a:r>
            <a:r>
              <a:rPr lang="en-US" b="1" dirty="0"/>
              <a:t>es </a:t>
            </a:r>
            <a:r>
              <a:rPr lang="en-US" dirty="0"/>
              <a:t>+ </a:t>
            </a:r>
            <a:r>
              <a:rPr lang="en-US" b="1" dirty="0"/>
              <a:t>la </a:t>
            </a:r>
            <a:r>
              <a:rPr lang="en-US" dirty="0"/>
              <a:t>with </a:t>
            </a:r>
            <a:r>
              <a:rPr lang="en-US" b="1" dirty="0"/>
              <a:t>una </a:t>
            </a:r>
            <a:r>
              <a:rPr lang="en-US" dirty="0"/>
              <a:t>and </a:t>
            </a:r>
            <a:r>
              <a:rPr lang="en-US" b="1" dirty="0"/>
              <a:t>son </a:t>
            </a:r>
            <a:r>
              <a:rPr lang="en-US" dirty="0"/>
              <a:t>+ </a:t>
            </a:r>
            <a:r>
              <a:rPr lang="en-US" b="1" dirty="0"/>
              <a:t>las </a:t>
            </a:r>
            <a:r>
              <a:rPr lang="en-US" dirty="0"/>
              <a:t>with all other hours.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86FCC-5588-4BF7-9B90-ADDCF09C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7A3AE8-1FFC-4F87-9D1E-4D819B081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7598" y="6199632"/>
            <a:ext cx="5901189" cy="320040"/>
          </a:xfrm>
        </p:spPr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5" name="Imagen 4" descr="A drawing of a clock shows the small hand pointing at the 1 and the big hand pointing at the 12. The caption reads es la una. ">
            <a:extLst>
              <a:ext uri="{FF2B5EF4-FFF2-40B4-BE49-F238E27FC236}">
                <a16:creationId xmlns:a16="http://schemas.microsoft.com/office/drawing/2014/main" id="{0378C9A6-C1C5-4430-AD42-CE14C1199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81" y="3420582"/>
            <a:ext cx="2264735" cy="2232149"/>
          </a:xfrm>
          <a:prstGeom prst="rect">
            <a:avLst/>
          </a:prstGeom>
        </p:spPr>
      </p:pic>
      <p:pic>
        <p:nvPicPr>
          <p:cNvPr id="6" name="Imagen 5" descr="A drawing of a clock shows the small hand pointing at the 2 and the big hand pointing at the 12. The caption reads son las dos. ">
            <a:extLst>
              <a:ext uri="{FF2B5EF4-FFF2-40B4-BE49-F238E27FC236}">
                <a16:creationId xmlns:a16="http://schemas.microsoft.com/office/drawing/2014/main" id="{3B349985-738C-498D-A320-D6470A16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676" y="3442861"/>
            <a:ext cx="2234683" cy="2218644"/>
          </a:xfrm>
          <a:prstGeom prst="rect">
            <a:avLst/>
          </a:prstGeom>
        </p:spPr>
      </p:pic>
      <p:pic>
        <p:nvPicPr>
          <p:cNvPr id="7" name="Imagen 6" descr="A drawing of a clock shows the small hand pointing at the 6 and the big hand pointing at the 12. The caption reads son las seis.">
            <a:extLst>
              <a:ext uri="{FF2B5EF4-FFF2-40B4-BE49-F238E27FC236}">
                <a16:creationId xmlns:a16="http://schemas.microsoft.com/office/drawing/2014/main" id="{6B0DA9A1-37A0-4B2F-A84A-6EE7CA9DB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818" y="3427132"/>
            <a:ext cx="2233376" cy="2254748"/>
          </a:xfrm>
          <a:prstGeom prst="rect">
            <a:avLst/>
          </a:prstGeom>
        </p:spPr>
      </p:pic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79E31F62-5E48-49C6-9EC5-9C8A1C489AA4}"/>
              </a:ext>
            </a:extLst>
          </p:cNvPr>
          <p:cNvSpPr txBox="1">
            <a:spLocks/>
          </p:cNvSpPr>
          <p:nvPr/>
        </p:nvSpPr>
        <p:spPr>
          <a:xfrm>
            <a:off x="2923478" y="5602510"/>
            <a:ext cx="2264735" cy="32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s-CO" sz="1800" b="1" dirty="0"/>
              <a:t>Es la </a:t>
            </a:r>
            <a:r>
              <a:rPr lang="es-CO" sz="1800" dirty="0"/>
              <a:t>una.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1E02939A-CDEF-41D7-A58C-DEF6E3480B89}"/>
              </a:ext>
            </a:extLst>
          </p:cNvPr>
          <p:cNvSpPr txBox="1">
            <a:spLocks/>
          </p:cNvSpPr>
          <p:nvPr/>
        </p:nvSpPr>
        <p:spPr>
          <a:xfrm>
            <a:off x="5606116" y="5603312"/>
            <a:ext cx="2234683" cy="3192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s-CO" sz="1800" b="1" dirty="0"/>
              <a:t>Son las </a:t>
            </a:r>
            <a:r>
              <a:rPr lang="es-CO" sz="1800" dirty="0"/>
              <a:t>dos.</a:t>
            </a:r>
          </a:p>
        </p:txBody>
      </p:sp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D64BDA3F-FC7A-418E-8475-5A3D6DC8997C}"/>
              </a:ext>
            </a:extLst>
          </p:cNvPr>
          <p:cNvSpPr txBox="1">
            <a:spLocks/>
          </p:cNvSpPr>
          <p:nvPr/>
        </p:nvSpPr>
        <p:spPr>
          <a:xfrm>
            <a:off x="8260249" y="5603312"/>
            <a:ext cx="2233376" cy="31923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s-CO" sz="1800" b="1" dirty="0"/>
              <a:t>Son las </a:t>
            </a:r>
            <a:r>
              <a:rPr lang="es-CO" sz="1800" dirty="0"/>
              <a:t>seis.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75B0751D-7158-4A8B-84FD-A51DF2F78E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29905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1F15A96-1C15-4E4B-9525-C43C06DA46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135514" cy="1019096"/>
          </a:xfrm>
        </p:spPr>
        <p:txBody>
          <a:bodyPr/>
          <a:lstStyle/>
          <a:p>
            <a:r>
              <a:rPr lang="en-US" dirty="0"/>
              <a:t>As in English, you express time from the hour to the half-hour in Spanish by adding minutes.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D68261-52A6-47F3-8C9F-5F3E2D21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85F5E1-6045-43A3-8352-48E6DF68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5" name="Imagen 4" descr="A drawing of a clock shows the small hand pointing at the 4 and the big hand pointing at the 1. The caption reads son las cuatro y cinco. ">
            <a:extLst>
              <a:ext uri="{FF2B5EF4-FFF2-40B4-BE49-F238E27FC236}">
                <a16:creationId xmlns:a16="http://schemas.microsoft.com/office/drawing/2014/main" id="{FE71009B-1F9A-42F8-98FF-5572195D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05" y="2843213"/>
            <a:ext cx="2178222" cy="2855596"/>
          </a:xfrm>
          <a:prstGeom prst="rect">
            <a:avLst/>
          </a:prstGeom>
        </p:spPr>
      </p:pic>
      <p:pic>
        <p:nvPicPr>
          <p:cNvPr id="6" name="Imagen 5" descr="A drawing of a clock shows the small hand pointing at the 11 and the big hand pointing at the 4. The caption reads son las once y veinte.">
            <a:extLst>
              <a:ext uri="{FF2B5EF4-FFF2-40B4-BE49-F238E27FC236}">
                <a16:creationId xmlns:a16="http://schemas.microsoft.com/office/drawing/2014/main" id="{C03377C0-2345-4987-ABA5-68DA0CBC8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98" y="2847639"/>
            <a:ext cx="2055495" cy="2851170"/>
          </a:xfrm>
          <a:prstGeom prst="rect">
            <a:avLst/>
          </a:prstGeom>
        </p:spPr>
      </p:pic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C7D85A15-5CBA-4069-931F-CE4117315326}"/>
              </a:ext>
            </a:extLst>
          </p:cNvPr>
          <p:cNvSpPr txBox="1">
            <a:spLocks/>
          </p:cNvSpPr>
          <p:nvPr/>
        </p:nvSpPr>
        <p:spPr>
          <a:xfrm>
            <a:off x="3004304" y="5692193"/>
            <a:ext cx="3008423" cy="3200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s-CO" sz="1800" dirty="0"/>
              <a:t>Son las cuatro </a:t>
            </a:r>
            <a:r>
              <a:rPr lang="es-CO" sz="1800" b="1" dirty="0"/>
              <a:t>y cinco.</a:t>
            </a:r>
            <a:endParaRPr lang="es-CO" sz="1800" dirty="0"/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4FB1D155-A247-42FC-A9CC-18C001D9CB02}"/>
              </a:ext>
            </a:extLst>
          </p:cNvPr>
          <p:cNvSpPr txBox="1">
            <a:spLocks/>
          </p:cNvSpPr>
          <p:nvPr/>
        </p:nvSpPr>
        <p:spPr>
          <a:xfrm>
            <a:off x="6831690" y="5707433"/>
            <a:ext cx="2800109" cy="32004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3000"/>
              </a:lnSpc>
            </a:pPr>
            <a:r>
              <a:rPr lang="es-CO" sz="1800" dirty="0"/>
              <a:t>Son las once </a:t>
            </a:r>
            <a:r>
              <a:rPr lang="es-CO" sz="1800" b="1" dirty="0"/>
              <a:t>y veinte.</a:t>
            </a:r>
            <a:endParaRPr lang="es-CO" sz="180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F00B3BC-4369-4A27-94C4-D02706E935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32994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6AD819E-8ACC-4330-A232-04B267F86E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70424"/>
            <a:ext cx="8135514" cy="204017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2600" dirty="0"/>
              <a:t>You may use either </a:t>
            </a:r>
            <a:r>
              <a:rPr lang="en-US" sz="2600" b="1" dirty="0"/>
              <a:t>y </a:t>
            </a:r>
            <a:r>
              <a:rPr lang="en-US" sz="2600" b="1" dirty="0" err="1"/>
              <a:t>cuarto</a:t>
            </a:r>
            <a:r>
              <a:rPr lang="en-US" sz="2600" b="1" dirty="0"/>
              <a:t> </a:t>
            </a:r>
            <a:r>
              <a:rPr lang="en-US" sz="2600" dirty="0"/>
              <a:t>or </a:t>
            </a:r>
            <a:r>
              <a:rPr lang="en-US" sz="2600" b="1" dirty="0"/>
              <a:t>y quince </a:t>
            </a:r>
            <a:r>
              <a:rPr lang="en-US" sz="2600" dirty="0"/>
              <a:t>to express fifteen minutes or quarter past the hour. For thirty minutes or half past the hour, you may use either </a:t>
            </a:r>
            <a:r>
              <a:rPr lang="en-US" sz="2600" b="1" dirty="0"/>
              <a:t>y media </a:t>
            </a:r>
            <a:r>
              <a:rPr lang="en-US" sz="2600" dirty="0"/>
              <a:t>or </a:t>
            </a:r>
            <a:r>
              <a:rPr lang="en-US" sz="2600" b="1" dirty="0"/>
              <a:t>y </a:t>
            </a:r>
            <a:r>
              <a:rPr lang="en-US" sz="2600" b="1" dirty="0" err="1"/>
              <a:t>treinta</a:t>
            </a:r>
            <a:r>
              <a:rPr lang="en-US" sz="2600" dirty="0"/>
              <a:t>. </a:t>
            </a:r>
            <a:endParaRPr lang="es-CO" sz="2600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C4D64D-2343-4543-A0DA-DD2C9E4C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AD8AD7-1019-4217-A64A-00203E61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pic>
        <p:nvPicPr>
          <p:cNvPr id="5" name="Imagen 4" descr="A drawing of a watch shows the small hand pointing at the 1 and the big hand pointing at the 3. The caption reads es la una y cuarto.">
            <a:extLst>
              <a:ext uri="{FF2B5EF4-FFF2-40B4-BE49-F238E27FC236}">
                <a16:creationId xmlns:a16="http://schemas.microsoft.com/office/drawing/2014/main" id="{B3130D30-FA1B-4C80-B035-51A29F9C7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48" y="3579181"/>
            <a:ext cx="1812888" cy="2040176"/>
          </a:xfrm>
          <a:prstGeom prst="rect">
            <a:avLst/>
          </a:prstGeom>
        </p:spPr>
      </p:pic>
      <p:pic>
        <p:nvPicPr>
          <p:cNvPr id="6" name="Imagen 5" descr="A drawing of a watch shows the small hand pointing at the 9 and the big hand pointing at the 3. The caption reads son las nueve y quince.">
            <a:extLst>
              <a:ext uri="{FF2B5EF4-FFF2-40B4-BE49-F238E27FC236}">
                <a16:creationId xmlns:a16="http://schemas.microsoft.com/office/drawing/2014/main" id="{F2B877D8-A6E4-41DE-B852-D9216E5AC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754" y="3579181"/>
            <a:ext cx="1596200" cy="2040176"/>
          </a:xfrm>
          <a:prstGeom prst="rect">
            <a:avLst/>
          </a:prstGeom>
        </p:spPr>
      </p:pic>
      <p:pic>
        <p:nvPicPr>
          <p:cNvPr id="7" name="Imagen 6" descr="A drawing of a watch shows a watch with the small hand pointing at the 12 and the big hand pointing 6. The caption reads son las doce y media. ">
            <a:extLst>
              <a:ext uri="{FF2B5EF4-FFF2-40B4-BE49-F238E27FC236}">
                <a16:creationId xmlns:a16="http://schemas.microsoft.com/office/drawing/2014/main" id="{9C991560-4549-4112-9206-554075FB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063" y="3579181"/>
            <a:ext cx="1440090" cy="2493156"/>
          </a:xfrm>
          <a:prstGeom prst="rect">
            <a:avLst/>
          </a:prstGeom>
        </p:spPr>
      </p:pic>
      <p:pic>
        <p:nvPicPr>
          <p:cNvPr id="8" name="Imagen 7" descr="A drawing of a watch shows a watch with the small hand pointing at the 7 and the big hand pointing 6. The caption reads son las sieta y treinta. ">
            <a:extLst>
              <a:ext uri="{FF2B5EF4-FFF2-40B4-BE49-F238E27FC236}">
                <a16:creationId xmlns:a16="http://schemas.microsoft.com/office/drawing/2014/main" id="{CAC3E21D-4383-4B89-BACC-0774CD05D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9512" y="3579181"/>
            <a:ext cx="1234349" cy="2486850"/>
          </a:xfrm>
          <a:prstGeom prst="rect">
            <a:avLst/>
          </a:prstGeom>
        </p:spPr>
      </p:pic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A565FC84-3A9B-4E0B-9769-7DC9F7344A4F}"/>
              </a:ext>
            </a:extLst>
          </p:cNvPr>
          <p:cNvSpPr txBox="1">
            <a:spLocks/>
          </p:cNvSpPr>
          <p:nvPr/>
        </p:nvSpPr>
        <p:spPr>
          <a:xfrm>
            <a:off x="2566046" y="5612753"/>
            <a:ext cx="1440091" cy="4609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2000"/>
              </a:lnSpc>
            </a:pPr>
            <a:r>
              <a:rPr lang="es-CO" sz="1800" dirty="0"/>
              <a:t>Es la una </a:t>
            </a:r>
            <a:br>
              <a:rPr lang="es-CO" sz="1800" dirty="0"/>
            </a:br>
            <a:r>
              <a:rPr lang="es-CO" sz="1800" b="1" dirty="0"/>
              <a:t>y cuarto.</a:t>
            </a:r>
            <a:endParaRPr lang="es-CO" sz="1800" dirty="0"/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BE159437-010C-4FD4-ACDB-E16C6B3B2DE4}"/>
              </a:ext>
            </a:extLst>
          </p:cNvPr>
          <p:cNvSpPr txBox="1">
            <a:spLocks/>
          </p:cNvSpPr>
          <p:nvPr/>
        </p:nvSpPr>
        <p:spPr>
          <a:xfrm>
            <a:off x="4312528" y="5620724"/>
            <a:ext cx="1860653" cy="4609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2000"/>
              </a:lnSpc>
            </a:pPr>
            <a:r>
              <a:rPr lang="es-CO" sz="1800" dirty="0"/>
              <a:t>Son las nueve</a:t>
            </a:r>
          </a:p>
          <a:p>
            <a:pPr marL="0" algn="ctr">
              <a:lnSpc>
                <a:spcPts val="2000"/>
              </a:lnSpc>
            </a:pPr>
            <a:r>
              <a:rPr lang="es-CO" sz="1800" b="1" dirty="0"/>
              <a:t>y quince.</a:t>
            </a: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C13D7D92-E18A-4116-936F-C284435C42B8}"/>
              </a:ext>
            </a:extLst>
          </p:cNvPr>
          <p:cNvSpPr txBox="1">
            <a:spLocks/>
          </p:cNvSpPr>
          <p:nvPr/>
        </p:nvSpPr>
        <p:spPr>
          <a:xfrm>
            <a:off x="6982059" y="5611484"/>
            <a:ext cx="1565247" cy="4609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2000"/>
              </a:lnSpc>
            </a:pPr>
            <a:r>
              <a:rPr lang="es-CO" sz="1800" dirty="0"/>
              <a:t>Son las doce</a:t>
            </a:r>
          </a:p>
          <a:p>
            <a:pPr marL="0" algn="ctr">
              <a:lnSpc>
                <a:spcPts val="2000"/>
              </a:lnSpc>
            </a:pPr>
            <a:r>
              <a:rPr lang="es-CO" sz="1800" b="1" dirty="0"/>
              <a:t>y media.</a:t>
            </a:r>
          </a:p>
        </p:txBody>
      </p:sp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007D509D-5865-406E-AFF1-4B55F7F42555}"/>
              </a:ext>
            </a:extLst>
          </p:cNvPr>
          <p:cNvSpPr txBox="1">
            <a:spLocks/>
          </p:cNvSpPr>
          <p:nvPr/>
        </p:nvSpPr>
        <p:spPr>
          <a:xfrm>
            <a:off x="9201444" y="5610564"/>
            <a:ext cx="1565247" cy="46095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2000"/>
              </a:lnSpc>
            </a:pPr>
            <a:r>
              <a:rPr lang="es-CO" sz="1800" dirty="0"/>
              <a:t>Son las siete</a:t>
            </a:r>
          </a:p>
          <a:p>
            <a:pPr marL="0" algn="ctr">
              <a:lnSpc>
                <a:spcPts val="2000"/>
              </a:lnSpc>
            </a:pPr>
            <a:r>
              <a:rPr lang="es-CO" sz="1800" b="1" dirty="0"/>
              <a:t>y treinta.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8E3E21BD-1660-43D7-853B-F65664BF66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279748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61EF88F-7EF6-42C5-8662-CFAB5BC7BC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019792" cy="1523541"/>
          </a:xfrm>
        </p:spPr>
        <p:txBody>
          <a:bodyPr/>
          <a:lstStyle/>
          <a:p>
            <a:r>
              <a:rPr lang="en-US" dirty="0"/>
              <a:t>You express time from the half-hour to the hour in Spanish by subtracting minutes or a portion of an hour from the next hour.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D4CE8D-2495-4707-B727-DF945BEB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E6E2B7-2CA0-4310-B810-BA14066A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0200" y="6236208"/>
            <a:ext cx="5901189" cy="320040"/>
          </a:xfrm>
        </p:spPr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pic>
        <p:nvPicPr>
          <p:cNvPr id="5" name="Imagen 4" descr="A drawing of a clock shows the small hand pointing between the 12 and 1 and the big hand pointing at the 9. The caption reads es la una menos cuarto. ">
            <a:extLst>
              <a:ext uri="{FF2B5EF4-FFF2-40B4-BE49-F238E27FC236}">
                <a16:creationId xmlns:a16="http://schemas.microsoft.com/office/drawing/2014/main" id="{336BF8EC-42EF-4343-973E-DB56D84A1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127" y="3400370"/>
            <a:ext cx="1850145" cy="1863456"/>
          </a:xfrm>
          <a:prstGeom prst="rect">
            <a:avLst/>
          </a:prstGeom>
        </p:spPr>
      </p:pic>
      <p:pic>
        <p:nvPicPr>
          <p:cNvPr id="6" name="Imagen 5" descr="A drawing of a clock shows the small hand pointing between the 2 and 3 and the big hand pointing at the 9. The caption reads son las tres menos quince. ">
            <a:extLst>
              <a:ext uri="{FF2B5EF4-FFF2-40B4-BE49-F238E27FC236}">
                <a16:creationId xmlns:a16="http://schemas.microsoft.com/office/drawing/2014/main" id="{FDA5839A-7FF7-455B-9FC7-03A817B6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93" y="3382845"/>
            <a:ext cx="1850146" cy="1880982"/>
          </a:xfrm>
          <a:prstGeom prst="rect">
            <a:avLst/>
          </a:prstGeom>
        </p:spPr>
      </p:pic>
      <p:pic>
        <p:nvPicPr>
          <p:cNvPr id="7" name="Imagen 6" descr="A drawing of a clock shows the small hand pointing between the 7 and 8 and the big hand pointing at the 8. The caption reads son las ocho menos veinte. ">
            <a:extLst>
              <a:ext uri="{FF2B5EF4-FFF2-40B4-BE49-F238E27FC236}">
                <a16:creationId xmlns:a16="http://schemas.microsoft.com/office/drawing/2014/main" id="{06CDE1F6-DE54-400C-84EF-86FC7E80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711" y="3504670"/>
            <a:ext cx="1850146" cy="1759156"/>
          </a:xfrm>
          <a:prstGeom prst="rect">
            <a:avLst/>
          </a:prstGeom>
        </p:spPr>
      </p:pic>
      <p:pic>
        <p:nvPicPr>
          <p:cNvPr id="8" name="Imagen 7" descr="A drawing of a clock shows the small hand pointing between the 2 and 3 and the big hand pointing at the 10. The caption reads son las ocho menos diez. ">
            <a:extLst>
              <a:ext uri="{FF2B5EF4-FFF2-40B4-BE49-F238E27FC236}">
                <a16:creationId xmlns:a16="http://schemas.microsoft.com/office/drawing/2014/main" id="{52C45C13-9C86-4550-B7EC-FDB72A59A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5133" y="3422530"/>
            <a:ext cx="1850147" cy="1841295"/>
          </a:xfrm>
          <a:prstGeom prst="rect">
            <a:avLst/>
          </a:prstGeom>
        </p:spPr>
      </p:pic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AD2EE8CD-896A-4FF1-A52D-16BCE26DC281}"/>
              </a:ext>
            </a:extLst>
          </p:cNvPr>
          <p:cNvSpPr txBox="1">
            <a:spLocks/>
          </p:cNvSpPr>
          <p:nvPr/>
        </p:nvSpPr>
        <p:spPr>
          <a:xfrm>
            <a:off x="2210942" y="5315481"/>
            <a:ext cx="1982996" cy="5443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</a:pPr>
            <a:r>
              <a:rPr lang="es-CO" sz="1800" dirty="0"/>
              <a:t>Es la una </a:t>
            </a:r>
            <a:br>
              <a:rPr lang="es-CO" sz="1800" dirty="0"/>
            </a:br>
            <a:r>
              <a:rPr lang="es-CO" sz="1800" b="1" dirty="0"/>
              <a:t>menos cuarto.</a:t>
            </a:r>
            <a:endParaRPr lang="es-CO" sz="1800" dirty="0"/>
          </a:p>
        </p:txBody>
      </p:sp>
      <p:sp>
        <p:nvSpPr>
          <p:cNvPr id="11" name="Marcador de texto 1">
            <a:extLst>
              <a:ext uri="{FF2B5EF4-FFF2-40B4-BE49-F238E27FC236}">
                <a16:creationId xmlns:a16="http://schemas.microsoft.com/office/drawing/2014/main" id="{4D467236-0CCD-411B-96D7-2E7DE4983D3E}"/>
              </a:ext>
            </a:extLst>
          </p:cNvPr>
          <p:cNvSpPr txBox="1">
            <a:spLocks/>
          </p:cNvSpPr>
          <p:nvPr/>
        </p:nvSpPr>
        <p:spPr>
          <a:xfrm>
            <a:off x="4398414" y="5315481"/>
            <a:ext cx="1996071" cy="5443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</a:pPr>
            <a:r>
              <a:rPr lang="es-CO" sz="1800" dirty="0"/>
              <a:t>Son las tres</a:t>
            </a:r>
          </a:p>
          <a:p>
            <a:pPr marL="0" algn="ctr">
              <a:lnSpc>
                <a:spcPct val="100000"/>
              </a:lnSpc>
            </a:pPr>
            <a:r>
              <a:rPr lang="es-CO" sz="1800" b="1" dirty="0"/>
              <a:t>menos quince.</a:t>
            </a: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6F3BF9B3-F433-411F-A354-734B7BF88785}"/>
              </a:ext>
            </a:extLst>
          </p:cNvPr>
          <p:cNvSpPr txBox="1">
            <a:spLocks/>
          </p:cNvSpPr>
          <p:nvPr/>
        </p:nvSpPr>
        <p:spPr>
          <a:xfrm>
            <a:off x="6520225" y="5315481"/>
            <a:ext cx="2006981" cy="5443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</a:pPr>
            <a:r>
              <a:rPr lang="es-CO" sz="1800" dirty="0"/>
              <a:t>Son las ocho</a:t>
            </a:r>
          </a:p>
          <a:p>
            <a:pPr marL="0" algn="ctr">
              <a:lnSpc>
                <a:spcPct val="100000"/>
              </a:lnSpc>
            </a:pPr>
            <a:r>
              <a:rPr lang="es-CO" sz="1800" b="1" dirty="0"/>
              <a:t>menos veinte</a:t>
            </a:r>
            <a:r>
              <a:rPr lang="es-CO" sz="1800" dirty="0"/>
              <a:t>.</a:t>
            </a:r>
          </a:p>
        </p:txBody>
      </p:sp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711DF3E6-0893-462F-8894-4DAE59D36116}"/>
              </a:ext>
            </a:extLst>
          </p:cNvPr>
          <p:cNvSpPr txBox="1">
            <a:spLocks/>
          </p:cNvSpPr>
          <p:nvPr/>
        </p:nvSpPr>
        <p:spPr>
          <a:xfrm>
            <a:off x="8726177" y="5315480"/>
            <a:ext cx="2028935" cy="54439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457200" indent="0" algn="l" defTabSz="914400" rtl="0" eaLnBrk="1" latinLnBrk="0" hangingPunct="1">
              <a:lnSpc>
                <a:spcPts val="4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</a:pPr>
            <a:r>
              <a:rPr lang="es-CO" sz="1800" dirty="0"/>
              <a:t>Son las tres</a:t>
            </a:r>
          </a:p>
          <a:p>
            <a:pPr marL="0" algn="ctr">
              <a:lnSpc>
                <a:spcPct val="100000"/>
              </a:lnSpc>
            </a:pPr>
            <a:r>
              <a:rPr lang="es-CO" sz="1800" b="1" dirty="0"/>
              <a:t>menos </a:t>
            </a:r>
            <a:r>
              <a:rPr lang="es-CO" sz="1800" b="1" dirty="0" err="1"/>
              <a:t>idez</a:t>
            </a:r>
            <a:r>
              <a:rPr lang="es-CO" sz="1800" dirty="0"/>
              <a:t>.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DB01FC5-9B84-4F08-A286-1773BCCEB6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44914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0E7629C-963A-4529-A45B-21BACE1016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7522486" cy="2087500"/>
          </a:xfrm>
        </p:spPr>
        <p:txBody>
          <a:bodyPr/>
          <a:lstStyle/>
          <a:p>
            <a:r>
              <a:rPr lang="en-US" dirty="0"/>
              <a:t>To ask at what time a particular event takes place, use the phrase </a:t>
            </a:r>
            <a:r>
              <a:rPr lang="en-US" b="1" dirty="0"/>
              <a:t>¿A </a:t>
            </a:r>
            <a:r>
              <a:rPr lang="en-US" b="1" dirty="0" err="1"/>
              <a:t>qué</a:t>
            </a:r>
            <a:r>
              <a:rPr lang="en-US" b="1" dirty="0"/>
              <a:t> hora (…)? </a:t>
            </a:r>
            <a:r>
              <a:rPr lang="en-US" dirty="0"/>
              <a:t>To state at what time something takes place, use the construction </a:t>
            </a:r>
            <a:r>
              <a:rPr lang="en-US" b="1" dirty="0"/>
              <a:t>a la(s) </a:t>
            </a:r>
            <a:r>
              <a:rPr lang="en-US" dirty="0"/>
              <a:t>+ </a:t>
            </a:r>
            <a:r>
              <a:rPr lang="en-US" i="1" dirty="0"/>
              <a:t>time</a:t>
            </a:r>
            <a:r>
              <a:rPr lang="en-US" dirty="0"/>
              <a:t>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8EFE3C-8DAC-4354-BD4E-FDAB5680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43F2C1-1AF6-46E9-87FC-52961B8F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2A60F0-CE4B-4C53-A826-145BF5602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309593"/>
              </p:ext>
            </p:extLst>
          </p:nvPr>
        </p:nvGraphicFramePr>
        <p:xfrm>
          <a:off x="2857009" y="4101393"/>
          <a:ext cx="787663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134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377504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863879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qué hora 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la clase de biología?</a:t>
                      </a:r>
                      <a:br>
                        <a:rPr lang="es-ES" sz="18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(At) what time is biology class?</a:t>
                      </a:r>
                    </a:p>
                    <a:p>
                      <a:endParaRPr lang="en-US" sz="1800" b="0" i="1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qué hora 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la fiesta?</a:t>
                      </a:r>
                    </a:p>
                    <a:p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(At) what time is the party?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clase es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las dos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n-US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class is at two o’clock.</a:t>
                      </a:r>
                    </a:p>
                    <a:p>
                      <a:endParaRPr lang="en-US" sz="18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las ocho.</a:t>
                      </a:r>
                    </a:p>
                    <a:p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eight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8768EC59-80F9-4766-98B9-CA19FE99DF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51465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28E0BE3-4B7D-41CD-9873-5ABB7E6122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39661" y="1602184"/>
            <a:ext cx="8229600" cy="1028721"/>
          </a:xfrm>
        </p:spPr>
        <p:txBody>
          <a:bodyPr/>
          <a:lstStyle/>
          <a:p>
            <a:r>
              <a:rPr lang="en-US" dirty="0"/>
              <a:t>Here are some useful words and phrases associated with telling time. 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3AC1B7-0971-446F-BF08-976896BC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E90BD8-CFDD-4D5B-8A30-F8EC676D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449C80F-01C9-4702-A57D-72915794E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3794"/>
              </p:ext>
            </p:extLst>
          </p:nvPr>
        </p:nvGraphicFramePr>
        <p:xfrm>
          <a:off x="2889596" y="2964690"/>
          <a:ext cx="742598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556">
                  <a:extLst>
                    <a:ext uri="{9D8B030D-6E8A-4147-A177-3AD203B41FA5}">
                      <a16:colId xmlns:a16="http://schemas.microsoft.com/office/drawing/2014/main" val="1422211351"/>
                    </a:ext>
                  </a:extLst>
                </a:gridCol>
                <a:gridCol w="3928425">
                  <a:extLst>
                    <a:ext uri="{9D8B030D-6E8A-4147-A177-3AD203B41FA5}">
                      <a16:colId xmlns:a16="http://schemas.microsoft.com/office/drawing/2014/main" val="303582204"/>
                    </a:ext>
                  </a:extLst>
                </a:gridCol>
              </a:tblGrid>
              <a:tr h="863879"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 las ocho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 punto. </a:t>
                      </a:r>
                    </a:p>
                    <a:p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o’clock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sharp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s-CO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 mediodía. </a:t>
                      </a:r>
                    </a:p>
                    <a:p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noon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s-CO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 medianoche. </a:t>
                      </a:r>
                    </a:p>
                    <a:p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midnight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 las nueve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la mañana. </a:t>
                      </a:r>
                    </a:p>
                    <a:p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 a.m./in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morning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s-CO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 las cuatro y cuarto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la tarde</a:t>
                      </a:r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4:15 p.m./in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afternoon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s-CO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Son las diez y media </a:t>
                      </a:r>
                      <a:r>
                        <a:rPr lang="es-CO" sz="18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la noche.</a:t>
                      </a:r>
                    </a:p>
                    <a:p>
                      <a:r>
                        <a:rPr lang="es-CO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10:30 p.m./at </a:t>
                      </a:r>
                      <a:r>
                        <a:rPr lang="es-CO" sz="1800" b="0" i="1" u="none" strike="noStrike" kern="12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night</a:t>
                      </a:r>
                      <a:r>
                        <a:rPr lang="es-CO" sz="1800" b="0" i="1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218573"/>
                  </a:ext>
                </a:extLst>
              </a:tr>
            </a:tbl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id="{D4B0D026-CF19-41EF-8F75-A8DB42AD7C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255048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35BF27-9E3F-470A-8587-82104CBA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1.4-8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BF27CA-4168-4CA1-A7BB-86DB2993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34DE1EE-67CC-415B-A125-5C23D86564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  <p:pic>
        <p:nvPicPr>
          <p:cNvPr id="8" name="Imagen 7" descr="A dark haired woman leans on a wall while sitting down. A speech bubble reads &quot;Son las seis de la tarde.&quot;">
            <a:extLst>
              <a:ext uri="{FF2B5EF4-FFF2-40B4-BE49-F238E27FC236}">
                <a16:creationId xmlns:a16="http://schemas.microsoft.com/office/drawing/2014/main" id="{D4AED528-FF2B-498E-847C-35D6E321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112" y="1745771"/>
            <a:ext cx="4435635" cy="32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EF7C12-ECBC-4E8E-B832-42CED6B3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1.4-9</a:t>
            </a:r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9B7518-93F0-4F7B-8386-0D5A05B5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889B90D-D550-407F-BAEE-613C9345B5B3}"/>
              </a:ext>
            </a:extLst>
          </p:cNvPr>
          <p:cNvSpPr/>
          <p:nvPr/>
        </p:nvSpPr>
        <p:spPr>
          <a:xfrm>
            <a:off x="2628900" y="1606294"/>
            <a:ext cx="7772400" cy="4507903"/>
          </a:xfrm>
          <a:prstGeom prst="rect">
            <a:avLst/>
          </a:prstGeom>
          <a:solidFill>
            <a:srgbClr val="D4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D68585-DF11-4767-A095-FD46BD58B336}"/>
              </a:ext>
            </a:extLst>
          </p:cNvPr>
          <p:cNvSpPr txBox="1"/>
          <p:nvPr/>
        </p:nvSpPr>
        <p:spPr>
          <a:xfrm>
            <a:off x="2959099" y="1790446"/>
            <a:ext cx="7088667" cy="52322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1668463" lvl="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Practice telling time by completing these sentences. The first item has been done for you.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15AA662-676F-40E7-9F85-44CD235F5D93}"/>
              </a:ext>
            </a:extLst>
          </p:cNvPr>
          <p:cNvSpPr/>
          <p:nvPr/>
        </p:nvSpPr>
        <p:spPr>
          <a:xfrm>
            <a:off x="3001511" y="1841246"/>
            <a:ext cx="1603375" cy="441325"/>
          </a:xfrm>
          <a:prstGeom prst="roundRect">
            <a:avLst/>
          </a:prstGeom>
          <a:solidFill>
            <a:srgbClr val="006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432000" numCol="1" rtlCol="0" anchor="ctr"/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¡INTÉNTALO!</a:t>
            </a:r>
          </a:p>
        </p:txBody>
      </p:sp>
      <p:graphicFrame>
        <p:nvGraphicFramePr>
          <p:cNvPr id="7" name="Tabla 18">
            <a:extLst>
              <a:ext uri="{FF2B5EF4-FFF2-40B4-BE49-F238E27FC236}">
                <a16:creationId xmlns:a16="http://schemas.microsoft.com/office/drawing/2014/main" id="{DB170385-3553-475E-9A20-096873932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436588"/>
              </p:ext>
            </p:extLst>
          </p:nvPr>
        </p:nvGraphicFramePr>
        <p:xfrm>
          <a:off x="2959100" y="2385524"/>
          <a:ext cx="7311951" cy="353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1951">
                  <a:extLst>
                    <a:ext uri="{9D8B030D-6E8A-4147-A177-3AD203B41FA5}">
                      <a16:colId xmlns:a16="http://schemas.microsoft.com/office/drawing/2014/main" val="1531092812"/>
                    </a:ext>
                  </a:extLst>
                </a:gridCol>
              </a:tblGrid>
              <a:tr h="1840266">
                <a:tc>
                  <a:txBody>
                    <a:bodyPr/>
                    <a:lstStyle/>
                    <a:p>
                      <a:pPr marL="0" indent="0" defTabSz="324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324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(1:00 a.m.) Es la ___________ de la mañana.</a:t>
                      </a:r>
                    </a:p>
                    <a:p>
                      <a:pPr marL="0" indent="0" defTabSz="324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324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(2:50 a.m.) Son las tres__________ diez de la mañana.</a:t>
                      </a:r>
                    </a:p>
                    <a:p>
                      <a:pPr marL="0" indent="0" defTabSz="324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324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(4:15 p.m.) Son las cuatro y __________ de la tarde.</a:t>
                      </a:r>
                    </a:p>
                    <a:p>
                      <a:pPr marL="0" indent="0" defTabSz="324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324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	(8:30 p.m.) Son las ocho y __________ de la noche.</a:t>
                      </a:r>
                    </a:p>
                    <a:p>
                      <a:pPr marL="0" indent="0" defTabSz="324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324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	(9:15 a.m.) Son las nueve y quince de la __________.</a:t>
                      </a:r>
                    </a:p>
                    <a:p>
                      <a:pPr marL="0" indent="0" defTabSz="324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324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	(12:00 p.m.) Es el __________.</a:t>
                      </a:r>
                    </a:p>
                    <a:p>
                      <a:pPr marL="0" indent="0" defTabSz="324000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  <a:tabLst>
                          <a:tab pos="324000" algn="l"/>
                        </a:tabLst>
                      </a:pPr>
                      <a:r>
                        <a:rPr lang="es-CO" sz="1800" b="0" i="0" u="non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	(6:00 a.m.) Son las seis de la __________.</a:t>
                      </a:r>
                      <a:endParaRPr lang="es-ES" sz="1800" b="0" i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54827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85BDFD5-543D-44ED-8CA6-25284B45A091}"/>
              </a:ext>
            </a:extLst>
          </p:cNvPr>
          <p:cNvSpPr txBox="1"/>
          <p:nvPr/>
        </p:nvSpPr>
        <p:spPr>
          <a:xfrm>
            <a:off x="4871771" y="2453874"/>
            <a:ext cx="141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solidFill>
                  <a:srgbClr val="0060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endParaRPr lang="es-CO" b="1" i="1" dirty="0">
              <a:solidFill>
                <a:srgbClr val="0060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197D5D2-42AE-4755-BB78-20BA9CB2DF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s-CO" dirty="0" err="1"/>
              <a:t>Telling</a:t>
            </a:r>
            <a:r>
              <a:rPr lang="es-CO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015379236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1920</TotalTime>
  <Words>819</Words>
  <Application>Microsoft Office PowerPoint</Application>
  <PresentationFormat>Widescreen</PresentationFormat>
  <Paragraphs>102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Main-MASTER</vt:lpstr>
      <vt:lpstr>Telling time</vt:lpstr>
      <vt:lpstr>Telling time</vt:lpstr>
      <vt:lpstr>Telling time</vt:lpstr>
      <vt:lpstr>Telling time</vt:lpstr>
      <vt:lpstr>Telling time</vt:lpstr>
      <vt:lpstr>Telling time</vt:lpstr>
      <vt:lpstr>Telling time</vt:lpstr>
      <vt:lpstr>Telling time</vt:lpstr>
      <vt:lpstr>Telling time</vt:lpstr>
      <vt:lpstr>Telling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BURAK, ANNETTE</cp:lastModifiedBy>
  <cp:revision>213</cp:revision>
  <dcterms:created xsi:type="dcterms:W3CDTF">2020-01-23T15:55:24Z</dcterms:created>
  <dcterms:modified xsi:type="dcterms:W3CDTF">2021-10-06T13:43:51Z</dcterms:modified>
</cp:coreProperties>
</file>