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jandra Rodríguez" initials="AR" lastIdx="2" clrIdx="0">
    <p:extLst>
      <p:ext uri="{19B8F6BF-5375-455C-9EA6-DF929625EA0E}">
        <p15:presenceInfo xmlns:p15="http://schemas.microsoft.com/office/powerpoint/2012/main" userId="321a8f04f5659d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8F4E1"/>
    <a:srgbClr val="0060B4"/>
    <a:srgbClr val="F7941E"/>
    <a:srgbClr val="D4E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6" autoAdjust="0"/>
    <p:restoredTop sz="86397" autoAdjust="0"/>
  </p:normalViewPr>
  <p:slideViewPr>
    <p:cSldViewPr snapToGrid="0">
      <p:cViewPr varScale="1">
        <p:scale>
          <a:sx n="67" d="100"/>
          <a:sy n="67" d="100"/>
        </p:scale>
        <p:origin x="368" y="52"/>
      </p:cViewPr>
      <p:guideLst/>
    </p:cSldViewPr>
  </p:slideViewPr>
  <p:outlineViewPr>
    <p:cViewPr>
      <p:scale>
        <a:sx n="33" d="100"/>
        <a:sy n="33" d="100"/>
      </p:scale>
      <p:origin x="0" y="-2262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080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2B467F-CD28-44DA-9D0A-EB6F2DF4DD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E3734F-F2B8-4963-BF6B-422051BC82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1A4F7-85C0-4C39-9DB0-3770A7945AE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BDC767-27BC-431B-97F9-E19E4E8D66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AD48C-13DE-4C7B-885A-09140D0515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32EC2-33C0-40F1-8F2A-EFCE365F5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25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60C6E-EBEF-47ED-A33F-0861FCE885F7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C0CE4-C608-40AD-8998-4CF4DB8727F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F8E633D2-4032-487E-8C9E-DCA3263BD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37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7CA505E-D5A4-4B75-85A8-9ADC4B8E45C8}"/>
              </a:ext>
            </a:extLst>
          </p:cNvPr>
          <p:cNvSpPr/>
          <p:nvPr userDrawn="1"/>
        </p:nvSpPr>
        <p:spPr>
          <a:xfrm>
            <a:off x="2430796" y="1602184"/>
            <a:ext cx="1562165" cy="462360"/>
          </a:xfrm>
          <a:prstGeom prst="roundRect">
            <a:avLst>
              <a:gd name="adj" fmla="val 29028"/>
            </a:avLst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ANTE TODO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EFEF07-2263-4B55-93BD-01C92B7689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38336" y="1602184"/>
            <a:ext cx="8229600" cy="3099816"/>
          </a:xfr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pPr lvl="0"/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 dirty="0"/>
              <a:t>1.3-1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by Vista Higher Learning, Inc. All rights reserved.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588B40-3913-4B4C-B6CB-E233ED16FFAC}"/>
              </a:ext>
            </a:extLst>
          </p:cNvPr>
          <p:cNvSpPr txBox="1"/>
          <p:nvPr userDrawn="1"/>
        </p:nvSpPr>
        <p:spPr>
          <a:xfrm>
            <a:off x="2438335" y="0"/>
            <a:ext cx="3657600" cy="685800"/>
          </a:xfrm>
          <a:prstGeom prst="rect">
            <a:avLst/>
          </a:prstGeom>
          <a:solidFill>
            <a:srgbClr val="0060B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marL="91440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EFEF07-2263-4B55-93BD-01C92B7689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39661" y="1602184"/>
            <a:ext cx="8229600" cy="3099816"/>
          </a:xfrm>
        </p:spPr>
        <p:txBody>
          <a:bodyPr wrap="square">
            <a:noAutofit/>
          </a:bodyPr>
          <a:lstStyle>
            <a:lvl1pPr marL="457200" indent="0" algn="l">
              <a:defRPr/>
            </a:lvl1pPr>
          </a:lstStyle>
          <a:p>
            <a:pPr lvl="0"/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 dirty="0"/>
              <a:t>1.3-1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by Vista Higher Learning, Inc. All rights reserved.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BC729514-DE1D-4A10-AF9B-AD290FDB0DAA}"/>
              </a:ext>
            </a:extLst>
          </p:cNvPr>
          <p:cNvSpPr/>
          <p:nvPr userDrawn="1"/>
        </p:nvSpPr>
        <p:spPr>
          <a:xfrm rot="5400000">
            <a:off x="2531411" y="1822729"/>
            <a:ext cx="274320" cy="228600"/>
          </a:xfrm>
          <a:prstGeom prst="triangle">
            <a:avLst/>
          </a:prstGeom>
          <a:solidFill>
            <a:srgbClr val="F79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EDB7F0-3112-42D1-9C70-7840D45346D7}"/>
              </a:ext>
            </a:extLst>
          </p:cNvPr>
          <p:cNvSpPr txBox="1"/>
          <p:nvPr userDrawn="1"/>
        </p:nvSpPr>
        <p:spPr>
          <a:xfrm>
            <a:off x="2438335" y="0"/>
            <a:ext cx="3657600" cy="685800"/>
          </a:xfrm>
          <a:prstGeom prst="rect">
            <a:avLst/>
          </a:prstGeom>
          <a:solidFill>
            <a:srgbClr val="0060B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marL="91440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</a:t>
            </a:r>
          </a:p>
        </p:txBody>
      </p:sp>
    </p:spTree>
    <p:extLst>
      <p:ext uri="{BB962C8B-B14F-4D97-AF65-F5344CB8AC3E}">
        <p14:creationId xmlns:p14="http://schemas.microsoft.com/office/powerpoint/2010/main" val="149372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 dirty="0"/>
              <a:t>1.3-1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by Vista Higher Learning, Inc. All rights reserved.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09BD19-AFCF-40F0-A6D6-D4CF7623525D}"/>
              </a:ext>
            </a:extLst>
          </p:cNvPr>
          <p:cNvSpPr txBox="1"/>
          <p:nvPr userDrawn="1"/>
        </p:nvSpPr>
        <p:spPr>
          <a:xfrm>
            <a:off x="2438335" y="0"/>
            <a:ext cx="3657600" cy="685800"/>
          </a:xfrm>
          <a:prstGeom prst="rect">
            <a:avLst/>
          </a:prstGeom>
          <a:solidFill>
            <a:srgbClr val="0060B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marL="91440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</a:t>
            </a:r>
          </a:p>
        </p:txBody>
      </p:sp>
    </p:spTree>
    <p:extLst>
      <p:ext uri="{BB962C8B-B14F-4D97-AF65-F5344CB8AC3E}">
        <p14:creationId xmlns:p14="http://schemas.microsoft.com/office/powerpoint/2010/main" val="2255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3F6935C-36EC-4373-925E-1C714CEFD675}"/>
              </a:ext>
            </a:extLst>
          </p:cNvPr>
          <p:cNvSpPr txBox="1"/>
          <p:nvPr userDrawn="1"/>
        </p:nvSpPr>
        <p:spPr>
          <a:xfrm>
            <a:off x="1524881" y="0"/>
            <a:ext cx="868680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9064" y="1602719"/>
            <a:ext cx="8229600" cy="31019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1.3-1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b="0" i="0" u="none" strike="noStrike" baseline="0" smtClean="0"/>
            </a:lvl1pPr>
          </a:lstStyle>
          <a:p>
            <a:r>
              <a:rPr lang="en-US" dirty="0"/>
              <a:t>© by Vista Higher Learning, Inc. All rights reserved.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1ADD6E-AAEC-4CF5-9E7F-495FD6488308}"/>
              </a:ext>
            </a:extLst>
          </p:cNvPr>
          <p:cNvSpPr/>
          <p:nvPr userDrawn="1"/>
        </p:nvSpPr>
        <p:spPr>
          <a:xfrm>
            <a:off x="1524881" y="685800"/>
            <a:ext cx="10671048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CD28239-7DCE-4033-97FD-73B19AEFC210}"/>
              </a:ext>
            </a:extLst>
          </p:cNvPr>
          <p:cNvSpPr/>
          <p:nvPr userDrawn="1"/>
        </p:nvSpPr>
        <p:spPr>
          <a:xfrm>
            <a:off x="1783872" y="963374"/>
            <a:ext cx="640080" cy="365760"/>
          </a:xfrm>
          <a:prstGeom prst="roundRect">
            <a:avLst/>
          </a:prstGeom>
          <a:noFill/>
          <a:ln w="28575"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375F2B-26EA-4526-A753-2EBBD136C5C2}"/>
              </a:ext>
            </a:extLst>
          </p:cNvPr>
          <p:cNvSpPr txBox="1"/>
          <p:nvPr userDrawn="1"/>
        </p:nvSpPr>
        <p:spPr>
          <a:xfrm>
            <a:off x="2534925" y="884644"/>
            <a:ext cx="7567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Present tense of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512B9F36-943E-4878-9A6A-B23E6F23500D}"/>
              </a:ext>
            </a:extLst>
          </p:cNvPr>
          <p:cNvSpPr txBox="1"/>
          <p:nvPr userDrawn="1"/>
        </p:nvSpPr>
        <p:spPr>
          <a:xfrm>
            <a:off x="2438335" y="0"/>
            <a:ext cx="3657600" cy="685800"/>
          </a:xfrm>
          <a:prstGeom prst="rect">
            <a:avLst/>
          </a:prstGeom>
          <a:solidFill>
            <a:srgbClr val="0060B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marL="91440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none" spc="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1737360" algn="l" defTabSz="914400" rtl="0" eaLnBrk="1" latinLnBrk="0" hangingPunct="1">
        <a:lnSpc>
          <a:spcPts val="4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None/>
        <a:defRPr sz="2800" kern="1200">
          <a:ln>
            <a:noFill/>
          </a:ln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3B7936C-D353-4710-8D46-FD97E64DE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1.3-1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1BBBFC0-D6CE-462B-B84C-CE11970D6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by Vista Higher Learning, Inc. All rights reserved.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889985B-4CFB-45CA-AD70-BA6E010DE8E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430795" y="2075005"/>
            <a:ext cx="8084806" cy="3547873"/>
          </a:xfrm>
        </p:spPr>
        <p:txBody>
          <a:bodyPr/>
          <a:lstStyle/>
          <a:p>
            <a:r>
              <a:rPr lang="en-US" dirty="0"/>
              <a:t>In order to use verbs, you will need to learn about subject pronouns. A subject pronoun replaces the name or title of a person or thing </a:t>
            </a:r>
            <a:br>
              <a:rPr lang="en-US" dirty="0"/>
            </a:br>
            <a:r>
              <a:rPr lang="en-US" dirty="0"/>
              <a:t>and acts as the subject of a verb. In both Spanish and English, subject pronouns are divided into three groups: first person, second person, and third person.</a:t>
            </a:r>
            <a:endParaRPr lang="es-CO" dirty="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04735D89-694A-41FB-8210-7C6EB811FBF1}"/>
              </a:ext>
            </a:extLst>
          </p:cNvPr>
          <p:cNvSpPr/>
          <p:nvPr/>
        </p:nvSpPr>
        <p:spPr>
          <a:xfrm>
            <a:off x="2430796" y="2132155"/>
            <a:ext cx="1562165" cy="462360"/>
          </a:xfrm>
          <a:prstGeom prst="roundRect">
            <a:avLst>
              <a:gd name="adj" fmla="val 29028"/>
            </a:avLst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ANTE TODO</a:t>
            </a:r>
          </a:p>
        </p:txBody>
      </p:sp>
      <p:sp>
        <p:nvSpPr>
          <p:cNvPr id="12" name="Marcador de texto 1">
            <a:extLst>
              <a:ext uri="{FF2B5EF4-FFF2-40B4-BE49-F238E27FC236}">
                <a16:creationId xmlns:a16="http://schemas.microsoft.com/office/drawing/2014/main" id="{541B33A2-9F7E-449C-B3C7-F5C4CD0CA05A}"/>
              </a:ext>
            </a:extLst>
          </p:cNvPr>
          <p:cNvSpPr txBox="1">
            <a:spLocks/>
          </p:cNvSpPr>
          <p:nvPr/>
        </p:nvSpPr>
        <p:spPr>
          <a:xfrm>
            <a:off x="2430796" y="1547468"/>
            <a:ext cx="3665204" cy="603737"/>
          </a:xfrm>
          <a:prstGeom prst="rect">
            <a:avLst/>
          </a:prstGeom>
        </p:spPr>
        <p:txBody>
          <a:bodyPr/>
          <a:lstStyle>
            <a:lvl1pPr marL="0" indent="173736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es-CO" b="1" dirty="0" err="1"/>
              <a:t>Subject</a:t>
            </a:r>
            <a:r>
              <a:rPr lang="es-CO" b="1" dirty="0"/>
              <a:t> </a:t>
            </a:r>
            <a:r>
              <a:rPr lang="es-CO" b="1" dirty="0" err="1"/>
              <a:t>pronouns</a:t>
            </a:r>
            <a:r>
              <a:rPr lang="es-CO" b="1" dirty="0"/>
              <a:t>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50B4E5-87C2-45C5-B32D-E97C60E0C5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b="0" dirty="0"/>
              <a:t>Present tense of </a:t>
            </a:r>
            <a:r>
              <a:rPr lang="en-US" dirty="0"/>
              <a:t>ser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17609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D929CA3-3138-46C0-8C8E-E1A12D13DB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9661" y="1602184"/>
            <a:ext cx="8229600" cy="1526027"/>
          </a:xfrm>
        </p:spPr>
        <p:txBody>
          <a:bodyPr/>
          <a:lstStyle/>
          <a:p>
            <a:r>
              <a:rPr lang="en-US" dirty="0"/>
              <a:t>When </a:t>
            </a:r>
            <a:r>
              <a:rPr lang="en-US" b="1" dirty="0"/>
              <a:t>de </a:t>
            </a:r>
            <a:r>
              <a:rPr lang="en-US" dirty="0"/>
              <a:t>is followed by the article </a:t>
            </a:r>
            <a:r>
              <a:rPr lang="en-US" b="1" dirty="0"/>
              <a:t>el</a:t>
            </a:r>
            <a:r>
              <a:rPr lang="en-US" dirty="0"/>
              <a:t>, the two combine to form the contraction </a:t>
            </a:r>
            <a:r>
              <a:rPr lang="en-US" b="1" dirty="0"/>
              <a:t>del</a:t>
            </a:r>
            <a:r>
              <a:rPr lang="en-US" dirty="0"/>
              <a:t>. </a:t>
            </a:r>
            <a:r>
              <a:rPr lang="en-US" b="1" dirty="0"/>
              <a:t>De </a:t>
            </a:r>
            <a:r>
              <a:rPr lang="en-US" dirty="0"/>
              <a:t>does </a:t>
            </a:r>
            <a:r>
              <a:rPr lang="en-US" i="1" dirty="0"/>
              <a:t>not </a:t>
            </a:r>
            <a:r>
              <a:rPr lang="en-US" dirty="0"/>
              <a:t>contract with </a:t>
            </a:r>
            <a:r>
              <a:rPr lang="en-US" b="1" dirty="0"/>
              <a:t>la</a:t>
            </a:r>
            <a:r>
              <a:rPr lang="en-US" dirty="0"/>
              <a:t>, </a:t>
            </a:r>
            <a:r>
              <a:rPr lang="en-US" b="1" dirty="0"/>
              <a:t>las</a:t>
            </a:r>
            <a:r>
              <a:rPr lang="en-US" dirty="0"/>
              <a:t>, or </a:t>
            </a:r>
            <a:r>
              <a:rPr lang="en-US" b="1" dirty="0"/>
              <a:t>los</a:t>
            </a:r>
            <a:r>
              <a:rPr lang="en-US" dirty="0"/>
              <a:t>.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D95F4FE-0FA5-448D-9193-7A9C0F5E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1.3-10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844C8FA-14F6-436B-98B9-1F2968491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BEAE7F7-C2F2-429D-85FA-2F08517F18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921688"/>
              </p:ext>
            </p:extLst>
          </p:nvPr>
        </p:nvGraphicFramePr>
        <p:xfrm>
          <a:off x="2925249" y="3577328"/>
          <a:ext cx="787663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0894">
                  <a:extLst>
                    <a:ext uri="{9D8B030D-6E8A-4147-A177-3AD203B41FA5}">
                      <a16:colId xmlns:a16="http://schemas.microsoft.com/office/drawing/2014/main" val="1422211351"/>
                    </a:ext>
                  </a:extLst>
                </a:gridCol>
                <a:gridCol w="3445744">
                  <a:extLst>
                    <a:ext uri="{9D8B030D-6E8A-4147-A177-3AD203B41FA5}">
                      <a16:colId xmlns:a16="http://schemas.microsoft.com/office/drawing/2014/main" val="30358220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lang="es-CO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 </a:t>
                      </a:r>
                      <a:r>
                        <a:rPr lang="es-CO" sz="18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 </a:t>
                      </a:r>
                      <a:r>
                        <a:rPr lang="es-CO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computadora </a:t>
                      </a:r>
                      <a:r>
                        <a:rPr lang="es-CO" sz="18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del </a:t>
                      </a:r>
                      <a:r>
                        <a:rPr lang="es-CO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conductor.</a:t>
                      </a:r>
                      <a:br>
                        <a:rPr lang="es-ES" sz="1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8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It’s the driver’s computer.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 </a:t>
                      </a:r>
                      <a:r>
                        <a:rPr lang="es-CO" sz="18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Son</a:t>
                      </a:r>
                      <a:r>
                        <a:rPr lang="es-CO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las maletas </a:t>
                      </a:r>
                      <a:r>
                        <a:rPr lang="es-CO" sz="18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del</a:t>
                      </a:r>
                      <a:r>
                        <a:rPr lang="es-CO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chico.</a:t>
                      </a:r>
                    </a:p>
                    <a:p>
                      <a:r>
                        <a:rPr lang="en-US" sz="1800" b="0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They are the boy’s suitcases.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218573"/>
                  </a:ext>
                </a:extLst>
              </a:tr>
            </a:tbl>
          </a:graphicData>
        </a:graphic>
      </p:graphicFrame>
      <p:sp>
        <p:nvSpPr>
          <p:cNvPr id="7" name="Título 6">
            <a:extLst>
              <a:ext uri="{FF2B5EF4-FFF2-40B4-BE49-F238E27FC236}">
                <a16:creationId xmlns:a16="http://schemas.microsoft.com/office/drawing/2014/main" id="{4318836A-8653-4479-A313-B7F88298EA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b="0" dirty="0"/>
              <a:t>Present tense of </a:t>
            </a:r>
            <a:r>
              <a:rPr lang="en-US" dirty="0"/>
              <a:t>ser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3330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F3F724C-41B7-4036-A735-5B83CC873F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9660" y="1602184"/>
            <a:ext cx="8601379" cy="1028721"/>
          </a:xfrm>
        </p:spPr>
        <p:txBody>
          <a:bodyPr/>
          <a:lstStyle/>
          <a:p>
            <a:r>
              <a:rPr lang="en-US" b="1" dirty="0"/>
              <a:t>Ser </a:t>
            </a:r>
            <a:r>
              <a:rPr lang="en-US" dirty="0"/>
              <a:t>also uses the preposition </a:t>
            </a:r>
            <a:r>
              <a:rPr lang="en-US" b="1" dirty="0"/>
              <a:t>de </a:t>
            </a:r>
            <a:r>
              <a:rPr lang="en-US" dirty="0"/>
              <a:t>to express origin. 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C7C9C7-1AA6-4834-930A-19C77CD93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1.3-11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9056CE-271B-4B90-A3D8-9644FF3D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4A624DCE-2A73-4DAD-AA0C-4E67EE84AE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b="0" dirty="0"/>
              <a:t>Present tense of </a:t>
            </a:r>
            <a:r>
              <a:rPr lang="en-US" dirty="0"/>
              <a:t>ser</a:t>
            </a:r>
            <a:endParaRPr lang="es-CO" dirty="0"/>
          </a:p>
        </p:txBody>
      </p:sp>
      <p:pic>
        <p:nvPicPr>
          <p:cNvPr id="12" name="Imagen 11" descr="A dark-haired woman standing at a doorway, smiling. A speech bubble reads: &quot;Yo soy de Venezuela&quot;">
            <a:extLst>
              <a:ext uri="{FF2B5EF4-FFF2-40B4-BE49-F238E27FC236}">
                <a16:creationId xmlns:a16="http://schemas.microsoft.com/office/drawing/2014/main" id="{B9567960-203E-4C97-935E-BE7CB5814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903" y="2914761"/>
            <a:ext cx="3407824" cy="2435159"/>
          </a:xfrm>
          <a:prstGeom prst="rect">
            <a:avLst/>
          </a:prstGeom>
        </p:spPr>
      </p:pic>
      <p:pic>
        <p:nvPicPr>
          <p:cNvPr id="14" name="Imagen 13" descr="Five young friends stand on a rooftop. Two men shake hands, the one on the left saying: &quot;¿De dónde eres tú?&quot; The other responds: &quot;Yo soy de República Dominicana.&quot;">
            <a:extLst>
              <a:ext uri="{FF2B5EF4-FFF2-40B4-BE49-F238E27FC236}">
                <a16:creationId xmlns:a16="http://schemas.microsoft.com/office/drawing/2014/main" id="{A6B5BF91-B8E5-4706-9566-E732FC08A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953" y="2648657"/>
            <a:ext cx="4178779" cy="272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53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E42C77-29FD-435D-8CB0-BF37D6E9D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1.3-12</a:t>
            </a:r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82BAAB1-9033-4FF4-9BA0-2BD62FCE3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3E620F1-3E63-4411-ADE5-1DF61D227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592546"/>
              </p:ext>
            </p:extLst>
          </p:nvPr>
        </p:nvGraphicFramePr>
        <p:xfrm>
          <a:off x="2848302" y="1760621"/>
          <a:ext cx="7338436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5987">
                  <a:extLst>
                    <a:ext uri="{9D8B030D-6E8A-4147-A177-3AD203B41FA5}">
                      <a16:colId xmlns:a16="http://schemas.microsoft.com/office/drawing/2014/main" val="1422211351"/>
                    </a:ext>
                  </a:extLst>
                </a:gridCol>
                <a:gridCol w="3522449">
                  <a:extLst>
                    <a:ext uri="{9D8B030D-6E8A-4147-A177-3AD203B41FA5}">
                      <a16:colId xmlns:a16="http://schemas.microsoft.com/office/drawing/2014/main" val="303582204"/>
                    </a:ext>
                  </a:extLst>
                </a:gridCol>
              </a:tblGrid>
              <a:tr h="1493520">
                <a:tc>
                  <a:txBody>
                    <a:bodyPr/>
                    <a:lstStyle/>
                    <a:p>
                      <a:r>
                        <a:rPr lang="es-ES" sz="1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—¿</a:t>
                      </a:r>
                      <a:r>
                        <a:rPr lang="es-ES" sz="1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 </a:t>
                      </a:r>
                      <a:r>
                        <a:rPr lang="es-ES" sz="1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dónde </a:t>
                      </a:r>
                      <a:r>
                        <a:rPr lang="es-ES" sz="1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</a:t>
                      </a:r>
                      <a:r>
                        <a:rPr lang="es-ES" sz="1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Manuel?</a:t>
                      </a:r>
                      <a:br>
                        <a:rPr lang="es-ES" sz="1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Where is Manuel from?</a:t>
                      </a:r>
                    </a:p>
                    <a:p>
                      <a:endParaRPr lang="en-US" sz="1800" b="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 </a:t>
                      </a:r>
                      <a:r>
                        <a:rPr lang="es-CO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 de </a:t>
                      </a:r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España.</a:t>
                      </a:r>
                    </a:p>
                    <a:p>
                      <a:r>
                        <a:rPr lang="es-CO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He’s</a:t>
                      </a:r>
                      <a:r>
                        <a:rPr lang="es-CO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es-CO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Spain</a:t>
                      </a:r>
                      <a:r>
                        <a:rPr lang="es-CO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—¿</a:t>
                      </a:r>
                      <a:r>
                        <a:rPr lang="es-CO" sz="1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CO" sz="1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dónde </a:t>
                      </a:r>
                      <a:r>
                        <a:rPr lang="es-CO" sz="1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</a:t>
                      </a:r>
                      <a:r>
                        <a:rPr lang="es-CO" sz="1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Olga Lucía?</a:t>
                      </a:r>
                    </a:p>
                    <a:p>
                      <a:r>
                        <a:rPr lang="en-U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Where is Olga Lucía from?</a:t>
                      </a:r>
                    </a:p>
                    <a:p>
                      <a:endParaRPr lang="en-US" sz="1800" b="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 </a:t>
                      </a:r>
                      <a:r>
                        <a:rPr lang="es-CO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 de </a:t>
                      </a:r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Venezuela.</a:t>
                      </a:r>
                    </a:p>
                    <a:p>
                      <a:r>
                        <a:rPr lang="es-CO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She’s</a:t>
                      </a:r>
                      <a:r>
                        <a:rPr lang="es-CO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es-CO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Venezuela.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218573"/>
                  </a:ext>
                </a:extLst>
              </a:tr>
            </a:tbl>
          </a:graphicData>
        </a:graphic>
      </p:graphicFrame>
      <p:sp>
        <p:nvSpPr>
          <p:cNvPr id="6" name="Título 5">
            <a:extLst>
              <a:ext uri="{FF2B5EF4-FFF2-40B4-BE49-F238E27FC236}">
                <a16:creationId xmlns:a16="http://schemas.microsoft.com/office/drawing/2014/main" id="{DD0BEDDA-5F67-47A7-BFE5-E10A58B4BC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b="0" dirty="0"/>
              <a:t>Present tense of </a:t>
            </a:r>
            <a:r>
              <a:rPr lang="en-US" dirty="0"/>
              <a:t>ser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34724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2BA6BF4-106B-413E-99C2-2D4E60A011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9661" y="1602184"/>
            <a:ext cx="8229600" cy="513219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b="1" dirty="0"/>
              <a:t>ser </a:t>
            </a:r>
            <a:r>
              <a:rPr lang="en-US" dirty="0"/>
              <a:t>to express profession or occupation. 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4A8BE78-A34A-489E-8E34-632D0B7C0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1.3-13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9E98316-7A4E-4517-A87C-8DC63A15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48165E5-4C44-41AF-B3E0-01FE903920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547358"/>
              </p:ext>
            </p:extLst>
          </p:nvPr>
        </p:nvGraphicFramePr>
        <p:xfrm>
          <a:off x="2910136" y="2688227"/>
          <a:ext cx="7568787" cy="686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1416">
                  <a:extLst>
                    <a:ext uri="{9D8B030D-6E8A-4147-A177-3AD203B41FA5}">
                      <a16:colId xmlns:a16="http://schemas.microsoft.com/office/drawing/2014/main" val="1422211351"/>
                    </a:ext>
                  </a:extLst>
                </a:gridCol>
                <a:gridCol w="3177371">
                  <a:extLst>
                    <a:ext uri="{9D8B030D-6E8A-4147-A177-3AD203B41FA5}">
                      <a16:colId xmlns:a16="http://schemas.microsoft.com/office/drawing/2014/main" val="303582204"/>
                    </a:ext>
                  </a:extLst>
                </a:gridCol>
              </a:tblGrid>
              <a:tr h="686783">
                <a:tc>
                  <a:txBody>
                    <a:bodyPr/>
                    <a:lstStyle/>
                    <a:p>
                      <a:r>
                        <a:rPr lang="es-CO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Don Francisco </a:t>
                      </a:r>
                      <a:r>
                        <a:rPr lang="es-CO" sz="18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 conductor.</a:t>
                      </a:r>
                      <a:br>
                        <a:rPr lang="es-ES" sz="1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8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Don Francisco is a driver.</a:t>
                      </a:r>
                      <a:endParaRPr lang="es-CO" sz="1800" b="0" i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 </a:t>
                      </a:r>
                      <a:r>
                        <a:rPr lang="es-CO" sz="18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soy estudiante.</a:t>
                      </a:r>
                    </a:p>
                    <a:p>
                      <a:r>
                        <a:rPr lang="en-US" sz="18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am a student.</a:t>
                      </a:r>
                      <a:endParaRPr lang="es-CO" sz="1800" b="0" i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218573"/>
                  </a:ext>
                </a:extLst>
              </a:tr>
            </a:tbl>
          </a:graphicData>
        </a:graphic>
      </p:graphicFrame>
      <p:sp>
        <p:nvSpPr>
          <p:cNvPr id="7" name="Título 6">
            <a:extLst>
              <a:ext uri="{FF2B5EF4-FFF2-40B4-BE49-F238E27FC236}">
                <a16:creationId xmlns:a16="http://schemas.microsoft.com/office/drawing/2014/main" id="{830C39FC-12A4-43E6-8756-95E1796445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b="0" dirty="0"/>
              <a:t>Present tense of </a:t>
            </a:r>
            <a:r>
              <a:rPr lang="en-US" dirty="0"/>
              <a:t>ser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69772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3EE2D29-2D4B-40B7-82FF-C2F8216BD9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9661" y="1602184"/>
            <a:ext cx="7979686" cy="2007290"/>
          </a:xfrm>
        </p:spPr>
        <p:txBody>
          <a:bodyPr/>
          <a:lstStyle/>
          <a:p>
            <a:r>
              <a:rPr lang="en-US" dirty="0"/>
              <a:t>Unlike English, Spanish does not use the indefinite article (</a:t>
            </a:r>
            <a:r>
              <a:rPr lang="en-US" b="1" dirty="0"/>
              <a:t>un</a:t>
            </a:r>
            <a:r>
              <a:rPr lang="en-US" dirty="0"/>
              <a:t>, </a:t>
            </a:r>
            <a:r>
              <a:rPr lang="en-US" b="1" dirty="0"/>
              <a:t>una</a:t>
            </a:r>
            <a:r>
              <a:rPr lang="en-US" dirty="0"/>
              <a:t>) after </a:t>
            </a:r>
            <a:r>
              <a:rPr lang="en-US" b="1" dirty="0"/>
              <a:t>ser </a:t>
            </a:r>
            <a:r>
              <a:rPr lang="en-US" dirty="0"/>
              <a:t>when referring to professions, unless accompanied by an adjective or other description. 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1D19B16-C727-4DD7-8F9F-4E69AEBF0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1.3-14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64258AC-E6BB-4756-900F-33F3D43D1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097CFAA-1E5A-4B65-BC17-7021EAA6F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509058"/>
              </p:ext>
            </p:extLst>
          </p:nvPr>
        </p:nvGraphicFramePr>
        <p:xfrm>
          <a:off x="2910136" y="4253978"/>
          <a:ext cx="7568787" cy="686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940">
                  <a:extLst>
                    <a:ext uri="{9D8B030D-6E8A-4147-A177-3AD203B41FA5}">
                      <a16:colId xmlns:a16="http://schemas.microsoft.com/office/drawing/2014/main" val="1422211351"/>
                    </a:ext>
                  </a:extLst>
                </a:gridCol>
                <a:gridCol w="3948847">
                  <a:extLst>
                    <a:ext uri="{9D8B030D-6E8A-4147-A177-3AD203B41FA5}">
                      <a16:colId xmlns:a16="http://schemas.microsoft.com/office/drawing/2014/main" val="303582204"/>
                    </a:ext>
                  </a:extLst>
                </a:gridCol>
              </a:tblGrid>
              <a:tr h="686783">
                <a:tc>
                  <a:txBody>
                    <a:bodyPr/>
                    <a:lstStyle/>
                    <a:p>
                      <a:r>
                        <a:rPr lang="es-CO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Marta </a:t>
                      </a:r>
                      <a:r>
                        <a:rPr lang="es-CO" sz="18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</a:t>
                      </a:r>
                      <a:r>
                        <a:rPr lang="es-CO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profesora.</a:t>
                      </a:r>
                      <a:br>
                        <a:rPr lang="es-ES" sz="1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8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Marta is a teacher.</a:t>
                      </a:r>
                      <a:endParaRPr lang="es-CO" sz="1800" b="0" i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Marta </a:t>
                      </a:r>
                      <a:r>
                        <a:rPr lang="es-CO" sz="18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 una </a:t>
                      </a:r>
                      <a:r>
                        <a:rPr lang="es-CO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profesora excelente.</a:t>
                      </a:r>
                    </a:p>
                    <a:p>
                      <a:r>
                        <a:rPr lang="en-US" sz="18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Marta is an excellent teacher.</a:t>
                      </a:r>
                      <a:endParaRPr lang="es-CO" sz="1800" b="0" i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218573"/>
                  </a:ext>
                </a:extLst>
              </a:tr>
            </a:tbl>
          </a:graphicData>
        </a:graphic>
      </p:graphicFrame>
      <p:sp>
        <p:nvSpPr>
          <p:cNvPr id="7" name="Título 6">
            <a:extLst>
              <a:ext uri="{FF2B5EF4-FFF2-40B4-BE49-F238E27FC236}">
                <a16:creationId xmlns:a16="http://schemas.microsoft.com/office/drawing/2014/main" id="{9E36440D-64E6-471F-9A44-49C2B48974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b="0" dirty="0"/>
              <a:t>Present tense of </a:t>
            </a:r>
            <a:r>
              <a:rPr lang="en-US" dirty="0"/>
              <a:t>ser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50220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1E1DBAC-393A-447A-B1AF-C1D0DADB4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1.3-15</a:t>
            </a:r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C3FB8E1-CA0D-4096-82BE-3591A9AFD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pic>
        <p:nvPicPr>
          <p:cNvPr id="4" name="Imagen 3" descr="A luggage tag with the words Somos Perú with an airplane symbol alongside the words. At the bottom is the word LATAMPerú.">
            <a:extLst>
              <a:ext uri="{FF2B5EF4-FFF2-40B4-BE49-F238E27FC236}">
                <a16:creationId xmlns:a16="http://schemas.microsoft.com/office/drawing/2014/main" id="{CE6CB172-DF1A-42DF-B25A-1C030F0E2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789" y="1978694"/>
            <a:ext cx="7988386" cy="3262468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89EE8B9F-2066-4902-98D1-EB12A1BDD9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b="0" dirty="0"/>
              <a:t>Present tense of </a:t>
            </a:r>
            <a:r>
              <a:rPr lang="en-US" dirty="0"/>
              <a:t>ser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6076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1FCBE5C-F62E-49F7-A0AB-3C6409558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1.3-16</a:t>
            </a:r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E6674B0-F7A3-4F72-9D10-87DA283E7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AE55E1C-657D-4E3C-B2F1-163F1700BD58}"/>
              </a:ext>
            </a:extLst>
          </p:cNvPr>
          <p:cNvSpPr/>
          <p:nvPr/>
        </p:nvSpPr>
        <p:spPr>
          <a:xfrm>
            <a:off x="2628900" y="1606294"/>
            <a:ext cx="7772400" cy="2870013"/>
          </a:xfrm>
          <a:prstGeom prst="rect">
            <a:avLst/>
          </a:prstGeom>
          <a:solidFill>
            <a:srgbClr val="D4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51F4C4-8DB9-4A2F-B885-F5A9BEB44DCB}"/>
              </a:ext>
            </a:extLst>
          </p:cNvPr>
          <p:cNvSpPr txBox="1"/>
          <p:nvPr/>
        </p:nvSpPr>
        <p:spPr>
          <a:xfrm>
            <a:off x="2959099" y="1790446"/>
            <a:ext cx="7088667" cy="523220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 marL="1668463" lvl="3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Provide the correct subject pronouns and the present forms of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The first item has been done for you.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A8A8987B-3462-4E05-8161-55C05D5EF130}"/>
              </a:ext>
            </a:extLst>
          </p:cNvPr>
          <p:cNvSpPr/>
          <p:nvPr/>
        </p:nvSpPr>
        <p:spPr>
          <a:xfrm>
            <a:off x="3001511" y="1841246"/>
            <a:ext cx="1603375" cy="441325"/>
          </a:xfrm>
          <a:prstGeom prst="roundRect">
            <a:avLst/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32000" bIns="432000" numCol="1" rtlCol="0" anchor="ctr"/>
          <a:lstStyle/>
          <a:p>
            <a:pPr algn="ctr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¡INTÉNTALO!</a:t>
            </a:r>
          </a:p>
        </p:txBody>
      </p:sp>
      <p:graphicFrame>
        <p:nvGraphicFramePr>
          <p:cNvPr id="7" name="Tabla 18">
            <a:extLst>
              <a:ext uri="{FF2B5EF4-FFF2-40B4-BE49-F238E27FC236}">
                <a16:creationId xmlns:a16="http://schemas.microsoft.com/office/drawing/2014/main" id="{690659CC-95FA-4BDB-AAD8-F9A889B201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089359"/>
              </p:ext>
            </p:extLst>
          </p:nvPr>
        </p:nvGraphicFramePr>
        <p:xfrm>
          <a:off x="2959100" y="2497818"/>
          <a:ext cx="7311951" cy="1840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8303">
                  <a:extLst>
                    <a:ext uri="{9D8B030D-6E8A-4147-A177-3AD203B41FA5}">
                      <a16:colId xmlns:a16="http://schemas.microsoft.com/office/drawing/2014/main" val="1531092812"/>
                    </a:ext>
                  </a:extLst>
                </a:gridCol>
                <a:gridCol w="3583648">
                  <a:extLst>
                    <a:ext uri="{9D8B030D-6E8A-4147-A177-3AD203B41FA5}">
                      <a16:colId xmlns:a16="http://schemas.microsoft.com/office/drawing/2014/main" val="159213880"/>
                    </a:ext>
                  </a:extLst>
                </a:gridCol>
              </a:tblGrid>
              <a:tr h="1840266">
                <a:tc>
                  <a:txBody>
                    <a:bodyPr/>
                    <a:lstStyle/>
                    <a:p>
                      <a:pPr marL="180000" indent="-180000" defTabSz="468000">
                        <a:lnSpc>
                          <a:spcPct val="150000"/>
                        </a:lnSpc>
                        <a:spcAft>
                          <a:spcPts val="800"/>
                        </a:spcAft>
                        <a:buAutoNum type="arabicPeriod"/>
                        <a:tabLst>
                          <a:tab pos="468000" algn="l"/>
                        </a:tabLst>
                      </a:pPr>
                      <a:r>
                        <a:rPr lang="es-ES" sz="1400" b="0" i="0" u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Gabriel		_________	_________</a:t>
                      </a:r>
                    </a:p>
                    <a:p>
                      <a:pPr marL="180000" indent="-180000" defTabSz="468000">
                        <a:lnSpc>
                          <a:spcPct val="150000"/>
                        </a:lnSpc>
                        <a:spcAft>
                          <a:spcPts val="800"/>
                        </a:spcAft>
                        <a:buAutoNum type="arabicPeriod"/>
                        <a:tabLst>
                          <a:tab pos="468000" algn="l"/>
                        </a:tabLst>
                      </a:pPr>
                      <a:r>
                        <a:rPr lang="es-ES" sz="1400" b="0" i="0" u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Juan y yo		_________	_________</a:t>
                      </a:r>
                    </a:p>
                    <a:p>
                      <a:pPr marL="180000" indent="-180000" defTabSz="468000">
                        <a:lnSpc>
                          <a:spcPct val="150000"/>
                        </a:lnSpc>
                        <a:spcAft>
                          <a:spcPts val="800"/>
                        </a:spcAft>
                        <a:buAutoNum type="arabicPeriod"/>
                        <a:tabLst>
                          <a:tab pos="468000" algn="l"/>
                        </a:tabLst>
                      </a:pPr>
                      <a:r>
                        <a:rPr lang="es-ES" sz="1400" b="0" i="0" u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Óscar y Flora	_________	_________</a:t>
                      </a:r>
                    </a:p>
                    <a:p>
                      <a:pPr marL="180000" marR="0" lvl="0" indent="-180000" algn="l" defTabSz="4680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468000" algn="l"/>
                        </a:tabLst>
                        <a:defRPr/>
                      </a:pPr>
                      <a:r>
                        <a:rPr lang="es-ES" sz="1400" b="0" i="0" u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Adriana		_________	_________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indent="-180000" defTabSz="468000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5"/>
                        <a:tabLst>
                          <a:tab pos="468000" algn="l"/>
                        </a:tabLst>
                      </a:pPr>
                      <a:r>
                        <a:rPr lang="es-ES" sz="1400" b="0" i="0" u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 turistas	_________	_________</a:t>
                      </a:r>
                    </a:p>
                    <a:p>
                      <a:pPr marL="180000" indent="-180000" defTabSz="468000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5"/>
                        <a:tabLst>
                          <a:tab pos="468000" algn="l"/>
                        </a:tabLst>
                      </a:pPr>
                      <a:r>
                        <a:rPr lang="es-ES" sz="1400" b="0" i="0" u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chico		_________	_________</a:t>
                      </a:r>
                    </a:p>
                    <a:p>
                      <a:pPr marL="180000" indent="-180000" defTabSz="468000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5"/>
                        <a:tabLst>
                          <a:tab pos="468000" algn="l"/>
                        </a:tabLst>
                      </a:pPr>
                      <a:r>
                        <a:rPr lang="es-ES" sz="1400" b="0" i="0" u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los conductores	_________</a:t>
                      </a:r>
                      <a:r>
                        <a:rPr lang="es-ES" b="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es-ES" sz="1400" b="0" i="0" u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</a:t>
                      </a:r>
                    </a:p>
                    <a:p>
                      <a:pPr marL="180000" indent="-180000" defTabSz="468000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5"/>
                        <a:tabLst>
                          <a:tab pos="468000" algn="l"/>
                        </a:tabLst>
                      </a:pPr>
                      <a:r>
                        <a:rPr lang="es-ES" sz="1400" b="0" i="0" u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los señores Ruiz	_________	_________</a:t>
                      </a:r>
                      <a:endParaRPr lang="es-CO" sz="14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548276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99FDF79-0479-448D-AF9E-34E4722461B2}"/>
              </a:ext>
            </a:extLst>
          </p:cNvPr>
          <p:cNvSpPr txBox="1"/>
          <p:nvPr/>
        </p:nvSpPr>
        <p:spPr>
          <a:xfrm>
            <a:off x="4450080" y="2551241"/>
            <a:ext cx="80118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b="1" i="1" dirty="0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</a:t>
            </a:r>
            <a:endParaRPr lang="es-CO" sz="1300" b="1" i="1" dirty="0">
              <a:solidFill>
                <a:srgbClr val="0060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2A461C2-0226-45CE-A503-AAD77F8D6ECE}"/>
              </a:ext>
            </a:extLst>
          </p:cNvPr>
          <p:cNvSpPr txBox="1"/>
          <p:nvPr/>
        </p:nvSpPr>
        <p:spPr>
          <a:xfrm>
            <a:off x="5381897" y="2551241"/>
            <a:ext cx="80118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b="1" i="1" dirty="0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endParaRPr lang="es-CO" sz="1300" b="1" i="1" dirty="0">
              <a:solidFill>
                <a:srgbClr val="0060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CBD1A9C4-B789-4553-B6B0-78810A359F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b="0" dirty="0"/>
              <a:t>Present tense of </a:t>
            </a:r>
            <a:r>
              <a:rPr lang="en-US" dirty="0"/>
              <a:t>ser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65252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4B3718-788A-4146-BC96-10F574561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1.3-2</a:t>
            </a:r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189C0F6-B462-46D3-8CC1-F205619B2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4" name="Rectángulo: esquinas superiores redondeadas 3">
            <a:extLst>
              <a:ext uri="{FF2B5EF4-FFF2-40B4-BE49-F238E27FC236}">
                <a16:creationId xmlns:a16="http://schemas.microsoft.com/office/drawing/2014/main" id="{9BA8ADC7-F6CE-4394-949B-FA64B784E740}"/>
              </a:ext>
            </a:extLst>
          </p:cNvPr>
          <p:cNvSpPr/>
          <p:nvPr/>
        </p:nvSpPr>
        <p:spPr>
          <a:xfrm>
            <a:off x="2784145" y="2049780"/>
            <a:ext cx="7506268" cy="3532313"/>
          </a:xfrm>
          <a:prstGeom prst="round2SameRect">
            <a:avLst>
              <a:gd name="adj1" fmla="val 0"/>
              <a:gd name="adj2" fmla="val 12481"/>
            </a:avLst>
          </a:prstGeom>
          <a:solidFill>
            <a:srgbClr val="F8F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78428827-DC68-4E57-B64E-467989F0B263}"/>
              </a:ext>
            </a:extLst>
          </p:cNvPr>
          <p:cNvSpPr/>
          <p:nvPr/>
        </p:nvSpPr>
        <p:spPr>
          <a:xfrm>
            <a:off x="2661315" y="1821180"/>
            <a:ext cx="7765576" cy="457200"/>
          </a:xfrm>
          <a:prstGeom prst="roundRect">
            <a:avLst>
              <a:gd name="adj" fmla="val 33334"/>
            </a:avLst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Subject pronouns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a 16">
            <a:extLst>
              <a:ext uri="{FF2B5EF4-FFF2-40B4-BE49-F238E27FC236}">
                <a16:creationId xmlns:a16="http://schemas.microsoft.com/office/drawing/2014/main" id="{F6A42BE4-E44F-49C1-8F90-E275880954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373563"/>
              </p:ext>
            </p:extLst>
          </p:nvPr>
        </p:nvGraphicFramePr>
        <p:xfrm>
          <a:off x="2784144" y="2808463"/>
          <a:ext cx="7962936" cy="264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000">
                  <a:extLst>
                    <a:ext uri="{9D8B030D-6E8A-4147-A177-3AD203B41FA5}">
                      <a16:colId xmlns:a16="http://schemas.microsoft.com/office/drawing/2014/main" val="159642846"/>
                    </a:ext>
                  </a:extLst>
                </a:gridCol>
                <a:gridCol w="1262477">
                  <a:extLst>
                    <a:ext uri="{9D8B030D-6E8A-4147-A177-3AD203B41FA5}">
                      <a16:colId xmlns:a16="http://schemas.microsoft.com/office/drawing/2014/main" val="2753172744"/>
                    </a:ext>
                  </a:extLst>
                </a:gridCol>
                <a:gridCol w="1126410">
                  <a:extLst>
                    <a:ext uri="{9D8B030D-6E8A-4147-A177-3AD203B41FA5}">
                      <a16:colId xmlns:a16="http://schemas.microsoft.com/office/drawing/2014/main" val="2994397550"/>
                    </a:ext>
                  </a:extLst>
                </a:gridCol>
                <a:gridCol w="1677090">
                  <a:extLst>
                    <a:ext uri="{9D8B030D-6E8A-4147-A177-3AD203B41FA5}">
                      <a16:colId xmlns:a16="http://schemas.microsoft.com/office/drawing/2014/main" val="2174551037"/>
                    </a:ext>
                  </a:extLst>
                </a:gridCol>
                <a:gridCol w="2132959">
                  <a:extLst>
                    <a:ext uri="{9D8B030D-6E8A-4147-A177-3AD203B41FA5}">
                      <a16:colId xmlns:a16="http://schemas.microsoft.com/office/drawing/2014/main" val="174738389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CO" sz="1300" b="1" kern="1200" dirty="0">
                          <a:solidFill>
                            <a:srgbClr val="0060B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FIRST PERSON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6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nosotros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we </a:t>
                      </a:r>
                      <a:r>
                        <a:rPr lang="en-US" sz="14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(masculine)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57063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s-CO" sz="1400" b="0" dirty="0">
                        <a:solidFill>
                          <a:srgbClr val="0060B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CO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6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nosotras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we </a:t>
                      </a:r>
                      <a:r>
                        <a:rPr lang="en-US" sz="14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(feminine)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972569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300" b="1" kern="1200" dirty="0">
                          <a:solidFill>
                            <a:srgbClr val="0060B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SECOND PERSON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you (fam.)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6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vosotros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you </a:t>
                      </a:r>
                      <a:r>
                        <a:rPr lang="en-US" sz="14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(masc., fam.)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078657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s-CO" sz="1400" b="0" dirty="0">
                        <a:solidFill>
                          <a:srgbClr val="0060B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usted (Ud.)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you (form.)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6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vosotras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you </a:t>
                      </a:r>
                      <a:r>
                        <a:rPr lang="en-US" sz="14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(fem., fam.)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59561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s-CO" sz="1400" b="0" dirty="0">
                        <a:solidFill>
                          <a:srgbClr val="0060B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CO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6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ustedes (Uds.)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you </a:t>
                      </a:r>
                      <a:r>
                        <a:rPr lang="en-US" sz="14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(form.)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95961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300" b="1" kern="1200" dirty="0">
                          <a:solidFill>
                            <a:srgbClr val="0060B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THIRD PERSON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6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ellos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they </a:t>
                      </a:r>
                      <a:r>
                        <a:rPr lang="en-US" sz="14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(masc.)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33423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s-CO" sz="1400" b="0" dirty="0">
                        <a:solidFill>
                          <a:srgbClr val="0060B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ella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she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6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ellas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they </a:t>
                      </a:r>
                      <a:r>
                        <a:rPr lang="en-US" sz="14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(fem.)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774568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/>
                      <a:endParaRPr lang="es-CO" sz="800" b="0" dirty="0">
                        <a:solidFill>
                          <a:srgbClr val="0060B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CO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CO" sz="8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418371"/>
                  </a:ext>
                </a:extLst>
              </a:tr>
            </a:tbl>
          </a:graphicData>
        </a:graphic>
      </p:graphicFrame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9F3A76C9-D8D8-46A0-8B96-55FF19C343ED}"/>
              </a:ext>
            </a:extLst>
          </p:cNvPr>
          <p:cNvSpPr/>
          <p:nvPr/>
        </p:nvSpPr>
        <p:spPr>
          <a:xfrm>
            <a:off x="5118270" y="2483284"/>
            <a:ext cx="1382144" cy="335309"/>
          </a:xfrm>
          <a:prstGeom prst="roundRect">
            <a:avLst>
              <a:gd name="adj" fmla="val 50000"/>
            </a:avLst>
          </a:prstGeom>
          <a:solidFill>
            <a:srgbClr val="FFF9C7"/>
          </a:solidFill>
          <a:ln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SINGULAR</a:t>
            </a:r>
            <a:endParaRPr lang="es-CO" sz="1400" b="1" dirty="0">
              <a:solidFill>
                <a:srgbClr val="0060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BE189A68-3560-4224-B712-5B3B5DDD63E8}"/>
              </a:ext>
            </a:extLst>
          </p:cNvPr>
          <p:cNvSpPr/>
          <p:nvPr/>
        </p:nvSpPr>
        <p:spPr>
          <a:xfrm>
            <a:off x="7926294" y="2473154"/>
            <a:ext cx="1382144" cy="335309"/>
          </a:xfrm>
          <a:prstGeom prst="roundRect">
            <a:avLst>
              <a:gd name="adj" fmla="val 50000"/>
            </a:avLst>
          </a:prstGeom>
          <a:solidFill>
            <a:srgbClr val="FFF9C7"/>
          </a:solidFill>
          <a:ln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</a:t>
            </a:r>
            <a:endParaRPr lang="es-CO" sz="1400" b="1" dirty="0">
              <a:solidFill>
                <a:srgbClr val="0060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20695879-90E7-43AA-9687-7875E4A866DD}"/>
              </a:ext>
            </a:extLst>
          </p:cNvPr>
          <p:cNvSpPr/>
          <p:nvPr/>
        </p:nvSpPr>
        <p:spPr>
          <a:xfrm>
            <a:off x="5755342" y="5371609"/>
            <a:ext cx="108000" cy="108000"/>
          </a:xfrm>
          <a:prstGeom prst="ellipse">
            <a:avLst/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D1F3525-35A8-4672-94FF-342A3A78B1E6}"/>
              </a:ext>
            </a:extLst>
          </p:cNvPr>
          <p:cNvSpPr/>
          <p:nvPr/>
        </p:nvSpPr>
        <p:spPr>
          <a:xfrm>
            <a:off x="8563366" y="5371609"/>
            <a:ext cx="108000" cy="108000"/>
          </a:xfrm>
          <a:prstGeom prst="ellipse">
            <a:avLst/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B889B254-94C8-454F-9A5C-B913F6A72B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b="0" dirty="0"/>
              <a:t>Present tense of </a:t>
            </a:r>
            <a:r>
              <a:rPr lang="en-US" dirty="0"/>
              <a:t>ser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1008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1D67781-F6A9-42BC-8373-805E9F8A6F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9660" y="1602184"/>
            <a:ext cx="8364327" cy="3038055"/>
          </a:xfrm>
        </p:spPr>
        <p:txBody>
          <a:bodyPr/>
          <a:lstStyle/>
          <a:p>
            <a:r>
              <a:rPr lang="en-US" dirty="0"/>
              <a:t>Spanish has two subject pronouns that mean </a:t>
            </a:r>
            <a:r>
              <a:rPr lang="en-US" i="1" dirty="0"/>
              <a:t>you </a:t>
            </a:r>
            <a:r>
              <a:rPr lang="en-US" dirty="0"/>
              <a:t>(singular). Use </a:t>
            </a:r>
            <a:r>
              <a:rPr lang="en-US" b="1" dirty="0" err="1"/>
              <a:t>tú</a:t>
            </a:r>
            <a:r>
              <a:rPr lang="en-US" b="1" dirty="0"/>
              <a:t> </a:t>
            </a:r>
            <a:r>
              <a:rPr lang="en-US" dirty="0"/>
              <a:t>when addressing a friend, a family member, or a child. Use </a:t>
            </a:r>
            <a:r>
              <a:rPr lang="en-US" b="1" dirty="0" err="1"/>
              <a:t>usted</a:t>
            </a:r>
            <a:r>
              <a:rPr lang="en-US" b="1" dirty="0"/>
              <a:t> </a:t>
            </a:r>
            <a:r>
              <a:rPr lang="en-US" dirty="0"/>
              <a:t>to address a person with whom you have a formal or more distant relationship, such as a superior at work, a professor, or a person older than you. </a:t>
            </a:r>
            <a:endParaRPr lang="es-CO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46E848-2B94-42AE-8B2F-0931D9F72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1.3-3</a:t>
            </a:r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5128B78-16D0-44C2-BAB9-A7101136A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895ED81-C6BE-4DFA-9515-98B9EFCA10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748934"/>
              </p:ext>
            </p:extLst>
          </p:nvPr>
        </p:nvGraphicFramePr>
        <p:xfrm>
          <a:off x="2900053" y="4999402"/>
          <a:ext cx="787663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5852">
                  <a:extLst>
                    <a:ext uri="{9D8B030D-6E8A-4147-A177-3AD203B41FA5}">
                      <a16:colId xmlns:a16="http://schemas.microsoft.com/office/drawing/2014/main" val="1422211351"/>
                    </a:ext>
                  </a:extLst>
                </a:gridCol>
                <a:gridCol w="3780786">
                  <a:extLst>
                    <a:ext uri="{9D8B030D-6E8A-4147-A177-3AD203B41FA5}">
                      <a16:colId xmlns:a16="http://schemas.microsoft.com/office/drawing/2014/main" val="30358220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lang="es-CO" sz="18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Tú </a:t>
                      </a:r>
                      <a:r>
                        <a:rPr lang="es-CO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eres de Canadá, ¿verdad, David?</a:t>
                      </a:r>
                      <a:br>
                        <a:rPr lang="es-ES" sz="1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8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You are from Canada, right, David?</a:t>
                      </a:r>
                      <a:endParaRPr lang="en-US" sz="1800" b="0" i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Usted </a:t>
                      </a:r>
                      <a:r>
                        <a:rPr lang="es-CO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 la profesora de español?</a:t>
                      </a:r>
                    </a:p>
                    <a:p>
                      <a:r>
                        <a:rPr lang="en-US" sz="18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Are you the Spanish professor?</a:t>
                      </a:r>
                      <a:endParaRPr lang="en-US" sz="1800" b="0" i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218573"/>
                  </a:ext>
                </a:extLst>
              </a:tr>
            </a:tbl>
          </a:graphicData>
        </a:graphic>
      </p:graphicFrame>
      <p:sp>
        <p:nvSpPr>
          <p:cNvPr id="7" name="Título 6">
            <a:extLst>
              <a:ext uri="{FF2B5EF4-FFF2-40B4-BE49-F238E27FC236}">
                <a16:creationId xmlns:a16="http://schemas.microsoft.com/office/drawing/2014/main" id="{93E1CABD-67AF-4BB2-8056-2A730B6CF91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b="0" dirty="0"/>
              <a:t>Present tense of </a:t>
            </a:r>
            <a:r>
              <a:rPr lang="en-US" dirty="0"/>
              <a:t>ser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06455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2EB6193-A421-4207-A196-85DD522B36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9661" y="1698437"/>
            <a:ext cx="8135514" cy="1910282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400" dirty="0"/>
              <a:t>The masculine plural forms </a:t>
            </a:r>
            <a:r>
              <a:rPr lang="en-US" sz="2400" b="1" dirty="0" err="1"/>
              <a:t>nosotros</a:t>
            </a:r>
            <a:r>
              <a:rPr lang="en-US" sz="2400" dirty="0"/>
              <a:t>, </a:t>
            </a:r>
            <a:r>
              <a:rPr lang="en-US" sz="2400" b="1" dirty="0" err="1"/>
              <a:t>vosotros</a:t>
            </a:r>
            <a:r>
              <a:rPr lang="en-US" sz="2400" dirty="0"/>
              <a:t>, and </a:t>
            </a:r>
            <a:r>
              <a:rPr lang="en-US" sz="2400" b="1" dirty="0" err="1"/>
              <a:t>ellos</a:t>
            </a:r>
            <a:r>
              <a:rPr lang="en-US" sz="2400" b="1" dirty="0"/>
              <a:t> </a:t>
            </a:r>
            <a:r>
              <a:rPr lang="en-US" sz="2400" dirty="0"/>
              <a:t>refer to a group of males or to a group of males and females. The feminine plural forms </a:t>
            </a:r>
            <a:r>
              <a:rPr lang="en-US" sz="2400" b="1" dirty="0" err="1"/>
              <a:t>nosotras</a:t>
            </a:r>
            <a:r>
              <a:rPr lang="en-US" sz="2400" dirty="0"/>
              <a:t>, </a:t>
            </a:r>
            <a:r>
              <a:rPr lang="en-US" sz="2400" b="1" dirty="0" err="1"/>
              <a:t>vosotras</a:t>
            </a:r>
            <a:r>
              <a:rPr lang="en-US" sz="2400" dirty="0"/>
              <a:t>, and </a:t>
            </a:r>
            <a:r>
              <a:rPr lang="en-US" sz="2400" b="1" dirty="0" err="1"/>
              <a:t>ellas</a:t>
            </a:r>
            <a:r>
              <a:rPr lang="en-US" sz="2400" b="1" dirty="0"/>
              <a:t> </a:t>
            </a:r>
            <a:r>
              <a:rPr lang="en-US" sz="2400" dirty="0"/>
              <a:t>can refer only to groups made up exclusively of females. </a:t>
            </a:r>
            <a:endParaRPr lang="es-CO" sz="240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ADD826F-13E5-4C5C-B53F-BA11FACFA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1.3-4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50CB4F3-9EDF-4C36-A952-C7DA0A833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pic>
        <p:nvPicPr>
          <p:cNvPr id="11" name="Imagen 10" descr="Three young adult males sit together and look at a laptop. The caption on the photo reads, &quot;nosotros, vosotros, ellos.&quot;">
            <a:extLst>
              <a:ext uri="{FF2B5EF4-FFF2-40B4-BE49-F238E27FC236}">
                <a16:creationId xmlns:a16="http://schemas.microsoft.com/office/drawing/2014/main" id="{02374A4B-2BEE-4CB7-90CE-352A3161D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471" y="3738978"/>
            <a:ext cx="2256006" cy="1968537"/>
          </a:xfrm>
          <a:prstGeom prst="rect">
            <a:avLst/>
          </a:prstGeom>
        </p:spPr>
      </p:pic>
      <p:pic>
        <p:nvPicPr>
          <p:cNvPr id="12" name="Imagen 11" descr="Three young women and 2 young men sitting outside and talking. The caption on the photo reads, &quot;nosotros, vosotros, ellos.&quot;">
            <a:extLst>
              <a:ext uri="{FF2B5EF4-FFF2-40B4-BE49-F238E27FC236}">
                <a16:creationId xmlns:a16="http://schemas.microsoft.com/office/drawing/2014/main" id="{23A3E545-1DFB-4725-9E28-ECC3AAC36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648" y="3738978"/>
            <a:ext cx="2256006" cy="1968537"/>
          </a:xfrm>
          <a:prstGeom prst="rect">
            <a:avLst/>
          </a:prstGeom>
        </p:spPr>
      </p:pic>
      <p:pic>
        <p:nvPicPr>
          <p:cNvPr id="13" name="Imagen 12" descr="Three smiling women sit in a library, at a table covered with books and a couple of cups. The caption on the photo reads, &quot;nosotros, vosotros, ellos.&quot;">
            <a:extLst>
              <a:ext uri="{FF2B5EF4-FFF2-40B4-BE49-F238E27FC236}">
                <a16:creationId xmlns:a16="http://schemas.microsoft.com/office/drawing/2014/main" id="{9E1CF65C-A341-461F-817E-F5E1E6DBA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3656" y="3738978"/>
            <a:ext cx="2264410" cy="1969598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F04FAEB4-2419-47FE-85C6-4104DE9280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b="0" dirty="0"/>
              <a:t>Present tense of </a:t>
            </a:r>
            <a:r>
              <a:rPr lang="en-US" dirty="0"/>
              <a:t>ser</a:t>
            </a:r>
            <a:endParaRPr lang="es-CO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050C740F-BCD0-4A56-BC42-DD8AB0E9811B}"/>
              </a:ext>
            </a:extLst>
          </p:cNvPr>
          <p:cNvSpPr/>
          <p:nvPr/>
        </p:nvSpPr>
        <p:spPr>
          <a:xfrm>
            <a:off x="3054471" y="5809809"/>
            <a:ext cx="2249175" cy="320040"/>
          </a:xfrm>
          <a:prstGeom prst="roundRect">
            <a:avLst/>
          </a:prstGeom>
          <a:solidFill>
            <a:srgbClr val="F8F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2F9B74E0-6A1B-474B-B0FE-2D231A4774A8}"/>
              </a:ext>
            </a:extLst>
          </p:cNvPr>
          <p:cNvSpPr/>
          <p:nvPr/>
        </p:nvSpPr>
        <p:spPr>
          <a:xfrm>
            <a:off x="5650648" y="5813369"/>
            <a:ext cx="2249175" cy="320040"/>
          </a:xfrm>
          <a:prstGeom prst="roundRect">
            <a:avLst/>
          </a:prstGeom>
          <a:solidFill>
            <a:srgbClr val="F8F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7E5784FD-18D6-40AD-83C5-C8B0412F4AD5}"/>
              </a:ext>
            </a:extLst>
          </p:cNvPr>
          <p:cNvSpPr/>
          <p:nvPr/>
        </p:nvSpPr>
        <p:spPr>
          <a:xfrm>
            <a:off x="8261273" y="5811725"/>
            <a:ext cx="2249175" cy="320040"/>
          </a:xfrm>
          <a:prstGeom prst="roundRect">
            <a:avLst/>
          </a:prstGeom>
          <a:solidFill>
            <a:srgbClr val="F8F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0" name="Tabla 13">
            <a:extLst>
              <a:ext uri="{FF2B5EF4-FFF2-40B4-BE49-F238E27FC236}">
                <a16:creationId xmlns:a16="http://schemas.microsoft.com/office/drawing/2014/main" id="{5119BF96-D6D7-4459-AF16-BD1DF18F37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067827"/>
              </p:ext>
            </p:extLst>
          </p:nvPr>
        </p:nvGraphicFramePr>
        <p:xfrm>
          <a:off x="2914062" y="5803756"/>
          <a:ext cx="7744413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1471">
                  <a:extLst>
                    <a:ext uri="{9D8B030D-6E8A-4147-A177-3AD203B41FA5}">
                      <a16:colId xmlns:a16="http://schemas.microsoft.com/office/drawing/2014/main" val="1365028212"/>
                    </a:ext>
                  </a:extLst>
                </a:gridCol>
                <a:gridCol w="2581471">
                  <a:extLst>
                    <a:ext uri="{9D8B030D-6E8A-4147-A177-3AD203B41FA5}">
                      <a16:colId xmlns:a16="http://schemas.microsoft.com/office/drawing/2014/main" val="1978227565"/>
                    </a:ext>
                  </a:extLst>
                </a:gridCol>
                <a:gridCol w="2581471">
                  <a:extLst>
                    <a:ext uri="{9D8B030D-6E8A-4147-A177-3AD203B41FA5}">
                      <a16:colId xmlns:a16="http://schemas.microsoft.com/office/drawing/2014/main" val="1322611482"/>
                    </a:ext>
                  </a:extLst>
                </a:gridCol>
              </a:tblGrid>
              <a:tr h="244619"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nosotros, vosotros, ellos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nosotros, vosotros, ellos</a:t>
                      </a:r>
                      <a:endParaRPr lang="es-CO" sz="14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nosotras, vosotras, ellas</a:t>
                      </a:r>
                      <a:endParaRPr lang="es-CO" sz="14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7670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90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E58119C-D2C8-4E75-B568-DCE47D108B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9661" y="1602184"/>
            <a:ext cx="8135514" cy="1523153"/>
          </a:xfrm>
        </p:spPr>
        <p:txBody>
          <a:bodyPr/>
          <a:lstStyle/>
          <a:p>
            <a:r>
              <a:rPr lang="en-US" dirty="0"/>
              <a:t>There is no Spanish equivalent of the English subject pronoun </a:t>
            </a:r>
            <a:r>
              <a:rPr lang="en-US" i="1" dirty="0"/>
              <a:t>it</a:t>
            </a:r>
            <a:r>
              <a:rPr lang="en-US" dirty="0"/>
              <a:t>. Generally </a:t>
            </a:r>
            <a:r>
              <a:rPr lang="en-US" i="1" dirty="0"/>
              <a:t>it </a:t>
            </a:r>
            <a:r>
              <a:rPr lang="en-US" dirty="0"/>
              <a:t>is not expressed in Spanish. 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905F4D0-F417-4E1F-9CB1-3ED3FFDC1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1.3-5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B460E-00EB-44AB-897B-39BF9AD7E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B7E9893-CACD-41B3-AE12-E664511493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137215"/>
              </p:ext>
            </p:extLst>
          </p:nvPr>
        </p:nvGraphicFramePr>
        <p:xfrm>
          <a:off x="2921177" y="3541342"/>
          <a:ext cx="787663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5852">
                  <a:extLst>
                    <a:ext uri="{9D8B030D-6E8A-4147-A177-3AD203B41FA5}">
                      <a16:colId xmlns:a16="http://schemas.microsoft.com/office/drawing/2014/main" val="1422211351"/>
                    </a:ext>
                  </a:extLst>
                </a:gridCol>
                <a:gridCol w="3780786">
                  <a:extLst>
                    <a:ext uri="{9D8B030D-6E8A-4147-A177-3AD203B41FA5}">
                      <a16:colId xmlns:a16="http://schemas.microsoft.com/office/drawing/2014/main" val="303582204"/>
                    </a:ext>
                  </a:extLst>
                </a:gridCol>
              </a:tblGrid>
              <a:tr h="416510">
                <a:tc>
                  <a:txBody>
                    <a:bodyPr/>
                    <a:lstStyle/>
                    <a:p>
                      <a:r>
                        <a:rPr lang="es-CO" sz="18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 un problema.</a:t>
                      </a:r>
                      <a:br>
                        <a:rPr lang="es-ES" sz="1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8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It’s a problem.</a:t>
                      </a:r>
                      <a:endParaRPr lang="en-US" sz="1800" b="0" i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 una computadora.</a:t>
                      </a:r>
                    </a:p>
                    <a:p>
                      <a:r>
                        <a:rPr lang="en-US" sz="18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It’s a computer.</a:t>
                      </a:r>
                      <a:endParaRPr lang="en-US" sz="1800" b="0" i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218573"/>
                  </a:ext>
                </a:extLst>
              </a:tr>
            </a:tbl>
          </a:graphicData>
        </a:graphic>
      </p:graphicFrame>
      <p:sp>
        <p:nvSpPr>
          <p:cNvPr id="7" name="Título 6">
            <a:extLst>
              <a:ext uri="{FF2B5EF4-FFF2-40B4-BE49-F238E27FC236}">
                <a16:creationId xmlns:a16="http://schemas.microsoft.com/office/drawing/2014/main" id="{9FDCDA56-7B40-4F2B-B335-7112EF2A07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b="0" dirty="0"/>
              <a:t>Present tense of </a:t>
            </a:r>
            <a:r>
              <a:rPr lang="en-US" dirty="0"/>
              <a:t>ser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81177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593F2C-2606-44D7-894A-4B1255AF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1.3-6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B607986-46CC-4081-98EA-015A59392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51AF0A3-5177-4A39-9D62-A983E5C9EF06}"/>
              </a:ext>
            </a:extLst>
          </p:cNvPr>
          <p:cNvSpPr txBox="1">
            <a:spLocks/>
          </p:cNvSpPr>
          <p:nvPr/>
        </p:nvSpPr>
        <p:spPr>
          <a:xfrm>
            <a:off x="2430796" y="2075005"/>
            <a:ext cx="8084804" cy="3534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173736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</a:t>
            </a:r>
            <a:r>
              <a:rPr lang="en-US" b="1" dirty="0" err="1"/>
              <a:t>Contextos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 err="1"/>
              <a:t>Fotonovela</a:t>
            </a:r>
            <a:r>
              <a:rPr lang="en-US" dirty="0"/>
              <a:t>, you have already used several forms of the present tense of </a:t>
            </a:r>
            <a:r>
              <a:rPr lang="en-US" b="1" dirty="0"/>
              <a:t>ser </a:t>
            </a:r>
            <a:r>
              <a:rPr lang="en-US" dirty="0"/>
              <a:t>(</a:t>
            </a:r>
            <a:r>
              <a:rPr lang="en-US" i="1" dirty="0"/>
              <a:t>to be</a:t>
            </a:r>
            <a:r>
              <a:rPr lang="en-US" dirty="0"/>
              <a:t>) to identify yourself and others and to talk about where you and others are from. </a:t>
            </a:r>
            <a:r>
              <a:rPr lang="en-US" b="1" dirty="0"/>
              <a:t>Ser </a:t>
            </a:r>
            <a:r>
              <a:rPr lang="en-US" dirty="0"/>
              <a:t>is an irregular verb; its forms do not follow the regular patterns that most verbs follow. You need to memorize the forms, which appear in this chart. </a:t>
            </a:r>
            <a:endParaRPr lang="es-CO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77D2F805-7790-4DEE-BB9A-A7D6CC3CF37F}"/>
              </a:ext>
            </a:extLst>
          </p:cNvPr>
          <p:cNvSpPr/>
          <p:nvPr/>
        </p:nvSpPr>
        <p:spPr>
          <a:xfrm>
            <a:off x="2430796" y="2132155"/>
            <a:ext cx="1562165" cy="462360"/>
          </a:xfrm>
          <a:prstGeom prst="roundRect">
            <a:avLst>
              <a:gd name="adj" fmla="val 29028"/>
            </a:avLst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ANTE TODO</a:t>
            </a:r>
          </a:p>
        </p:txBody>
      </p:sp>
      <p:sp>
        <p:nvSpPr>
          <p:cNvPr id="7" name="Marcador de texto 1">
            <a:extLst>
              <a:ext uri="{FF2B5EF4-FFF2-40B4-BE49-F238E27FC236}">
                <a16:creationId xmlns:a16="http://schemas.microsoft.com/office/drawing/2014/main" id="{1F4F1D44-73DA-4CA2-A38C-6FB1F879D6F7}"/>
              </a:ext>
            </a:extLst>
          </p:cNvPr>
          <p:cNvSpPr txBox="1">
            <a:spLocks/>
          </p:cNvSpPr>
          <p:nvPr/>
        </p:nvSpPr>
        <p:spPr>
          <a:xfrm>
            <a:off x="2430796" y="1547468"/>
            <a:ext cx="7641672" cy="603737"/>
          </a:xfrm>
          <a:prstGeom prst="rect">
            <a:avLst/>
          </a:prstGeom>
        </p:spPr>
        <p:txBody>
          <a:bodyPr/>
          <a:lstStyle>
            <a:lvl1pPr marL="0" indent="173736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en-US" dirty="0"/>
              <a:t>The present tense of </a:t>
            </a:r>
            <a:r>
              <a:rPr lang="en-US" b="1" dirty="0"/>
              <a:t>ser </a:t>
            </a:r>
            <a:endParaRPr lang="es-CO" b="1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71D0C1-96B4-4C1A-A98A-4A3D36E75B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b="0" dirty="0"/>
              <a:t>Present tense of </a:t>
            </a:r>
            <a:r>
              <a:rPr lang="en-US" dirty="0"/>
              <a:t>ser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75541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34CD417-035C-40E1-9F75-1BF2D0752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1.3-7</a:t>
            </a:r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A3D912B-672A-46BA-AF6A-303FFC266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4" name="Rectángulo: esquinas superiores redondeadas 3">
            <a:extLst>
              <a:ext uri="{FF2B5EF4-FFF2-40B4-BE49-F238E27FC236}">
                <a16:creationId xmlns:a16="http://schemas.microsoft.com/office/drawing/2014/main" id="{09C37FD1-B60C-4458-8418-10266EE18DFD}"/>
              </a:ext>
            </a:extLst>
          </p:cNvPr>
          <p:cNvSpPr/>
          <p:nvPr/>
        </p:nvSpPr>
        <p:spPr>
          <a:xfrm>
            <a:off x="2832100" y="2049780"/>
            <a:ext cx="7175500" cy="3272847"/>
          </a:xfrm>
          <a:prstGeom prst="round2SameRect">
            <a:avLst>
              <a:gd name="adj1" fmla="val 0"/>
              <a:gd name="adj2" fmla="val 12481"/>
            </a:avLst>
          </a:prstGeom>
          <a:solidFill>
            <a:srgbClr val="F8F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0DC1BA9E-165E-4197-A97B-76A2217C4D47}"/>
              </a:ext>
            </a:extLst>
          </p:cNvPr>
          <p:cNvSpPr/>
          <p:nvPr/>
        </p:nvSpPr>
        <p:spPr>
          <a:xfrm>
            <a:off x="2654300" y="1821180"/>
            <a:ext cx="7467600" cy="457200"/>
          </a:xfrm>
          <a:prstGeom prst="roundRect">
            <a:avLst>
              <a:gd name="adj" fmla="val 33334"/>
            </a:avLst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verb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to be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a 16">
            <a:extLst>
              <a:ext uri="{FF2B5EF4-FFF2-40B4-BE49-F238E27FC236}">
                <a16:creationId xmlns:a16="http://schemas.microsoft.com/office/drawing/2014/main" id="{0F39AE9D-8586-4417-A169-5451E4A1B1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105739"/>
              </p:ext>
            </p:extLst>
          </p:nvPr>
        </p:nvGraphicFramePr>
        <p:xfrm>
          <a:off x="3870779" y="2547924"/>
          <a:ext cx="6087348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1784">
                  <a:extLst>
                    <a:ext uri="{9D8B030D-6E8A-4147-A177-3AD203B41FA5}">
                      <a16:colId xmlns:a16="http://schemas.microsoft.com/office/drawing/2014/main" val="2753172744"/>
                    </a:ext>
                  </a:extLst>
                </a:gridCol>
                <a:gridCol w="1826328">
                  <a:extLst>
                    <a:ext uri="{9D8B030D-6E8A-4147-A177-3AD203B41FA5}">
                      <a16:colId xmlns:a16="http://schemas.microsoft.com/office/drawing/2014/main" val="2994397550"/>
                    </a:ext>
                  </a:extLst>
                </a:gridCol>
                <a:gridCol w="2479236">
                  <a:extLst>
                    <a:ext uri="{9D8B030D-6E8A-4147-A177-3AD203B41FA5}">
                      <a16:colId xmlns:a16="http://schemas.microsoft.com/office/drawing/2014/main" val="21745510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s-CO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soy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6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am</a:t>
                      </a:r>
                      <a:endParaRPr lang="es-CO" sz="1600" b="0" i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5706321"/>
                  </a:ext>
                </a:extLst>
              </a:tr>
              <a:tr h="326768">
                <a:tc>
                  <a:txBody>
                    <a:bodyPr/>
                    <a:lstStyle/>
                    <a:p>
                      <a:pPr algn="r"/>
                      <a:r>
                        <a:rPr lang="es-CO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n-US" sz="1600" b="1" i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eres</a:t>
                      </a:r>
                      <a:endParaRPr lang="en-US" sz="16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600" b="0" i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CO" sz="1600" b="0" i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es-CO" sz="16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(fam.)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9725697"/>
                  </a:ext>
                </a:extLst>
              </a:tr>
              <a:tr h="32676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Ud./él / ella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 are 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(form.); </a:t>
                      </a:r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he/she is</a:t>
                      </a:r>
                      <a:endParaRPr lang="es-CO" sz="1600" b="0" i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0786576"/>
                  </a:ext>
                </a:extLst>
              </a:tr>
              <a:tr h="32676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/>
                      <a:endParaRPr lang="en-US" sz="16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600" b="0" i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5956145"/>
                  </a:ext>
                </a:extLst>
              </a:tr>
              <a:tr h="326768">
                <a:tc>
                  <a:txBody>
                    <a:bodyPr/>
                    <a:lstStyle/>
                    <a:p>
                      <a:pPr algn="r"/>
                      <a:r>
                        <a:rPr lang="es-CO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nosotros/as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n-US" sz="1600" b="1" i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somos</a:t>
                      </a:r>
                      <a:endParaRPr lang="en-US" sz="16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600" b="0" i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</a:t>
                      </a:r>
                      <a:r>
                        <a:rPr lang="es-CO" sz="1600" b="0" i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9596114"/>
                  </a:ext>
                </a:extLst>
              </a:tr>
              <a:tr h="326768">
                <a:tc>
                  <a:txBody>
                    <a:bodyPr/>
                    <a:lstStyle/>
                    <a:p>
                      <a:pPr algn="r"/>
                      <a:r>
                        <a:rPr lang="es-CO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vosotros/as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n-US" sz="1600" b="1" i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sois</a:t>
                      </a:r>
                      <a:endParaRPr lang="en-US" sz="16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600" b="0" i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CO" sz="1600" b="0" i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es-CO" sz="16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(fam.)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334230"/>
                  </a:ext>
                </a:extLst>
              </a:tr>
              <a:tr h="326768">
                <a:tc>
                  <a:txBody>
                    <a:bodyPr/>
                    <a:lstStyle/>
                    <a:p>
                      <a:pPr algn="r"/>
                      <a:r>
                        <a:rPr lang="es-CO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Uds./ellos/ellas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 are 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(form.); </a:t>
                      </a:r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they are</a:t>
                      </a:r>
                      <a:endParaRPr lang="es-CO" sz="1600" b="0" i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774568"/>
                  </a:ext>
                </a:extLst>
              </a:tr>
              <a:tr h="227236">
                <a:tc>
                  <a:txBody>
                    <a:bodyPr/>
                    <a:lstStyle/>
                    <a:p>
                      <a:pPr algn="ctr"/>
                      <a:endParaRPr lang="es-CO" sz="16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/>
                      <a:endParaRPr lang="en-US" sz="16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600" b="0" i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418371"/>
                  </a:ext>
                </a:extLst>
              </a:tr>
            </a:tbl>
          </a:graphicData>
        </a:graphic>
      </p:graphicFrame>
      <p:sp>
        <p:nvSpPr>
          <p:cNvPr id="7" name="Título 6">
            <a:extLst>
              <a:ext uri="{FF2B5EF4-FFF2-40B4-BE49-F238E27FC236}">
                <a16:creationId xmlns:a16="http://schemas.microsoft.com/office/drawing/2014/main" id="{02CB6D66-2EC7-4C39-AF93-D5F89C6155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b="0" dirty="0"/>
              <a:t>Present tense of </a:t>
            </a:r>
            <a:r>
              <a:rPr lang="en-US" dirty="0"/>
              <a:t>ser</a:t>
            </a:r>
            <a:endParaRPr lang="es-CO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7E98A20F-43D0-48F8-9470-4FBD8F850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70985" y="2482099"/>
            <a:ext cx="7436615" cy="2134720"/>
            <a:chOff x="1369521" y="3899877"/>
            <a:chExt cx="7436615" cy="2134720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A2E62574-0C7E-41ED-B6DE-D9884BF5DF46}"/>
                </a:ext>
              </a:extLst>
            </p:cNvPr>
            <p:cNvSpPr txBox="1"/>
            <p:nvPr/>
          </p:nvSpPr>
          <p:spPr>
            <a:xfrm>
              <a:off x="1564053" y="5542154"/>
              <a:ext cx="120273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300" b="1" dirty="0">
                  <a:solidFill>
                    <a:srgbClr val="0060B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PLURAL</a:t>
              </a:r>
            </a:p>
            <a:p>
              <a:pPr algn="r"/>
              <a:r>
                <a:rPr lang="pt-BR" sz="1300" b="1" dirty="0">
                  <a:solidFill>
                    <a:srgbClr val="0060B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FORMS</a:t>
              </a:r>
            </a:p>
          </p:txBody>
        </p:sp>
        <p:sp>
          <p:nvSpPr>
            <p:cNvPr id="18" name="Forma libre: forma 21">
              <a:extLst>
                <a:ext uri="{FF2B5EF4-FFF2-40B4-BE49-F238E27FC236}">
                  <a16:creationId xmlns:a16="http://schemas.microsoft.com/office/drawing/2014/main" id="{CC1C7A12-4EA8-480E-89E5-752C27581D4D}"/>
                </a:ext>
              </a:extLst>
            </p:cNvPr>
            <p:cNvSpPr/>
            <p:nvPr/>
          </p:nvSpPr>
          <p:spPr>
            <a:xfrm>
              <a:off x="2766786" y="3899877"/>
              <a:ext cx="6039350" cy="1222758"/>
            </a:xfrm>
            <a:custGeom>
              <a:avLst/>
              <a:gdLst>
                <a:gd name="connsiteX0" fmla="*/ 7801897 w 7816645"/>
                <a:gd name="connsiteY0" fmla="*/ 1047136 h 1047136"/>
                <a:gd name="connsiteX1" fmla="*/ 339213 w 7816645"/>
                <a:gd name="connsiteY1" fmla="*/ 1047136 h 1047136"/>
                <a:gd name="connsiteX2" fmla="*/ 0 w 7816645"/>
                <a:gd name="connsiteY2" fmla="*/ 530942 h 1047136"/>
                <a:gd name="connsiteX3" fmla="*/ 324465 w 7816645"/>
                <a:gd name="connsiteY3" fmla="*/ 0 h 1047136"/>
                <a:gd name="connsiteX4" fmla="*/ 7816645 w 7816645"/>
                <a:gd name="connsiteY4" fmla="*/ 0 h 1047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6645" h="1047136">
                  <a:moveTo>
                    <a:pt x="7801897" y="1047136"/>
                  </a:moveTo>
                  <a:lnTo>
                    <a:pt x="339213" y="1047136"/>
                  </a:lnTo>
                  <a:lnTo>
                    <a:pt x="0" y="530942"/>
                  </a:lnTo>
                  <a:lnTo>
                    <a:pt x="324465" y="0"/>
                  </a:lnTo>
                  <a:lnTo>
                    <a:pt x="7816645" y="0"/>
                  </a:lnTo>
                </a:path>
              </a:pathLst>
            </a:custGeom>
            <a:noFill/>
            <a:ln>
              <a:solidFill>
                <a:srgbClr val="0060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E1DB7242-8DC7-476D-BB23-7F57A2B4E81A}"/>
                </a:ext>
              </a:extLst>
            </p:cNvPr>
            <p:cNvSpPr txBox="1"/>
            <p:nvPr/>
          </p:nvSpPr>
          <p:spPr>
            <a:xfrm>
              <a:off x="1369521" y="4272450"/>
              <a:ext cx="139726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300" b="1" dirty="0">
                  <a:solidFill>
                    <a:srgbClr val="0060B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SINGULAR </a:t>
              </a:r>
              <a:br>
                <a:rPr lang="pt-BR" sz="1300" b="1" dirty="0">
                  <a:solidFill>
                    <a:srgbClr val="0060B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BR" sz="1300" b="1" dirty="0">
                  <a:solidFill>
                    <a:srgbClr val="0060B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FORMS</a:t>
              </a:r>
            </a:p>
          </p:txBody>
        </p:sp>
      </p:grpSp>
      <p:sp>
        <p:nvSpPr>
          <p:cNvPr id="20" name="Forma libre: forma 21">
            <a:extLst>
              <a:ext uri="{FF2B5EF4-FFF2-40B4-BE49-F238E27FC236}">
                <a16:creationId xmlns:a16="http://schemas.microsoft.com/office/drawing/2014/main" id="{B6FFEACF-5441-42E2-B9B5-5538898BA698}"/>
              </a:ext>
            </a:extLst>
          </p:cNvPr>
          <p:cNvSpPr/>
          <p:nvPr/>
        </p:nvSpPr>
        <p:spPr>
          <a:xfrm>
            <a:off x="3968249" y="3783012"/>
            <a:ext cx="6039350" cy="1222758"/>
          </a:xfrm>
          <a:custGeom>
            <a:avLst/>
            <a:gdLst>
              <a:gd name="connsiteX0" fmla="*/ 7801897 w 7816645"/>
              <a:gd name="connsiteY0" fmla="*/ 1047136 h 1047136"/>
              <a:gd name="connsiteX1" fmla="*/ 339213 w 7816645"/>
              <a:gd name="connsiteY1" fmla="*/ 1047136 h 1047136"/>
              <a:gd name="connsiteX2" fmla="*/ 0 w 7816645"/>
              <a:gd name="connsiteY2" fmla="*/ 530942 h 1047136"/>
              <a:gd name="connsiteX3" fmla="*/ 324465 w 7816645"/>
              <a:gd name="connsiteY3" fmla="*/ 0 h 1047136"/>
              <a:gd name="connsiteX4" fmla="*/ 7816645 w 7816645"/>
              <a:gd name="connsiteY4" fmla="*/ 0 h 104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6645" h="1047136">
                <a:moveTo>
                  <a:pt x="7801897" y="1047136"/>
                </a:moveTo>
                <a:lnTo>
                  <a:pt x="339213" y="1047136"/>
                </a:lnTo>
                <a:lnTo>
                  <a:pt x="0" y="530942"/>
                </a:lnTo>
                <a:lnTo>
                  <a:pt x="324465" y="0"/>
                </a:lnTo>
                <a:lnTo>
                  <a:pt x="7816645" y="0"/>
                </a:lnTo>
              </a:path>
            </a:pathLst>
          </a:custGeom>
          <a:noFill/>
          <a:ln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02644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6A264D1-5604-4AD7-B2C9-49706B66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1.3-8</a:t>
            </a:r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0EF3895-3371-44E5-99DF-B19BEAD1A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9E05CDFB-A837-4803-9D6A-803EC75C1D8F}"/>
              </a:ext>
            </a:extLst>
          </p:cNvPr>
          <p:cNvSpPr txBox="1">
            <a:spLocks/>
          </p:cNvSpPr>
          <p:nvPr/>
        </p:nvSpPr>
        <p:spPr>
          <a:xfrm>
            <a:off x="2430796" y="1547468"/>
            <a:ext cx="3665204" cy="603737"/>
          </a:xfrm>
          <a:prstGeom prst="rect">
            <a:avLst/>
          </a:prstGeom>
        </p:spPr>
        <p:txBody>
          <a:bodyPr/>
          <a:lstStyle>
            <a:lvl1pPr marL="0" indent="173736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es-CO" b="1" dirty="0"/>
              <a:t>Uses </a:t>
            </a:r>
            <a:r>
              <a:rPr lang="es-CO" b="1" dirty="0" err="1"/>
              <a:t>of</a:t>
            </a:r>
            <a:r>
              <a:rPr lang="es-CO" b="1" dirty="0"/>
              <a:t> </a:t>
            </a:r>
            <a:r>
              <a:rPr lang="es-CO" b="1" i="1" dirty="0"/>
              <a:t>ser  </a:t>
            </a:r>
            <a:endParaRPr lang="es-CO" b="1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59EDC5B-65A0-4E9D-AA19-875C3C484E3B}"/>
              </a:ext>
            </a:extLst>
          </p:cNvPr>
          <p:cNvSpPr txBox="1">
            <a:spLocks/>
          </p:cNvSpPr>
          <p:nvPr/>
        </p:nvSpPr>
        <p:spPr>
          <a:xfrm>
            <a:off x="2439661" y="2039108"/>
            <a:ext cx="8135514" cy="48586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45720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Use </a:t>
            </a:r>
            <a:r>
              <a:rPr lang="en-US" b="1" dirty="0"/>
              <a:t>ser </a:t>
            </a:r>
            <a:r>
              <a:rPr lang="en-US" dirty="0"/>
              <a:t>to identify people and things. </a:t>
            </a:r>
          </a:p>
        </p:txBody>
      </p:sp>
      <p:sp>
        <p:nvSpPr>
          <p:cNvPr id="6" name="Isosceles Triangle 2">
            <a:extLst>
              <a:ext uri="{FF2B5EF4-FFF2-40B4-BE49-F238E27FC236}">
                <a16:creationId xmlns:a16="http://schemas.microsoft.com/office/drawing/2014/main" id="{F0CBB1BE-898E-46B0-BEF1-76561E2867E6}"/>
              </a:ext>
            </a:extLst>
          </p:cNvPr>
          <p:cNvSpPr/>
          <p:nvPr/>
        </p:nvSpPr>
        <p:spPr>
          <a:xfrm rot="5400000">
            <a:off x="2531411" y="2259653"/>
            <a:ext cx="274320" cy="228600"/>
          </a:xfrm>
          <a:prstGeom prst="triangle">
            <a:avLst/>
          </a:prstGeom>
          <a:solidFill>
            <a:srgbClr val="F79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B5088FD0-8F1D-482F-934C-DA26CF0241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6087"/>
              </p:ext>
            </p:extLst>
          </p:nvPr>
        </p:nvGraphicFramePr>
        <p:xfrm>
          <a:off x="2927350" y="2595268"/>
          <a:ext cx="6962238" cy="1516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1413">
                  <a:extLst>
                    <a:ext uri="{9D8B030D-6E8A-4147-A177-3AD203B41FA5}">
                      <a16:colId xmlns:a16="http://schemas.microsoft.com/office/drawing/2014/main" val="1422211351"/>
                    </a:ext>
                  </a:extLst>
                </a:gridCol>
                <a:gridCol w="3080825">
                  <a:extLst>
                    <a:ext uri="{9D8B030D-6E8A-4147-A177-3AD203B41FA5}">
                      <a16:colId xmlns:a16="http://schemas.microsoft.com/office/drawing/2014/main" val="303582204"/>
                    </a:ext>
                  </a:extLst>
                </a:gridCol>
              </a:tblGrid>
              <a:tr h="1516039">
                <a:tc>
                  <a:txBody>
                    <a:bodyPr/>
                    <a:lstStyle/>
                    <a:p>
                      <a:r>
                        <a:rPr lang="es-ES" sz="1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 ¿Quién </a:t>
                      </a:r>
                      <a:r>
                        <a:rPr lang="es-ES" sz="1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</a:t>
                      </a:r>
                      <a:r>
                        <a:rPr lang="es-ES" sz="1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él?</a:t>
                      </a:r>
                      <a:br>
                        <a:rPr lang="es-ES" sz="1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Who is he?</a:t>
                      </a:r>
                    </a:p>
                    <a:p>
                      <a:endParaRPr lang="en-US" sz="1400" b="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 </a:t>
                      </a:r>
                      <a:r>
                        <a:rPr lang="es-CO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 </a:t>
                      </a:r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Manuel Vásquez Quevedo.</a:t>
                      </a:r>
                    </a:p>
                    <a:p>
                      <a:r>
                        <a:rPr lang="es-CO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He’s</a:t>
                      </a:r>
                      <a:r>
                        <a:rPr lang="es-CO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Manuel Vásquez Quevedo.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 ¿Qué </a:t>
                      </a:r>
                      <a:r>
                        <a:rPr lang="es-ES" sz="1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</a:t>
                      </a:r>
                      <a:r>
                        <a:rPr lang="es-ES" sz="1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r>
                        <a:rPr lang="en-U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What is it?</a:t>
                      </a:r>
                    </a:p>
                    <a:p>
                      <a:endParaRPr lang="en-US" sz="1400" b="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 </a:t>
                      </a:r>
                      <a:r>
                        <a:rPr lang="es-CO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 </a:t>
                      </a:r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 mapa de España.</a:t>
                      </a:r>
                    </a:p>
                    <a:p>
                      <a:r>
                        <a:rPr lang="en-U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It’s a map of Spain.</a:t>
                      </a:r>
                      <a:endParaRPr lang="es-CO" sz="1800" b="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218573"/>
                  </a:ext>
                </a:extLst>
              </a:tr>
            </a:tbl>
          </a:graphicData>
        </a:graphic>
      </p:graphicFrame>
      <p:sp>
        <p:nvSpPr>
          <p:cNvPr id="10" name="Título 9">
            <a:extLst>
              <a:ext uri="{FF2B5EF4-FFF2-40B4-BE49-F238E27FC236}">
                <a16:creationId xmlns:a16="http://schemas.microsoft.com/office/drawing/2014/main" id="{363FAEBB-0360-4B0D-A6EB-DA09D77BA7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b="0" dirty="0"/>
              <a:t>Present tense of </a:t>
            </a:r>
            <a:r>
              <a:rPr lang="en-US" dirty="0"/>
              <a:t>ser</a:t>
            </a:r>
            <a:endParaRPr lang="es-CO" dirty="0"/>
          </a:p>
        </p:txBody>
      </p:sp>
      <p:pic>
        <p:nvPicPr>
          <p:cNvPr id="14" name="Imagen 13" descr="A dark haired young woman who smiles. The caption on the photo says &quot;Es Sara.&quot;">
            <a:extLst>
              <a:ext uri="{FF2B5EF4-FFF2-40B4-BE49-F238E27FC236}">
                <a16:creationId xmlns:a16="http://schemas.microsoft.com/office/drawing/2014/main" id="{E8A5DC6E-D9AB-4129-8FC9-27794E3C6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815" y="4125946"/>
            <a:ext cx="2916000" cy="2151205"/>
          </a:xfrm>
          <a:prstGeom prst="rect">
            <a:avLst/>
          </a:prstGeom>
        </p:spPr>
      </p:pic>
      <p:pic>
        <p:nvPicPr>
          <p:cNvPr id="16" name="Imagen 15" descr="A female photographer points her camera back at the person capturing the picture. The caption on the photo says: &quot;Es una cámara.&quot;">
            <a:extLst>
              <a:ext uri="{FF2B5EF4-FFF2-40B4-BE49-F238E27FC236}">
                <a16:creationId xmlns:a16="http://schemas.microsoft.com/office/drawing/2014/main" id="{5CEE9FFC-D4C1-4C30-B48C-68A070997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670" y="4094568"/>
            <a:ext cx="3061241" cy="218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88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AF0828D-4227-4D90-9A97-7A4EF16174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9661" y="1602184"/>
            <a:ext cx="8420844" cy="2028120"/>
          </a:xfrm>
        </p:spPr>
        <p:txBody>
          <a:bodyPr/>
          <a:lstStyle/>
          <a:p>
            <a:r>
              <a:rPr lang="en-US" b="1" dirty="0"/>
              <a:t>Ser </a:t>
            </a:r>
            <a:r>
              <a:rPr lang="en-US" dirty="0"/>
              <a:t>also expresses possession, with the preposition </a:t>
            </a:r>
            <a:r>
              <a:rPr lang="en-US" b="1" dirty="0"/>
              <a:t>de</a:t>
            </a:r>
            <a:r>
              <a:rPr lang="en-US" dirty="0"/>
              <a:t>. There is no Spanish equivalent of the English construction [</a:t>
            </a:r>
            <a:r>
              <a:rPr lang="en-US" i="1" dirty="0"/>
              <a:t>noun</a:t>
            </a:r>
            <a:r>
              <a:rPr lang="en-US" dirty="0"/>
              <a:t>] + ’s (</a:t>
            </a:r>
            <a:r>
              <a:rPr lang="en-US" i="1" dirty="0"/>
              <a:t>Maru’s</a:t>
            </a:r>
            <a:r>
              <a:rPr lang="en-US" dirty="0"/>
              <a:t>). In its place, Spanish uses [</a:t>
            </a:r>
            <a:r>
              <a:rPr lang="en-US" i="1" dirty="0"/>
              <a:t>noun</a:t>
            </a:r>
            <a:r>
              <a:rPr lang="en-US" dirty="0"/>
              <a:t>] + </a:t>
            </a:r>
            <a:r>
              <a:rPr lang="en-US" b="1" dirty="0"/>
              <a:t>de </a:t>
            </a:r>
            <a:r>
              <a:rPr lang="en-US" dirty="0"/>
              <a:t>+ [</a:t>
            </a:r>
            <a:r>
              <a:rPr lang="en-US" i="1" dirty="0"/>
              <a:t>owner</a:t>
            </a:r>
            <a:r>
              <a:rPr lang="en-US" dirty="0"/>
              <a:t>]. 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6C2B87E-09E7-46B4-8002-AE0E0C1EA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1.3-9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6E2FC8D-8510-4C82-8356-D3BE2E338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E2A4BB0-9067-4F4A-9C33-91EF400DF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732430"/>
              </p:ext>
            </p:extLst>
          </p:nvPr>
        </p:nvGraphicFramePr>
        <p:xfrm>
          <a:off x="2952545" y="4056686"/>
          <a:ext cx="787663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5852">
                  <a:extLst>
                    <a:ext uri="{9D8B030D-6E8A-4147-A177-3AD203B41FA5}">
                      <a16:colId xmlns:a16="http://schemas.microsoft.com/office/drawing/2014/main" val="1422211351"/>
                    </a:ext>
                  </a:extLst>
                </a:gridCol>
                <a:gridCol w="3780786">
                  <a:extLst>
                    <a:ext uri="{9D8B030D-6E8A-4147-A177-3AD203B41FA5}">
                      <a16:colId xmlns:a16="http://schemas.microsoft.com/office/drawing/2014/main" val="303582204"/>
                    </a:ext>
                  </a:extLst>
                </a:gridCol>
              </a:tblGrid>
              <a:tr h="863879">
                <a:tc>
                  <a:txBody>
                    <a:bodyPr/>
                    <a:lstStyle/>
                    <a:p>
                      <a:r>
                        <a:rPr lang="es-CO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 </a:t>
                      </a:r>
                      <a:r>
                        <a:rPr lang="es-CO" sz="18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¿De</a:t>
                      </a:r>
                      <a:r>
                        <a:rPr lang="es-CO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quién </a:t>
                      </a:r>
                      <a:r>
                        <a:rPr lang="es-CO" sz="18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es?</a:t>
                      </a:r>
                      <a:br>
                        <a:rPr lang="es-ES" sz="1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8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Whose is it?</a:t>
                      </a:r>
                    </a:p>
                    <a:p>
                      <a:endParaRPr lang="en-US" sz="1800" b="0" i="1" u="none" strike="noStrik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CO" sz="18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 </a:t>
                      </a:r>
                      <a:r>
                        <a:rPr lang="es-CO" sz="18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</a:t>
                      </a:r>
                      <a:r>
                        <a:rPr lang="es-CO" sz="18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el diario </a:t>
                      </a:r>
                      <a:r>
                        <a:rPr lang="es-CO" sz="18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 </a:t>
                      </a:r>
                      <a:r>
                        <a:rPr lang="es-CO" sz="18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Valentina.</a:t>
                      </a:r>
                    </a:p>
                    <a:p>
                      <a:r>
                        <a:rPr lang="en-US" sz="1800" b="0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It’s Valentina's diary.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 ¿</a:t>
                      </a:r>
                      <a:r>
                        <a:rPr lang="es-CO" sz="18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 </a:t>
                      </a:r>
                      <a:r>
                        <a:rPr lang="es-CO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quién </a:t>
                      </a:r>
                      <a:r>
                        <a:rPr lang="es-CO" sz="18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son</a:t>
                      </a:r>
                      <a:r>
                        <a:rPr lang="es-CO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r>
                        <a:rPr lang="en-US" sz="1800" b="0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Whose are they?</a:t>
                      </a:r>
                    </a:p>
                    <a:p>
                      <a:endParaRPr lang="en-US" sz="1800" b="0" i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CO" sz="18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 </a:t>
                      </a:r>
                      <a:r>
                        <a:rPr lang="es-CO" sz="18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Son</a:t>
                      </a:r>
                      <a:r>
                        <a:rPr lang="es-CO" sz="18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los lápices </a:t>
                      </a:r>
                      <a:r>
                        <a:rPr lang="es-CO" sz="18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CO" sz="18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la chica.</a:t>
                      </a:r>
                    </a:p>
                    <a:p>
                      <a:r>
                        <a:rPr lang="en-US" sz="1800" b="0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They are the girl’s pencils.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218573"/>
                  </a:ext>
                </a:extLst>
              </a:tr>
            </a:tbl>
          </a:graphicData>
        </a:graphic>
      </p:graphicFrame>
      <p:sp>
        <p:nvSpPr>
          <p:cNvPr id="7" name="Título 6">
            <a:extLst>
              <a:ext uri="{FF2B5EF4-FFF2-40B4-BE49-F238E27FC236}">
                <a16:creationId xmlns:a16="http://schemas.microsoft.com/office/drawing/2014/main" id="{4A36C8F0-59DC-49AB-B3CA-D5DE93E56B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b="0" dirty="0"/>
              <a:t>Present tense of </a:t>
            </a:r>
            <a:r>
              <a:rPr lang="en-US" dirty="0"/>
              <a:t>ser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62604180"/>
      </p:ext>
    </p:extLst>
  </p:cSld>
  <p:clrMapOvr>
    <a:masterClrMapping/>
  </p:clrMapOvr>
</p:sld>
</file>

<file path=ppt/theme/theme1.xml><?xml version="1.0" encoding="utf-8"?>
<a:theme xmlns:a="http://schemas.openxmlformats.org/drawingml/2006/main" name="Main-MASTER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1824</TotalTime>
  <Words>1155</Words>
  <Application>Microsoft Office PowerPoint</Application>
  <PresentationFormat>Widescreen</PresentationFormat>
  <Paragraphs>173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Gill Sans MT</vt:lpstr>
      <vt:lpstr>Times New Roman</vt:lpstr>
      <vt:lpstr>Main-MASTER</vt:lpstr>
      <vt:lpstr>Present tense of ser</vt:lpstr>
      <vt:lpstr>Present tense of ser</vt:lpstr>
      <vt:lpstr>Present tense of ser</vt:lpstr>
      <vt:lpstr>Present tense of ser</vt:lpstr>
      <vt:lpstr>Present tense of ser</vt:lpstr>
      <vt:lpstr>Present tense of ser</vt:lpstr>
      <vt:lpstr>Present tense of ser</vt:lpstr>
      <vt:lpstr>Present tense of ser</vt:lpstr>
      <vt:lpstr>Present tense of ser</vt:lpstr>
      <vt:lpstr>Present tense of ser</vt:lpstr>
      <vt:lpstr>Present tense of ser</vt:lpstr>
      <vt:lpstr>Present tense of ser</vt:lpstr>
      <vt:lpstr>Present tense of ser</vt:lpstr>
      <vt:lpstr>Present tense of ser</vt:lpstr>
      <vt:lpstr>Present tense of ser</vt:lpstr>
      <vt:lpstr>Present tense of ser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Sebastian Diez</dc:creator>
  <cp:lastModifiedBy>BURAK, ANNETTE</cp:lastModifiedBy>
  <cp:revision>198</cp:revision>
  <dcterms:created xsi:type="dcterms:W3CDTF">2020-01-23T15:55:24Z</dcterms:created>
  <dcterms:modified xsi:type="dcterms:W3CDTF">2021-10-06T13:43:04Z</dcterms:modified>
</cp:coreProperties>
</file>