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95" r:id="rId2"/>
    <p:sldId id="307" r:id="rId3"/>
    <p:sldId id="308" r:id="rId4"/>
    <p:sldId id="300" r:id="rId5"/>
    <p:sldId id="310" r:id="rId6"/>
    <p:sldId id="309" r:id="rId7"/>
    <p:sldId id="311" r:id="rId8"/>
    <p:sldId id="312" r:id="rId9"/>
    <p:sldId id="313" r:id="rId10"/>
    <p:sldId id="314" r:id="rId11"/>
    <p:sldId id="315" r:id="rId12"/>
    <p:sldId id="31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B6"/>
    <a:srgbClr val="CE4A1D"/>
    <a:srgbClr val="FFEFCF"/>
    <a:srgbClr val="007BBE"/>
    <a:srgbClr val="F47920"/>
    <a:srgbClr val="0D63AC"/>
    <a:srgbClr val="005297"/>
    <a:srgbClr val="0066B3"/>
    <a:srgbClr val="F7941E"/>
    <a:srgbClr val="005C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18" autoAdjust="0"/>
    <p:restoredTop sz="94249" autoAdjust="0"/>
  </p:normalViewPr>
  <p:slideViewPr>
    <p:cSldViewPr snapToGrid="0">
      <p:cViewPr varScale="1">
        <p:scale>
          <a:sx n="67" d="100"/>
          <a:sy n="67" d="100"/>
        </p:scale>
        <p:origin x="388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8336" y="1602184"/>
            <a:ext cx="8229600" cy="3099816"/>
          </a:xfrm>
        </p:spPr>
        <p:txBody>
          <a:bodyPr wrap="square">
            <a:noAutofit/>
          </a:bodyPr>
          <a:lstStyle>
            <a:lvl1pPr marL="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1.3-2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9661" y="1602184"/>
            <a:ext cx="8229600" cy="3099816"/>
          </a:xfrm>
        </p:spPr>
        <p:txBody>
          <a:bodyPr wrap="square">
            <a:noAutofit/>
          </a:bodyPr>
          <a:lstStyle>
            <a:lvl1pPr marL="312738" indent="0" algn="l">
              <a:tabLst/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1.3-2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5A3C984E-92E6-43E8-B8D3-081DBC5CB769}"/>
              </a:ext>
            </a:extLst>
          </p:cNvPr>
          <p:cNvSpPr/>
          <p:nvPr userDrawn="1"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1.3-2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0C8A2B50-7D82-4067-A593-A86E5C89BDE0}"/>
              </a:ext>
            </a:extLst>
          </p:cNvPr>
          <p:cNvSpPr/>
          <p:nvPr userDrawn="1"/>
        </p:nvSpPr>
        <p:spPr>
          <a:xfrm>
            <a:off x="2254250" y="1714"/>
            <a:ext cx="8412869" cy="720367"/>
          </a:xfrm>
          <a:prstGeom prst="rect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9064" y="1602719"/>
            <a:ext cx="8229600" cy="3101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1.3-2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by Vista Higher Learning, Inc. All rights reserved.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6" y="884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Progressive forms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0733BD61-05AD-444A-856E-C56062FD148B}"/>
              </a:ext>
            </a:extLst>
          </p:cNvPr>
          <p:cNvSpPr txBox="1"/>
          <p:nvPr userDrawn="1"/>
        </p:nvSpPr>
        <p:spPr>
          <a:xfrm>
            <a:off x="1524881" y="1714"/>
            <a:ext cx="729369" cy="72036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tIns="108000" bIns="72000" rtlCol="0">
            <a:spAutoFit/>
          </a:bodyPr>
          <a:lstStyle/>
          <a:p>
            <a:pPr algn="ctr"/>
            <a:r>
              <a:rPr lang="en-US" sz="3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12" name="Tabla 3">
            <a:extLst>
              <a:ext uri="{FF2B5EF4-FFF2-40B4-BE49-F238E27FC236}">
                <a16:creationId xmlns:a16="http://schemas.microsoft.com/office/drawing/2014/main" id="{5E592760-C25A-427E-B81D-EF3026209F4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4908683"/>
              </p:ext>
            </p:extLst>
          </p:nvPr>
        </p:nvGraphicFramePr>
        <p:xfrm>
          <a:off x="2654300" y="184938"/>
          <a:ext cx="30416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650">
                  <a:extLst>
                    <a:ext uri="{9D8B030D-6E8A-4147-A177-3AD203B41FA5}">
                      <a16:colId xmlns:a16="http://schemas.microsoft.com/office/drawing/2014/main" val="3624394622"/>
                    </a:ext>
                  </a:extLst>
                </a:gridCol>
              </a:tblGrid>
              <a:tr h="3971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ESTRUCTURA</a:t>
                      </a:r>
                    </a:p>
                  </a:txBody>
                  <a:tcPr marL="21600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046567"/>
                  </a:ext>
                </a:extLst>
              </a:tr>
            </a:tbl>
          </a:graphicData>
        </a:graphic>
      </p:graphicFrame>
      <p:sp>
        <p:nvSpPr>
          <p:cNvPr id="17" name="Elipse 16">
            <a:extLst>
              <a:ext uri="{FF2B5EF4-FFF2-40B4-BE49-F238E27FC236}">
                <a16:creationId xmlns:a16="http://schemas.microsoft.com/office/drawing/2014/main" id="{C116FD17-98B8-4310-94D6-4CB76EAD34E8}"/>
              </a:ext>
            </a:extLst>
          </p:cNvPr>
          <p:cNvSpPr/>
          <p:nvPr userDrawn="1"/>
        </p:nvSpPr>
        <p:spPr>
          <a:xfrm>
            <a:off x="1816619" y="884644"/>
            <a:ext cx="540000" cy="540000"/>
          </a:xfrm>
          <a:prstGeom prst="ellipse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7">
            <a:extLst>
              <a:ext uri="{FF2B5EF4-FFF2-40B4-BE49-F238E27FC236}">
                <a16:creationId xmlns:a16="http://schemas.microsoft.com/office/drawing/2014/main" id="{CBFF093A-82A7-47EE-955E-1B868A8F2928}"/>
              </a:ext>
            </a:extLst>
          </p:cNvPr>
          <p:cNvSpPr txBox="1"/>
          <p:nvPr userDrawn="1"/>
        </p:nvSpPr>
        <p:spPr>
          <a:xfrm>
            <a:off x="1835668" y="970111"/>
            <a:ext cx="71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2851C0-7B9B-48E7-9B44-6F529085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1.3-1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EC2576-6588-462E-8AD5-5D88B3E7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67CB19DA-5086-4843-BE39-563C7F2E9449}"/>
              </a:ext>
            </a:extLst>
          </p:cNvPr>
          <p:cNvSpPr txBox="1"/>
          <p:nvPr/>
        </p:nvSpPr>
        <p:spPr>
          <a:xfrm>
            <a:off x="2475056" y="1646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40"/>
              </a:spcBef>
            </a:pPr>
            <a:r>
              <a:rPr lang="en-US" sz="2800" b="1" dirty="0">
                <a:solidFill>
                  <a:srgbClr val="6F2B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spc="-5" dirty="0">
                <a:solidFill>
                  <a:srgbClr val="6F2B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n-US" sz="2800" b="1" spc="-15" dirty="0">
                <a:solidFill>
                  <a:srgbClr val="6F2B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-5" dirty="0">
                <a:solidFill>
                  <a:srgbClr val="6F2B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progressive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E4C47BA-3388-4292-A9F5-D67A082D0FBD}"/>
              </a:ext>
            </a:extLst>
          </p:cNvPr>
          <p:cNvSpPr txBox="1">
            <a:spLocks/>
          </p:cNvSpPr>
          <p:nvPr/>
        </p:nvSpPr>
        <p:spPr>
          <a:xfrm>
            <a:off x="2439660" y="2121975"/>
            <a:ext cx="7342970" cy="145361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400" dirty="0">
                <a:solidFill>
                  <a:srgbClr val="231F20"/>
                </a:solidFill>
              </a:rPr>
              <a:t>The present progressive (</a:t>
            </a:r>
            <a:r>
              <a:rPr lang="en-US" sz="2400" b="1" dirty="0">
                <a:solidFill>
                  <a:srgbClr val="231F20"/>
                </a:solidFill>
              </a:rPr>
              <a:t>el </a:t>
            </a:r>
            <a:r>
              <a:rPr lang="en-US" sz="2400" b="1" dirty="0" err="1">
                <a:solidFill>
                  <a:srgbClr val="231F20"/>
                </a:solidFill>
              </a:rPr>
              <a:t>presente</a:t>
            </a:r>
            <a:r>
              <a:rPr lang="en-US" sz="2400" b="1" dirty="0">
                <a:solidFill>
                  <a:srgbClr val="231F20"/>
                </a:solidFill>
              </a:rPr>
              <a:t> </a:t>
            </a:r>
            <a:r>
              <a:rPr lang="en-US" sz="2400" b="1" dirty="0" err="1">
                <a:solidFill>
                  <a:srgbClr val="231F20"/>
                </a:solidFill>
              </a:rPr>
              <a:t>progresivo</a:t>
            </a:r>
            <a:r>
              <a:rPr lang="en-US" sz="2400" dirty="0">
                <a:solidFill>
                  <a:srgbClr val="231F20"/>
                </a:solidFill>
              </a:rPr>
              <a:t>) narrates an action in progress. It is formed with the</a:t>
            </a:r>
            <a:r>
              <a:rPr lang="en-US" sz="2400" spc="20" dirty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present tense of </a:t>
            </a:r>
            <a:r>
              <a:rPr lang="en-US" sz="2400" b="1" dirty="0" err="1">
                <a:solidFill>
                  <a:srgbClr val="231F20"/>
                </a:solidFill>
              </a:rPr>
              <a:t>estar</a:t>
            </a:r>
            <a:r>
              <a:rPr lang="en-US" sz="2400" b="1" dirty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and the present participle </a:t>
            </a:r>
            <a:br>
              <a:rPr lang="en-US" sz="2400" spc="20" dirty="0">
                <a:solidFill>
                  <a:srgbClr val="231F20"/>
                </a:solidFill>
              </a:rPr>
            </a:br>
            <a:r>
              <a:rPr lang="en-US" sz="2400" dirty="0">
                <a:solidFill>
                  <a:srgbClr val="231F20"/>
                </a:solidFill>
              </a:rPr>
              <a:t>(</a:t>
            </a:r>
            <a:r>
              <a:rPr lang="en-US" sz="2400" b="1" dirty="0">
                <a:solidFill>
                  <a:srgbClr val="231F20"/>
                </a:solidFill>
              </a:rPr>
              <a:t>el</a:t>
            </a:r>
            <a:r>
              <a:rPr lang="en-US" sz="2400" b="1" spc="15" dirty="0">
                <a:solidFill>
                  <a:srgbClr val="231F20"/>
                </a:solidFill>
              </a:rPr>
              <a:t> </a:t>
            </a:r>
            <a:r>
              <a:rPr lang="en-US" sz="2400" b="1" dirty="0" err="1">
                <a:solidFill>
                  <a:srgbClr val="231F20"/>
                </a:solidFill>
              </a:rPr>
              <a:t>gerundio</a:t>
            </a:r>
            <a:r>
              <a:rPr lang="en-US" sz="2400" dirty="0">
                <a:solidFill>
                  <a:srgbClr val="231F20"/>
                </a:solidFill>
              </a:rPr>
              <a:t>)</a:t>
            </a:r>
            <a:r>
              <a:rPr lang="en-US" sz="2400" spc="20" dirty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of</a:t>
            </a:r>
            <a:r>
              <a:rPr lang="en-US" sz="2400" spc="20" dirty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the</a:t>
            </a:r>
            <a:r>
              <a:rPr lang="en-US" sz="2400" spc="20" dirty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main</a:t>
            </a:r>
            <a:r>
              <a:rPr lang="en-US" sz="2400" spc="20" dirty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verb.</a:t>
            </a:r>
            <a:endParaRPr lang="en-US" sz="2400" dirty="0"/>
          </a:p>
          <a:p>
            <a:pPr>
              <a:lnSpc>
                <a:spcPts val="3000"/>
              </a:lnSpc>
            </a:pPr>
            <a:endParaRPr lang="en-US" sz="2400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BDF8EEC-3A07-442F-8235-85FAD0C14515}"/>
              </a:ext>
            </a:extLst>
          </p:cNvPr>
          <p:cNvSpPr/>
          <p:nvPr/>
        </p:nvSpPr>
        <p:spPr>
          <a:xfrm>
            <a:off x="2554271" y="2257380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77F247-E602-4EE0-8A7E-038D9371F0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23220"/>
            <a:ext cx="10515600" cy="523220"/>
          </a:xfrm>
          <a:prstGeom prst="rect">
            <a:avLst/>
          </a:prstGeom>
        </p:spPr>
        <p:txBody>
          <a:bodyPr anchor="b"/>
          <a:lstStyle/>
          <a:p>
            <a:r>
              <a:rPr lang="en-US" sz="4000" b="1" kern="1200" cap="none" spc="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Progressive forms</a:t>
            </a:r>
            <a:endParaRPr lang="en-US" dirty="0"/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B9BD9EC4-9FA5-4C78-B5FA-CB220E044EA9}"/>
              </a:ext>
            </a:extLst>
          </p:cNvPr>
          <p:cNvSpPr txBox="1"/>
          <p:nvPr/>
        </p:nvSpPr>
        <p:spPr>
          <a:xfrm>
            <a:off x="2591667" y="3827976"/>
            <a:ext cx="222024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 </a:t>
            </a:r>
            <a:r>
              <a:rPr b="1" spc="-1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b="1" spc="-4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cantando</a:t>
            </a:r>
            <a:r>
              <a:rPr spc="-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 is</a:t>
            </a:r>
            <a:r>
              <a:rPr i="1" spc="2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singing.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id="{89FCA923-C5D4-4F26-AEE8-E0CB30FC905F}"/>
              </a:ext>
            </a:extLst>
          </p:cNvPr>
          <p:cNvSpPr txBox="1"/>
          <p:nvPr/>
        </p:nvSpPr>
        <p:spPr>
          <a:xfrm>
            <a:off x="4824040" y="3827976"/>
            <a:ext cx="246302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¡Nos </a:t>
            </a:r>
            <a:r>
              <a:rPr b="1" spc="-1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están</a:t>
            </a:r>
            <a:r>
              <a:rPr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espiando</a:t>
            </a:r>
            <a:r>
              <a:rPr spc="-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Someone is spying on</a:t>
            </a:r>
            <a:r>
              <a:rPr i="1" spc="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us!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5">
            <a:extLst>
              <a:ext uri="{FF2B5EF4-FFF2-40B4-BE49-F238E27FC236}">
                <a16:creationId xmlns:a16="http://schemas.microsoft.com/office/drawing/2014/main" id="{FF23CEDC-C776-4E99-890D-7BAA82FA8758}"/>
              </a:ext>
            </a:extLst>
          </p:cNvPr>
          <p:cNvSpPr txBox="1"/>
          <p:nvPr/>
        </p:nvSpPr>
        <p:spPr>
          <a:xfrm>
            <a:off x="7577364" y="3827976"/>
            <a:ext cx="294527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Lupita </a:t>
            </a:r>
            <a:r>
              <a:rPr b="1" spc="-1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b="1" spc="-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abriendo</a:t>
            </a:r>
            <a:r>
              <a:rPr b="1" spc="-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spc="-1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puerta</a:t>
            </a:r>
            <a:r>
              <a:rPr spc="-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Lupita is opening the</a:t>
            </a:r>
            <a:r>
              <a:rPr i="1" spc="6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i="1" spc="-1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door.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Manu hides behind a bush and says, Inverted exclamation mark, Ahí viene! Inverted exclamation mark, Está entrando!">
            <a:extLst>
              <a:ext uri="{FF2B5EF4-FFF2-40B4-BE49-F238E27FC236}">
                <a16:creationId xmlns:a16="http://schemas.microsoft.com/office/drawing/2014/main" id="{FF32F832-0FD0-412C-A978-E179058A5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583" y="4613641"/>
            <a:ext cx="1942519" cy="169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38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2AA64B-B279-4CBA-8ACB-8BE6C029FD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94948"/>
            <a:ext cx="8229600" cy="1273538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b="1" dirty="0" err="1"/>
              <a:t>Ir</a:t>
            </a:r>
            <a:r>
              <a:rPr lang="en-US" altLang="es-CO" sz="2400" dirty="0"/>
              <a:t> with the present participle indicates a gradual or repeated process. It often conveys the English idea </a:t>
            </a:r>
            <a:br>
              <a:rPr lang="en-US" altLang="es-CO" sz="2400" dirty="0"/>
            </a:br>
            <a:r>
              <a:rPr lang="en-US" altLang="es-CO" sz="2400" dirty="0"/>
              <a:t>of </a:t>
            </a:r>
            <a:r>
              <a:rPr lang="en-US" altLang="es-CO" sz="2400" i="1" dirty="0"/>
              <a:t>more and more</a:t>
            </a:r>
            <a:r>
              <a:rPr lang="en-US" altLang="es-CO" sz="2400" dirty="0"/>
              <a:t>.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1D9963-329D-4710-9BEE-B53A6643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1.3-10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7EA119-CDEA-41C8-8307-13BC4D32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A8E3BAA7-F6B2-4869-9C94-D50A9A75E21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662152"/>
            <a:ext cx="10515600" cy="662152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Progressive forms</a:t>
            </a:r>
          </a:p>
        </p:txBody>
      </p:sp>
      <p:graphicFrame>
        <p:nvGraphicFramePr>
          <p:cNvPr id="18" name="Group 41">
            <a:extLst>
              <a:ext uri="{FF2B5EF4-FFF2-40B4-BE49-F238E27FC236}">
                <a16:creationId xmlns:a16="http://schemas.microsoft.com/office/drawing/2014/main" id="{DC4E0A41-F17E-40E7-9B63-9101C2F3B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344129"/>
              </p:ext>
            </p:extLst>
          </p:nvPr>
        </p:nvGraphicFramePr>
        <p:xfrm>
          <a:off x="2785403" y="3182490"/>
          <a:ext cx="7579058" cy="1264936"/>
        </p:xfrm>
        <a:graphic>
          <a:graphicData uri="http://schemas.openxmlformats.org/drawingml/2006/table">
            <a:tbl>
              <a:tblPr/>
              <a:tblGrid>
                <a:gridCol w="3720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8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100">
                <a:tc>
                  <a:txBody>
                    <a:bodyPr/>
                    <a:lstStyle>
                      <a:lvl1pPr marL="228600" indent="-228600" algn="l">
                        <a:spcBef>
                          <a:spcPct val="20000"/>
                        </a:spcBef>
                        <a:buClr>
                          <a:srgbClr val="0066B3"/>
                        </a:buClr>
                        <a:buFont typeface="Times" pitchFamily="18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2880" marR="0" lvl="0" indent="-27432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Cada día que pasa </a:t>
                      </a:r>
                      <a:r>
                        <a:rPr kumimoji="0" lang="es-ES" alt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voy disfrutando</a:t>
                      </a: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más de esta clase.</a:t>
                      </a:r>
                      <a:endParaRPr kumimoji="0" lang="es-E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27432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I’m enjoying this class more </a:t>
                      </a:r>
                      <a:b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and more every day.</a:t>
                      </a:r>
                      <a:endParaRPr kumimoji="0" lang="en-U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 algn="l">
                        <a:spcBef>
                          <a:spcPct val="20000"/>
                        </a:spcBef>
                        <a:buClr>
                          <a:srgbClr val="0066B3"/>
                        </a:buClr>
                        <a:buFont typeface="Times" pitchFamily="18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2880" marR="0" lvl="0" indent="-27432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Ana y Juan </a:t>
                      </a:r>
                      <a:r>
                        <a:rPr kumimoji="0" lang="es-ES" alt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van acostumbrándose </a:t>
                      </a:r>
                      <a:br>
                        <a:rPr kumimoji="0" lang="es-ES" alt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al horario de clase.</a:t>
                      </a:r>
                      <a:endParaRPr kumimoji="0" lang="es-E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27432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Ana and Juan are getting more and more used</a:t>
                      </a:r>
                      <a:r>
                        <a:rPr kumimoji="0" lang="en-U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to the class schedule.</a:t>
                      </a:r>
                      <a:endParaRPr kumimoji="0" lang="en-U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47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F8686C51-61C3-4BA6-A180-B99AF33399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94948"/>
            <a:ext cx="7188591" cy="170489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b="1" dirty="0" err="1"/>
              <a:t>Venir</a:t>
            </a:r>
            <a:r>
              <a:rPr lang="en-US" altLang="es-CO" sz="2400" b="1" dirty="0"/>
              <a:t> </a:t>
            </a:r>
            <a:r>
              <a:rPr lang="en-US" altLang="es-CO" sz="2400" dirty="0"/>
              <a:t>and </a:t>
            </a:r>
            <a:r>
              <a:rPr lang="en-US" altLang="es-CO" sz="2400" b="1" dirty="0" err="1"/>
              <a:t>llevar</a:t>
            </a:r>
            <a:r>
              <a:rPr lang="en-US" altLang="es-CO" sz="2400" b="1" dirty="0"/>
              <a:t> </a:t>
            </a:r>
            <a:r>
              <a:rPr lang="en-US" altLang="es-CO" sz="2400" dirty="0"/>
              <a:t>with the present participle indicate a gradual action that accumulates </a:t>
            </a:r>
            <a:br>
              <a:rPr lang="en-US" altLang="es-CO" sz="2400" dirty="0"/>
            </a:br>
            <a:r>
              <a:rPr lang="en-US" altLang="es-CO" sz="2400" dirty="0"/>
              <a:t>or increases over time.</a:t>
            </a:r>
          </a:p>
          <a:p>
            <a:endParaRPr lang="en-US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D35225-4BD9-44FC-A56E-5E54EF2D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1.3-11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B06E2BF-0B92-4585-952F-84D65AC7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4BA8E4EC-6EB6-4C04-A132-93A85EBD0D2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568325"/>
            <a:ext cx="10515600" cy="568325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Progressive forms</a:t>
            </a:r>
          </a:p>
        </p:txBody>
      </p:sp>
      <p:graphicFrame>
        <p:nvGraphicFramePr>
          <p:cNvPr id="11" name="Group 41">
            <a:extLst>
              <a:ext uri="{FF2B5EF4-FFF2-40B4-BE49-F238E27FC236}">
                <a16:creationId xmlns:a16="http://schemas.microsoft.com/office/drawing/2014/main" id="{A5A336D5-DE56-4E48-A209-94974EA9D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850828"/>
              </p:ext>
            </p:extLst>
          </p:nvPr>
        </p:nvGraphicFramePr>
        <p:xfrm>
          <a:off x="2827606" y="3291427"/>
          <a:ext cx="7188591" cy="1704896"/>
        </p:xfrm>
        <a:graphic>
          <a:graphicData uri="http://schemas.openxmlformats.org/drawingml/2006/table">
            <a:tbl>
              <a:tblPr/>
              <a:tblGrid>
                <a:gridCol w="3453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4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04896">
                <a:tc>
                  <a:txBody>
                    <a:bodyPr/>
                    <a:lstStyle>
                      <a:lvl1pPr marL="228600" indent="-228600" algn="l">
                        <a:spcBef>
                          <a:spcPct val="20000"/>
                        </a:spcBef>
                        <a:buClr>
                          <a:srgbClr val="0066B3"/>
                        </a:buClr>
                        <a:buFont typeface="Times" pitchFamily="18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Hace años que </a:t>
                      </a:r>
                      <a:r>
                        <a:rPr kumimoji="0" lang="es-ES" alt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viene diciendo</a:t>
                      </a: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cuánto le gusta el béisbol.</a:t>
                      </a:r>
                      <a:endParaRPr kumimoji="0" lang="es-E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He’s been saying how much he likes baseball for years.</a:t>
                      </a:r>
                      <a:endParaRPr kumimoji="0" lang="en-U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 algn="l">
                        <a:spcBef>
                          <a:spcPct val="20000"/>
                        </a:spcBef>
                        <a:buClr>
                          <a:srgbClr val="0066B3"/>
                        </a:buClr>
                        <a:buFont typeface="Times" pitchFamily="18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Llevo insistiendo</a:t>
                      </a: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en lo mismo desde </a:t>
                      </a:r>
                      <a:b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el principio.</a:t>
                      </a:r>
                      <a:endParaRPr kumimoji="0" lang="es-E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I have been insisting on the same </a:t>
                      </a:r>
                      <a:b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thing from the beginning.</a:t>
                      </a:r>
                      <a:endParaRPr kumimoji="0" lang="en-U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757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76977241-84E4-49F7-BC8D-DCD9305C0E4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0" y="1678384"/>
            <a:ext cx="6719580" cy="114101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b="1" dirty="0"/>
              <a:t>Andar</a:t>
            </a:r>
            <a:r>
              <a:rPr lang="en-US" altLang="es-CO" sz="2400" dirty="0"/>
              <a:t> with the present participle conveys the </a:t>
            </a:r>
            <a:br>
              <a:rPr lang="en-US" altLang="es-CO" sz="2400" dirty="0"/>
            </a:br>
            <a:r>
              <a:rPr lang="en-US" altLang="es-CO" sz="2400" dirty="0"/>
              <a:t>idea </a:t>
            </a:r>
            <a:r>
              <a:rPr lang="en-US" altLang="es-CO" sz="2400" spc="-10" dirty="0"/>
              <a:t>of </a:t>
            </a:r>
            <a:r>
              <a:rPr lang="en-US" altLang="es-CO" sz="2400" i="1" spc="-10" dirty="0"/>
              <a:t>going around doing something </a:t>
            </a:r>
            <a:r>
              <a:rPr lang="en-US" altLang="es-CO" sz="2400" spc="-10" dirty="0"/>
              <a:t>or of </a:t>
            </a:r>
            <a:br>
              <a:rPr lang="en-US" altLang="es-CO" sz="2400" spc="-10" dirty="0"/>
            </a:br>
            <a:r>
              <a:rPr lang="en-US" altLang="es-CO" sz="2400" i="1" spc="-10" dirty="0"/>
              <a:t>always doing</a:t>
            </a:r>
            <a:r>
              <a:rPr lang="en-US" altLang="es-CO" sz="2400" i="1" dirty="0"/>
              <a:t> something</a:t>
            </a:r>
            <a:r>
              <a:rPr lang="en-US" altLang="es-CO" sz="2400" dirty="0"/>
              <a:t>.</a:t>
            </a:r>
            <a:endParaRPr lang="en-US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1F9ADC-0BA7-4200-985E-40098CAC8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1.3-12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CBE8C83-D9D0-453D-B97A-5F77ECA9A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40194402-3636-4264-8389-3D8847E826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661988"/>
            <a:ext cx="10515600" cy="661988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Progressive forms</a:t>
            </a:r>
          </a:p>
        </p:txBody>
      </p:sp>
      <p:graphicFrame>
        <p:nvGraphicFramePr>
          <p:cNvPr id="16" name="Group 39">
            <a:extLst>
              <a:ext uri="{FF2B5EF4-FFF2-40B4-BE49-F238E27FC236}">
                <a16:creationId xmlns:a16="http://schemas.microsoft.com/office/drawing/2014/main" id="{B9582885-9700-451B-B197-96EF325F3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572448"/>
              </p:ext>
            </p:extLst>
          </p:nvPr>
        </p:nvGraphicFramePr>
        <p:xfrm>
          <a:off x="2743201" y="3260726"/>
          <a:ext cx="7033846" cy="1555750"/>
        </p:xfrm>
        <a:graphic>
          <a:graphicData uri="http://schemas.openxmlformats.org/drawingml/2006/table">
            <a:tbl>
              <a:tblPr/>
              <a:tblGrid>
                <a:gridCol w="3493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0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 marL="228600" indent="-228600" algn="l">
                        <a:spcBef>
                          <a:spcPct val="20000"/>
                        </a:spcBef>
                        <a:buClr>
                          <a:srgbClr val="0066B3"/>
                        </a:buClr>
                        <a:buFont typeface="Times" pitchFamily="18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José siempre </a:t>
                      </a:r>
                      <a:r>
                        <a:rPr kumimoji="0" lang="es-ES" alt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anda quejándose</a:t>
                      </a:r>
                      <a:br>
                        <a:rPr kumimoji="0" lang="es-ES" alt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de todo.</a:t>
                      </a:r>
                      <a:endParaRPr kumimoji="0" lang="es-E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José is always complaining </a:t>
                      </a:r>
                      <a:b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about everything.</a:t>
                      </a:r>
                      <a:endParaRPr kumimoji="0" lang="en-U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66B3"/>
                        </a:buClr>
                        <a:buFont typeface="Times" pitchFamily="18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Román </a:t>
                      </a:r>
                      <a:r>
                        <a:rPr kumimoji="0" lang="es-ES" alt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anda diciendo</a:t>
                      </a: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mentiras.</a:t>
                      </a:r>
                      <a:b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</a:br>
                      <a:endParaRPr kumimoji="0" lang="es-E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Román is going around telling lies.</a:t>
                      </a:r>
                      <a:endParaRPr kumimoji="0" lang="en-U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20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6FF47C-3428-47E3-BB5F-F1DFADADE2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81696"/>
            <a:ext cx="7129240" cy="1464573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dirty="0"/>
              <a:t>The present participle of regular </a:t>
            </a:r>
            <a:r>
              <a:rPr lang="en-US" altLang="es-CO" sz="2400" b="1" dirty="0"/>
              <a:t>–</a:t>
            </a:r>
            <a:r>
              <a:rPr lang="en-US" altLang="es-CO" sz="2400" b="1" dirty="0" err="1"/>
              <a:t>ar</a:t>
            </a:r>
            <a:r>
              <a:rPr lang="en-US" altLang="es-CO" sz="2400" dirty="0"/>
              <a:t>, </a:t>
            </a:r>
            <a:r>
              <a:rPr lang="en-US" altLang="es-CO" sz="2400" b="1" dirty="0"/>
              <a:t>–er</a:t>
            </a:r>
            <a:r>
              <a:rPr lang="en-US" altLang="es-CO" sz="2400" dirty="0"/>
              <a:t>, </a:t>
            </a:r>
            <a:br>
              <a:rPr lang="en-US" altLang="es-CO" sz="2400" dirty="0"/>
            </a:br>
            <a:r>
              <a:rPr lang="en-US" altLang="es-CO" sz="2400" dirty="0"/>
              <a:t>and </a:t>
            </a:r>
            <a:r>
              <a:rPr lang="en-US" altLang="es-CO" sz="2400" b="1" dirty="0"/>
              <a:t>–</a:t>
            </a:r>
            <a:r>
              <a:rPr lang="en-US" altLang="es-CO" sz="2400" b="1" dirty="0" err="1"/>
              <a:t>ir</a:t>
            </a:r>
            <a:r>
              <a:rPr lang="en-US" altLang="es-CO" sz="2400" dirty="0"/>
              <a:t> verbs is formed as follows:</a:t>
            </a:r>
          </a:p>
          <a:p>
            <a:endParaRPr lang="es-CO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934162-61AD-42A2-8839-C22436F8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1.3-2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1A476B5-AF88-467F-B81F-BF5A0363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1B920E2-A342-4814-A86C-4A705AD0186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67559"/>
            <a:ext cx="10515600" cy="567559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Progressive forms</a:t>
            </a: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DB7B2A49-BEBD-40DD-B664-CBA6E01E6949}"/>
              </a:ext>
            </a:extLst>
          </p:cNvPr>
          <p:cNvGrpSpPr/>
          <p:nvPr/>
        </p:nvGrpSpPr>
        <p:grpSpPr>
          <a:xfrm>
            <a:off x="1997906" y="3429000"/>
            <a:ext cx="8558538" cy="1502066"/>
            <a:chOff x="2386931" y="3429000"/>
            <a:chExt cx="7780489" cy="1502066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4650FDE4-1B9D-405C-9164-976C3AF9F116}"/>
                </a:ext>
              </a:extLst>
            </p:cNvPr>
            <p:cNvSpPr/>
            <p:nvPr/>
          </p:nvSpPr>
          <p:spPr>
            <a:xfrm>
              <a:off x="2397938" y="3852776"/>
              <a:ext cx="1220256" cy="1040312"/>
            </a:xfrm>
            <a:prstGeom prst="rect">
              <a:avLst/>
            </a:prstGeom>
            <a:solidFill>
              <a:srgbClr val="FFE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62888340-2C36-4EAB-9178-EEEB398C57A0}"/>
                </a:ext>
              </a:extLst>
            </p:cNvPr>
            <p:cNvSpPr/>
            <p:nvPr/>
          </p:nvSpPr>
          <p:spPr>
            <a:xfrm>
              <a:off x="4342779" y="3890754"/>
              <a:ext cx="1220256" cy="1040312"/>
            </a:xfrm>
            <a:prstGeom prst="rect">
              <a:avLst/>
            </a:prstGeom>
            <a:solidFill>
              <a:srgbClr val="FFE7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32AED9F0-B605-4B20-81C6-34068C762B22}"/>
                </a:ext>
              </a:extLst>
            </p:cNvPr>
            <p:cNvSpPr/>
            <p:nvPr/>
          </p:nvSpPr>
          <p:spPr>
            <a:xfrm>
              <a:off x="6081373" y="3864601"/>
              <a:ext cx="1220256" cy="1040312"/>
            </a:xfrm>
            <a:prstGeom prst="rect">
              <a:avLst/>
            </a:prstGeom>
            <a:solidFill>
              <a:srgbClr val="FFE7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F05762DB-6F41-4A9F-AC7A-0726A5CBE7CD}"/>
                </a:ext>
              </a:extLst>
            </p:cNvPr>
            <p:cNvSpPr/>
            <p:nvPr/>
          </p:nvSpPr>
          <p:spPr>
            <a:xfrm>
              <a:off x="8027343" y="3864601"/>
              <a:ext cx="2023858" cy="1040312"/>
            </a:xfrm>
            <a:prstGeom prst="rect">
              <a:avLst/>
            </a:prstGeom>
            <a:solidFill>
              <a:srgbClr val="FFE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6B8A70F0-9876-4792-8EAC-0DDD8641F314}"/>
                </a:ext>
              </a:extLst>
            </p:cNvPr>
            <p:cNvSpPr txBox="1"/>
            <p:nvPr/>
          </p:nvSpPr>
          <p:spPr>
            <a:xfrm>
              <a:off x="7820848" y="3429000"/>
              <a:ext cx="234657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760"/>
                </a:spcBef>
                <a:tabLst>
                  <a:tab pos="1444625" algn="l"/>
                  <a:tab pos="2344420" algn="l"/>
                  <a:tab pos="3313429" algn="l"/>
                </a:tabLst>
              </a:pPr>
              <a:r>
                <a:rPr lang="en-US" sz="1600" dirty="0">
                  <a:solidFill>
                    <a:srgbClr val="231F20"/>
                  </a:solidFill>
                  <a:latin typeface="Arial"/>
                  <a:cs typeface="Arial"/>
                </a:rPr>
                <a:t>PRESENT PARTICIPLE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9" name="object 21">
              <a:extLst>
                <a:ext uri="{FF2B5EF4-FFF2-40B4-BE49-F238E27FC236}">
                  <a16:creationId xmlns:a16="http://schemas.microsoft.com/office/drawing/2014/main" id="{FA2E4EB7-5DDC-493D-BC25-73CE9B00BEDC}"/>
                </a:ext>
              </a:extLst>
            </p:cNvPr>
            <p:cNvSpPr txBox="1"/>
            <p:nvPr/>
          </p:nvSpPr>
          <p:spPr>
            <a:xfrm>
              <a:off x="2400183" y="3861145"/>
              <a:ext cx="1228541" cy="990015"/>
            </a:xfrm>
            <a:prstGeom prst="rect">
              <a:avLst/>
            </a:prstGeom>
            <a:solidFill>
              <a:srgbClr val="FFE7B6"/>
            </a:solidFill>
          </p:spPr>
          <p:txBody>
            <a:bodyPr vert="horz" wrap="square" lIns="0" tIns="5080" rIns="0" bIns="0" rtlCol="0">
              <a:spAutoFit/>
            </a:bodyPr>
            <a:lstStyle/>
            <a:p>
              <a:pPr marL="182880" marR="144145">
                <a:spcAft>
                  <a:spcPts val="600"/>
                </a:spcAft>
              </a:pPr>
              <a:r>
                <a:rPr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bailar</a:t>
              </a:r>
              <a:endParaRPr lang="en-U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 marR="144145">
                <a:spcAft>
                  <a:spcPts val="600"/>
                </a:spcAft>
              </a:pPr>
              <a:r>
                <a:rPr b="1" dirty="0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comer</a:t>
              </a:r>
              <a:endParaRPr lang="en-U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 marR="144145">
                <a:spcAft>
                  <a:spcPts val="1200"/>
                </a:spcAft>
              </a:pPr>
              <a:r>
                <a:rPr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aplaudir</a:t>
              </a:r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bject 22">
              <a:extLst>
                <a:ext uri="{FF2B5EF4-FFF2-40B4-BE49-F238E27FC236}">
                  <a16:creationId xmlns:a16="http://schemas.microsoft.com/office/drawing/2014/main" id="{5B4006FF-1922-40A4-AB18-8C3B1CCEAA5E}"/>
                </a:ext>
              </a:extLst>
            </p:cNvPr>
            <p:cNvSpPr/>
            <p:nvPr/>
          </p:nvSpPr>
          <p:spPr>
            <a:xfrm>
              <a:off x="3883273" y="4018865"/>
              <a:ext cx="170824" cy="674573"/>
            </a:xfrm>
            <a:custGeom>
              <a:avLst/>
              <a:gdLst/>
              <a:ahLst/>
              <a:cxnLst/>
              <a:rect l="l" t="t" r="r" b="b"/>
              <a:pathLst>
                <a:path w="95885" h="284479">
                  <a:moveTo>
                    <a:pt x="0" y="0"/>
                  </a:moveTo>
                  <a:lnTo>
                    <a:pt x="520" y="284238"/>
                  </a:lnTo>
                  <a:lnTo>
                    <a:pt x="95783" y="148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7920"/>
            </a:solidFill>
          </p:spPr>
          <p:txBody>
            <a:bodyPr wrap="square" lIns="0" tIns="0" rIns="0" bIns="0" rtlCol="0"/>
            <a:lstStyle/>
            <a:p>
              <a:pPr marL="182880"/>
              <a:endParaRPr/>
            </a:p>
          </p:txBody>
        </p:sp>
        <p:sp>
          <p:nvSpPr>
            <p:cNvPr id="11" name="object 23">
              <a:extLst>
                <a:ext uri="{FF2B5EF4-FFF2-40B4-BE49-F238E27FC236}">
                  <a16:creationId xmlns:a16="http://schemas.microsoft.com/office/drawing/2014/main" id="{94AAA072-2BDC-4CAC-B985-F17CCD0A14D7}"/>
                </a:ext>
              </a:extLst>
            </p:cNvPr>
            <p:cNvSpPr txBox="1"/>
            <p:nvPr/>
          </p:nvSpPr>
          <p:spPr>
            <a:xfrm>
              <a:off x="4308646" y="3873453"/>
              <a:ext cx="1188677" cy="990015"/>
            </a:xfrm>
            <a:prstGeom prst="rect">
              <a:avLst/>
            </a:prstGeom>
            <a:noFill/>
          </p:spPr>
          <p:txBody>
            <a:bodyPr vert="horz" wrap="square" lIns="0" tIns="5080" rIns="0" bIns="0" rtlCol="0">
              <a:spAutoFit/>
            </a:bodyPr>
            <a:lstStyle/>
            <a:p>
              <a:pPr marL="182880" marR="160020">
                <a:spcAft>
                  <a:spcPts val="600"/>
                </a:spcAft>
              </a:pPr>
              <a:r>
                <a:rPr b="1" dirty="0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bail- </a:t>
              </a:r>
              <a:endParaRPr lang="en-U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 marR="160020">
                <a:spcAft>
                  <a:spcPts val="600"/>
                </a:spcAft>
              </a:pPr>
              <a:r>
                <a:rPr b="1" dirty="0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com-</a:t>
              </a:r>
              <a:endParaRPr lang="en-U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 marR="160020">
                <a:spcAft>
                  <a:spcPts val="600"/>
                </a:spcAft>
              </a:pPr>
              <a:r>
                <a:rPr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aplaud</a:t>
              </a:r>
              <a:r>
                <a:rPr b="1" dirty="0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bject 24">
              <a:extLst>
                <a:ext uri="{FF2B5EF4-FFF2-40B4-BE49-F238E27FC236}">
                  <a16:creationId xmlns:a16="http://schemas.microsoft.com/office/drawing/2014/main" id="{AEA796EF-7B68-4191-99F2-33D3E63AF9E0}"/>
                </a:ext>
              </a:extLst>
            </p:cNvPr>
            <p:cNvSpPr txBox="1"/>
            <p:nvPr/>
          </p:nvSpPr>
          <p:spPr>
            <a:xfrm>
              <a:off x="5725271" y="4261864"/>
              <a:ext cx="170824" cy="32060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sz="2000" b="1" dirty="0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bject 25">
              <a:extLst>
                <a:ext uri="{FF2B5EF4-FFF2-40B4-BE49-F238E27FC236}">
                  <a16:creationId xmlns:a16="http://schemas.microsoft.com/office/drawing/2014/main" id="{7C4D1E10-D8C7-4FC8-96BF-F8B75E566073}"/>
                </a:ext>
              </a:extLst>
            </p:cNvPr>
            <p:cNvSpPr txBox="1"/>
            <p:nvPr/>
          </p:nvSpPr>
          <p:spPr>
            <a:xfrm>
              <a:off x="6081373" y="3872971"/>
              <a:ext cx="1033028" cy="1028487"/>
            </a:xfrm>
            <a:prstGeom prst="rect">
              <a:avLst/>
            </a:prstGeom>
            <a:noFill/>
          </p:spPr>
          <p:txBody>
            <a:bodyPr vert="horz" wrap="square" lIns="0" tIns="17780" rIns="0" bIns="0" rtlCol="0">
              <a:spAutoFit/>
            </a:bodyPr>
            <a:lstStyle/>
            <a:p>
              <a:pPr marL="182880">
                <a:spcAft>
                  <a:spcPts val="600"/>
                </a:spcAft>
              </a:pPr>
              <a:r>
                <a:rPr b="1" dirty="0">
                  <a:solidFill>
                    <a:srgbClr val="CE4A1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b="1" dirty="0" err="1">
                  <a:solidFill>
                    <a:srgbClr val="CE4A1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ando</a:t>
              </a:r>
              <a:endParaRPr lang="en-US" b="1" dirty="0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>
                <a:spcAft>
                  <a:spcPts val="600"/>
                </a:spcAft>
              </a:pPr>
              <a:r>
                <a:rPr b="1" dirty="0">
                  <a:solidFill>
                    <a:srgbClr val="CE4A1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b="1" dirty="0" err="1">
                  <a:solidFill>
                    <a:srgbClr val="CE4A1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iendo</a:t>
              </a:r>
              <a:endParaRPr lang="en-US" b="1" dirty="0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>
                <a:spcAft>
                  <a:spcPts val="600"/>
                </a:spcAft>
              </a:pPr>
              <a:r>
                <a:rPr b="1" dirty="0">
                  <a:solidFill>
                    <a:srgbClr val="CE4A1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b="1" dirty="0" err="1">
                  <a:solidFill>
                    <a:srgbClr val="CE4A1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iendo</a:t>
              </a:r>
              <a:endParaRPr dirty="0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bject 26">
              <a:extLst>
                <a:ext uri="{FF2B5EF4-FFF2-40B4-BE49-F238E27FC236}">
                  <a16:creationId xmlns:a16="http://schemas.microsoft.com/office/drawing/2014/main" id="{1BC17795-76DC-4735-B7F0-FC67DFB517E9}"/>
                </a:ext>
              </a:extLst>
            </p:cNvPr>
            <p:cNvSpPr/>
            <p:nvPr/>
          </p:nvSpPr>
          <p:spPr>
            <a:xfrm>
              <a:off x="7579074" y="4068333"/>
              <a:ext cx="170824" cy="674573"/>
            </a:xfrm>
            <a:custGeom>
              <a:avLst/>
              <a:gdLst/>
              <a:ahLst/>
              <a:cxnLst/>
              <a:rect l="l" t="t" r="r" b="b"/>
              <a:pathLst>
                <a:path w="95885" h="284479">
                  <a:moveTo>
                    <a:pt x="0" y="0"/>
                  </a:moveTo>
                  <a:lnTo>
                    <a:pt x="520" y="284238"/>
                  </a:lnTo>
                  <a:lnTo>
                    <a:pt x="95783" y="148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7920"/>
            </a:solidFill>
          </p:spPr>
          <p:txBody>
            <a:bodyPr wrap="square" lIns="0" tIns="0" rIns="0" bIns="0" rtlCol="0"/>
            <a:lstStyle/>
            <a:p>
              <a:pPr marL="182880"/>
              <a:endParaRPr/>
            </a:p>
          </p:txBody>
        </p:sp>
        <p:sp>
          <p:nvSpPr>
            <p:cNvPr id="15" name="object 27">
              <a:extLst>
                <a:ext uri="{FF2B5EF4-FFF2-40B4-BE49-F238E27FC236}">
                  <a16:creationId xmlns:a16="http://schemas.microsoft.com/office/drawing/2014/main" id="{49FDFB8F-5B82-4241-9AF8-D28A049D4804}"/>
                </a:ext>
              </a:extLst>
            </p:cNvPr>
            <p:cNvSpPr txBox="1"/>
            <p:nvPr/>
          </p:nvSpPr>
          <p:spPr>
            <a:xfrm>
              <a:off x="8027344" y="3872971"/>
              <a:ext cx="2023858" cy="990015"/>
            </a:xfrm>
            <a:prstGeom prst="rect">
              <a:avLst/>
            </a:prstGeom>
            <a:solidFill>
              <a:srgbClr val="FFE7B6"/>
            </a:solidFill>
          </p:spPr>
          <p:txBody>
            <a:bodyPr vert="horz" wrap="square" lIns="0" tIns="5080" rIns="0" bIns="0" rtlCol="0">
              <a:spAutoFit/>
            </a:bodyPr>
            <a:lstStyle/>
            <a:p>
              <a:pPr marL="182880" marR="478790">
                <a:spcAft>
                  <a:spcPts val="600"/>
                </a:spcAft>
              </a:pPr>
              <a:r>
                <a:rPr lang="en-US"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ail</a:t>
              </a:r>
              <a:r>
                <a:rPr b="1" dirty="0" err="1">
                  <a:solidFill>
                    <a:srgbClr val="CE4A1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ando</a:t>
              </a:r>
              <a:endParaRPr lang="en-US" b="1" dirty="0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 marR="478790">
                <a:spcAft>
                  <a:spcPts val="600"/>
                </a:spcAft>
              </a:pPr>
              <a:r>
                <a:rPr lang="en-US"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</a:t>
              </a:r>
              <a:r>
                <a:rPr b="1" dirty="0" err="1">
                  <a:solidFill>
                    <a:srgbClr val="CE4A1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iendo</a:t>
              </a:r>
              <a:endParaRPr lang="en-US" b="1" dirty="0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 marR="478790">
                <a:spcAft>
                  <a:spcPts val="600"/>
                </a:spcAft>
              </a:pPr>
              <a:r>
                <a:rPr lang="en-US"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plaud</a:t>
              </a:r>
              <a:r>
                <a:rPr b="1" dirty="0" err="1">
                  <a:solidFill>
                    <a:srgbClr val="CE4A1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iendo</a:t>
              </a:r>
              <a:endParaRPr dirty="0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A638EF27-DABB-4136-9697-C35943B367CF}"/>
                </a:ext>
              </a:extLst>
            </p:cNvPr>
            <p:cNvSpPr txBox="1"/>
            <p:nvPr/>
          </p:nvSpPr>
          <p:spPr>
            <a:xfrm>
              <a:off x="2386931" y="3429000"/>
              <a:ext cx="13180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231F20"/>
                  </a:solidFill>
                  <a:latin typeface="Arial"/>
                  <a:cs typeface="Arial"/>
                </a:rPr>
                <a:t>INFINITIVE</a:t>
              </a:r>
              <a:endParaRPr lang="en-US" sz="1600" dirty="0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A93C34F7-7F34-46E7-9A5A-47DC00A6C64A}"/>
                </a:ext>
              </a:extLst>
            </p:cNvPr>
            <p:cNvSpPr txBox="1"/>
            <p:nvPr/>
          </p:nvSpPr>
          <p:spPr>
            <a:xfrm>
              <a:off x="4502229" y="3429000"/>
              <a:ext cx="79343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231F20"/>
                  </a:solidFill>
                  <a:latin typeface="Arial"/>
                  <a:cs typeface="Arial"/>
                </a:rPr>
                <a:t>STEM</a:t>
              </a:r>
              <a:endParaRPr lang="en-US" sz="1600" dirty="0"/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302AD0F4-526E-4190-81BC-F57DE97A9E56}"/>
                </a:ext>
              </a:extLst>
            </p:cNvPr>
            <p:cNvSpPr txBox="1"/>
            <p:nvPr/>
          </p:nvSpPr>
          <p:spPr>
            <a:xfrm>
              <a:off x="6157670" y="3434087"/>
              <a:ext cx="103302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231F20"/>
                  </a:solidFill>
                  <a:latin typeface="Arial"/>
                  <a:cs typeface="Arial"/>
                </a:rPr>
                <a:t>ENDING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093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: esquinas superiores redondeadas 31">
            <a:extLst>
              <a:ext uri="{FF2B5EF4-FFF2-40B4-BE49-F238E27FC236}">
                <a16:creationId xmlns:a16="http://schemas.microsoft.com/office/drawing/2014/main" id="{6AB19546-3780-4318-8CD7-F1B12186027B}"/>
              </a:ext>
            </a:extLst>
          </p:cNvPr>
          <p:cNvSpPr/>
          <p:nvPr/>
        </p:nvSpPr>
        <p:spPr>
          <a:xfrm>
            <a:off x="4243389" y="3299216"/>
            <a:ext cx="4233861" cy="2854326"/>
          </a:xfrm>
          <a:prstGeom prst="round2SameRect">
            <a:avLst>
              <a:gd name="adj1" fmla="val 1"/>
              <a:gd name="adj2" fmla="val 8358"/>
            </a:avLst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Tabla 11">
            <a:extLst>
              <a:ext uri="{FF2B5EF4-FFF2-40B4-BE49-F238E27FC236}">
                <a16:creationId xmlns:a16="http://schemas.microsoft.com/office/drawing/2014/main" id="{81D953F2-F00F-4B43-B9B6-ACFF9FE78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570678"/>
              </p:ext>
            </p:extLst>
          </p:nvPr>
        </p:nvGraphicFramePr>
        <p:xfrm>
          <a:off x="4243387" y="3296833"/>
          <a:ext cx="4233862" cy="2895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232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2292630">
                  <a:extLst>
                    <a:ext uri="{9D8B030D-6E8A-4147-A177-3AD203B41FA5}">
                      <a16:colId xmlns:a16="http://schemas.microsoft.com/office/drawing/2014/main" val="3382546356"/>
                    </a:ext>
                  </a:extLst>
                </a:gridCol>
              </a:tblGrid>
              <a:tr h="35480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Infinitive</a:t>
                      </a:r>
                      <a:endParaRPr lang="es-CO" sz="16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5760"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n-US" sz="1600" b="1" spc="-5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participle</a:t>
                      </a:r>
                      <a:endParaRPr lang="en-US" sz="1600" b="0" i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576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0215"/>
                  </a:ext>
                </a:extLst>
              </a:tr>
              <a:tr h="1091808">
                <a:tc>
                  <a:txBody>
                    <a:bodyPr/>
                    <a:lstStyle/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decir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dormir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mentir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morir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pedir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sentir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sugerir</a:t>
                      </a:r>
                      <a:endParaRPr lang="es-CO" sz="1600" b="0" i="0" kern="1200" dirty="0">
                        <a:solidFill>
                          <a:srgbClr val="005CAA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5760"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600" b="1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ciendo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600" b="1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rmiendo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b="1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ntiendo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b="1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riendo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600" b="1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diendo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b="1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ntiendo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389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</a:t>
                      </a:r>
                      <a:r>
                        <a:rPr lang="en-US" sz="1600" b="1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riendo</a:t>
                      </a:r>
                      <a:endParaRPr lang="en-US" sz="1600" b="0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576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6FF47C-3428-47E3-BB5F-F1DFADADE2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21452"/>
            <a:ext cx="8466878" cy="1464573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kern="1000" dirty="0"/>
              <a:t>Stem-changing verbs that end in </a:t>
            </a:r>
            <a:r>
              <a:rPr lang="en-US" altLang="es-CO" sz="2400" b="1" kern="1000" dirty="0"/>
              <a:t>–</a:t>
            </a:r>
            <a:r>
              <a:rPr lang="en-US" altLang="es-CO" sz="2400" b="1" kern="1000" dirty="0" err="1"/>
              <a:t>ir</a:t>
            </a:r>
            <a:r>
              <a:rPr lang="en-US" altLang="es-CO" sz="2400" kern="1000" dirty="0"/>
              <a:t> also change their </a:t>
            </a:r>
            <a:br>
              <a:rPr lang="en-US" altLang="es-CO" sz="2400" kern="1000" dirty="0"/>
            </a:br>
            <a:r>
              <a:rPr lang="en-US" altLang="es-CO" sz="2400" kern="1000" dirty="0"/>
              <a:t>stem vowel when they form the present participle.</a:t>
            </a:r>
            <a:endParaRPr lang="es-ES" altLang="es-CO" sz="2400" kern="100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934162-61AD-42A2-8839-C22436F8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1.3-3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1A476B5-AF88-467F-B81F-BF5A0363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0DD24E29-9B85-431C-ACB9-ABEB1096380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67552"/>
            <a:ext cx="10515600" cy="567552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Progressive forms</a:t>
            </a:r>
          </a:p>
        </p:txBody>
      </p:sp>
      <p:sp>
        <p:nvSpPr>
          <p:cNvPr id="31" name="Rectángulo: esquinas superiores redondeadas 30">
            <a:extLst>
              <a:ext uri="{FF2B5EF4-FFF2-40B4-BE49-F238E27FC236}">
                <a16:creationId xmlns:a16="http://schemas.microsoft.com/office/drawing/2014/main" id="{5E49D33E-97C7-4A41-BCB4-DE588AFD7C51}"/>
              </a:ext>
            </a:extLst>
          </p:cNvPr>
          <p:cNvSpPr/>
          <p:nvPr/>
        </p:nvSpPr>
        <p:spPr>
          <a:xfrm>
            <a:off x="4243388" y="2871226"/>
            <a:ext cx="4233861" cy="427990"/>
          </a:xfrm>
          <a:prstGeom prst="round2SameRect">
            <a:avLst>
              <a:gd name="adj1" fmla="val 44445"/>
              <a:gd name="adj2" fmla="val 0"/>
            </a:avLst>
          </a:prstGeom>
          <a:solidFill>
            <a:srgbClr val="CE4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0970" algn="ctr">
              <a:lnSpc>
                <a:spcPct val="100000"/>
              </a:lnSpc>
              <a:spcBef>
                <a:spcPts val="100"/>
              </a:spcBef>
            </a:pPr>
            <a:r>
              <a:rPr lang="en-US" b="1" i="1" spc="-1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‑</a:t>
            </a:r>
            <a:r>
              <a:rPr lang="en-US" b="1" i="1" spc="-12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b="1" i="1" spc="-1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stem-changing</a:t>
            </a:r>
            <a:r>
              <a:rPr lang="en-US" b="1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3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C4FE40-A17D-4D7D-A11C-E379FDF56E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21453"/>
            <a:ext cx="8135513" cy="196016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s-ES" altLang="es-CO" sz="2400" b="1" dirty="0"/>
              <a:t>Ir</a:t>
            </a:r>
            <a:r>
              <a:rPr lang="es-ES" altLang="es-CO" sz="2400" dirty="0"/>
              <a:t>, </a:t>
            </a:r>
            <a:r>
              <a:rPr lang="es-ES" altLang="es-CO" sz="2400" b="1" dirty="0"/>
              <a:t>poder</a:t>
            </a:r>
            <a:r>
              <a:rPr lang="es-ES" altLang="es-CO" sz="2400" dirty="0"/>
              <a:t>, </a:t>
            </a:r>
            <a:r>
              <a:rPr lang="es-ES" altLang="es-CO" sz="2400" b="1" dirty="0"/>
              <a:t>reír</a:t>
            </a:r>
            <a:r>
              <a:rPr lang="es-ES" altLang="es-CO" sz="2400" dirty="0"/>
              <a:t>, and </a:t>
            </a:r>
            <a:r>
              <a:rPr lang="es-ES" altLang="es-CO" sz="2400" b="1" dirty="0"/>
              <a:t>sonreír </a:t>
            </a:r>
            <a:r>
              <a:rPr lang="es-ES" altLang="es-CO" sz="2400" dirty="0" err="1"/>
              <a:t>have</a:t>
            </a:r>
            <a:r>
              <a:rPr lang="es-ES" altLang="es-CO" sz="2400" dirty="0"/>
              <a:t> irregular </a:t>
            </a:r>
            <a:r>
              <a:rPr lang="es-ES" altLang="es-CO" sz="2400" dirty="0" err="1"/>
              <a:t>present</a:t>
            </a:r>
            <a:r>
              <a:rPr lang="es-ES" altLang="es-CO" sz="2400" dirty="0"/>
              <a:t> </a:t>
            </a:r>
            <a:r>
              <a:rPr lang="es-ES" altLang="es-CO" sz="2400" dirty="0" err="1"/>
              <a:t>participles</a:t>
            </a:r>
            <a:r>
              <a:rPr lang="es-ES" altLang="es-CO" sz="2400" dirty="0"/>
              <a:t> (</a:t>
            </a:r>
            <a:r>
              <a:rPr lang="es-ES" altLang="es-CO" sz="2400" b="1" dirty="0"/>
              <a:t>yendo</a:t>
            </a:r>
            <a:r>
              <a:rPr lang="es-ES" altLang="es-CO" sz="2400" dirty="0"/>
              <a:t>, </a:t>
            </a:r>
            <a:r>
              <a:rPr lang="es-ES" altLang="es-CO" sz="2400" b="1" dirty="0"/>
              <a:t>pudiendo</a:t>
            </a:r>
            <a:r>
              <a:rPr lang="es-ES" altLang="es-CO" sz="2400" dirty="0"/>
              <a:t>, </a:t>
            </a:r>
            <a:r>
              <a:rPr lang="es-ES" altLang="es-CO" sz="2400" b="1" dirty="0"/>
              <a:t>riendo</a:t>
            </a:r>
            <a:r>
              <a:rPr lang="es-ES" altLang="es-CO" sz="2400" dirty="0"/>
              <a:t>, </a:t>
            </a:r>
            <a:r>
              <a:rPr lang="es-ES" altLang="es-CO" sz="2400" b="1" dirty="0"/>
              <a:t>sonriendo</a:t>
            </a:r>
            <a:r>
              <a:rPr lang="es-ES" altLang="es-CO" sz="2400" dirty="0"/>
              <a:t>). </a:t>
            </a:r>
            <a:br>
              <a:rPr lang="es-ES" altLang="es-CO" sz="2400" dirty="0"/>
            </a:br>
            <a:r>
              <a:rPr lang="en-US" altLang="es-CO" sz="2400" b="1" spc="-50" dirty="0" err="1"/>
              <a:t>Ir</a:t>
            </a:r>
            <a:r>
              <a:rPr lang="en-US" altLang="es-CO" sz="2400" spc="-50" dirty="0"/>
              <a:t> and </a:t>
            </a:r>
            <a:r>
              <a:rPr lang="en-US" altLang="es-CO" sz="2400" b="1" spc="-50" dirty="0" err="1"/>
              <a:t>poder</a:t>
            </a:r>
            <a:r>
              <a:rPr lang="en-US" altLang="es-CO" sz="2400" spc="-50" dirty="0"/>
              <a:t> are seldom used in the present progressive</a:t>
            </a:r>
            <a:r>
              <a:rPr lang="en-US" altLang="es-CO" sz="2400" dirty="0"/>
              <a:t>.</a:t>
            </a:r>
            <a:endParaRPr lang="en-US" sz="240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3497E9-C408-4251-8B16-E2818759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1.3-4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A6DBA2-08A8-4440-B63C-B9EDB522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A83DBF8F-BBF4-40CA-86AE-C310726844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568325"/>
            <a:ext cx="10515600" cy="568325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Progressive forms</a:t>
            </a:r>
          </a:p>
        </p:txBody>
      </p:sp>
      <p:graphicFrame>
        <p:nvGraphicFramePr>
          <p:cNvPr id="13" name="Group 43">
            <a:extLst>
              <a:ext uri="{FF2B5EF4-FFF2-40B4-BE49-F238E27FC236}">
                <a16:creationId xmlns:a16="http://schemas.microsoft.com/office/drawing/2014/main" id="{AA16496E-1CB8-464D-B9DC-67F4C4832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781207"/>
              </p:ext>
            </p:extLst>
          </p:nvPr>
        </p:nvGraphicFramePr>
        <p:xfrm>
          <a:off x="2827606" y="3123461"/>
          <a:ext cx="7877908" cy="877777"/>
        </p:xfrm>
        <a:graphic>
          <a:graphicData uri="http://schemas.openxmlformats.org/drawingml/2006/table">
            <a:tbl>
              <a:tblPr/>
              <a:tblGrid>
                <a:gridCol w="3418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7777">
                <a:tc>
                  <a:txBody>
                    <a:bodyPr/>
                    <a:lstStyle>
                      <a:lvl1pPr marL="228600" indent="-228600" algn="l">
                        <a:spcBef>
                          <a:spcPct val="20000"/>
                        </a:spcBef>
                        <a:buClr>
                          <a:srgbClr val="0066B3"/>
                        </a:buClr>
                        <a:buFont typeface="Times" pitchFamily="18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Marisa siempre está </a:t>
                      </a:r>
                      <a:r>
                        <a:rPr kumimoji="0" lang="es-ES" alt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sonriendo</a:t>
                      </a: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s-E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Marisa is always smiling.</a:t>
                      </a:r>
                      <a:endParaRPr kumimoji="0" lang="en-U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04" marB="4570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 algn="l">
                        <a:spcBef>
                          <a:spcPct val="20000"/>
                        </a:spcBef>
                        <a:buClr>
                          <a:srgbClr val="0066B3"/>
                        </a:buClr>
                        <a:buFont typeface="Times" pitchFamily="18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Maribel no está </a:t>
                      </a:r>
                      <a:r>
                        <a:rPr kumimoji="0" lang="es-ES" alt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yendo</a:t>
                      </a: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 a clase últimamente.</a:t>
                      </a:r>
                      <a:endParaRPr kumimoji="0" lang="es-E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Maribel isn’t going to class lately.</a:t>
                      </a:r>
                      <a:endParaRPr kumimoji="0" lang="en-U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04" marB="4570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34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73154ED2-1BA0-4FBE-96B7-A2CF6BE85C85}"/>
              </a:ext>
            </a:extLst>
          </p:cNvPr>
          <p:cNvSpPr/>
          <p:nvPr/>
        </p:nvSpPr>
        <p:spPr>
          <a:xfrm>
            <a:off x="2388564" y="2052762"/>
            <a:ext cx="7832008" cy="3687638"/>
          </a:xfrm>
          <a:prstGeom prst="roundRect">
            <a:avLst>
              <a:gd name="adj" fmla="val 3319"/>
            </a:avLst>
          </a:prstGeom>
          <a:noFill/>
          <a:ln>
            <a:solidFill>
              <a:srgbClr val="0052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2851C0-7B9B-48E7-9B44-6F529085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1.3-5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EC2576-6588-462E-8AD5-5D88B3E7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8D8A360-5E15-423C-B781-30384FB3DE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23220"/>
            <a:ext cx="10515600" cy="523220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Progressive forms</a:t>
            </a:r>
          </a:p>
        </p:txBody>
      </p:sp>
      <p:sp>
        <p:nvSpPr>
          <p:cNvPr id="24" name="object 53">
            <a:extLst>
              <a:ext uri="{FF2B5EF4-FFF2-40B4-BE49-F238E27FC236}">
                <a16:creationId xmlns:a16="http://schemas.microsoft.com/office/drawing/2014/main" id="{3E3FA45A-26B0-4B93-AF44-FF3F3ACAFC7E}"/>
              </a:ext>
            </a:extLst>
          </p:cNvPr>
          <p:cNvSpPr txBox="1"/>
          <p:nvPr/>
        </p:nvSpPr>
        <p:spPr>
          <a:xfrm>
            <a:off x="2856132" y="2543685"/>
            <a:ext cx="7275540" cy="322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4200"/>
              </a:lnSpc>
              <a:spcAft>
                <a:spcPts val="600"/>
              </a:spcAft>
            </a:pP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progressive forms  are used with reflexive  verbs or object pronouns,  </a:t>
            </a:r>
            <a:br>
              <a:rPr lang="en-US"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pronouns may either  be attached to the</a:t>
            </a:r>
            <a:r>
              <a:rPr sz="1600" spc="-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 participle (in which case  an accent mark is added  to maintain the proper  stress) or placed before  the conjugated verb.</a:t>
            </a:r>
            <a:r>
              <a:rPr sz="1600" spc="-4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n-US"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Object</a:t>
            </a:r>
            <a:r>
              <a:rPr sz="1600" b="1" spc="-6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pronouns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pp. 54–55, and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 </a:t>
            </a:r>
            <a:r>
              <a:rPr sz="1600" b="1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Reflexive</a:t>
            </a:r>
            <a:r>
              <a:rPr sz="1600" b="1" spc="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r>
              <a:rPr sz="16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,pp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62–63, for</a:t>
            </a:r>
            <a:r>
              <a:rPr sz="1600" spc="-11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en-US"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information.</a:t>
            </a:r>
            <a:endParaRPr lang="en-US" sz="16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4200"/>
              </a:lnSpc>
              <a:spcAft>
                <a:spcPts val="600"/>
              </a:spcAf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97155">
              <a:lnSpc>
                <a:spcPct val="104200"/>
              </a:lnSpc>
              <a:spcBef>
                <a:spcPts val="400"/>
              </a:spcBef>
            </a:pPr>
            <a:endParaRPr lang="en-US" sz="16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97155">
              <a:lnSpc>
                <a:spcPct val="104200"/>
              </a:lnSpc>
              <a:spcBef>
                <a:spcPts val="400"/>
              </a:spcBef>
            </a:pPr>
            <a:endParaRPr lang="en-US" sz="16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97155">
              <a:lnSpc>
                <a:spcPct val="104200"/>
              </a:lnSpc>
              <a:spcBef>
                <a:spcPts val="400"/>
              </a:spcBef>
            </a:pPr>
            <a:endParaRPr lang="en-US" sz="16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97155">
              <a:lnSpc>
                <a:spcPct val="104200"/>
              </a:lnSpc>
              <a:spcBef>
                <a:spcPts val="400"/>
              </a:spcBef>
            </a:pPr>
            <a:r>
              <a:rPr lang="en-US"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that the present  participle of </a:t>
            </a:r>
            <a:r>
              <a:rPr lang="en-US"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en-US"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1600" spc="-4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siendo</a:t>
            </a:r>
            <a:r>
              <a:rPr lang="en-US"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97155">
              <a:lnSpc>
                <a:spcPct val="104200"/>
              </a:lnSpc>
              <a:spcBef>
                <a:spcPts val="400"/>
              </a:spcBef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9258F08C-FEE9-4AEF-8769-CC0F8DDB7AA0}"/>
              </a:ext>
            </a:extLst>
          </p:cNvPr>
          <p:cNvSpPr/>
          <p:nvPr/>
        </p:nvSpPr>
        <p:spPr>
          <a:xfrm>
            <a:off x="4346126" y="1768477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00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7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graphicFrame>
        <p:nvGraphicFramePr>
          <p:cNvPr id="29" name="Tabla 6">
            <a:extLst>
              <a:ext uri="{FF2B5EF4-FFF2-40B4-BE49-F238E27FC236}">
                <a16:creationId xmlns:a16="http://schemas.microsoft.com/office/drawing/2014/main" id="{B3342DE4-2DA5-405E-A4B4-01D485870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635292"/>
              </p:ext>
            </p:extLst>
          </p:nvPr>
        </p:nvGraphicFramePr>
        <p:xfrm>
          <a:off x="3557266" y="3969182"/>
          <a:ext cx="4936106" cy="100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366">
                  <a:extLst>
                    <a:ext uri="{9D8B030D-6E8A-4147-A177-3AD203B41FA5}">
                      <a16:colId xmlns:a16="http://schemas.microsoft.com/office/drawing/2014/main" val="2228815920"/>
                    </a:ext>
                  </a:extLst>
                </a:gridCol>
                <a:gridCol w="2295740">
                  <a:extLst>
                    <a:ext uri="{9D8B030D-6E8A-4147-A177-3AD203B41FA5}">
                      <a16:colId xmlns:a16="http://schemas.microsoft.com/office/drawing/2014/main" val="3041134441"/>
                    </a:ext>
                  </a:extLst>
                </a:gridCol>
              </a:tblGrid>
              <a:tr h="806741">
                <a:tc>
                  <a:txBody>
                    <a:bodyPr/>
                    <a:lstStyle/>
                    <a:p>
                      <a:pPr marL="12700" marR="97155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es-ES" sz="1600" b="1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están</a:t>
                      </a:r>
                      <a:r>
                        <a:rPr lang="es-ES" sz="1600" b="1" spc="-65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="1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enamorando.</a:t>
                      </a:r>
                    </a:p>
                    <a:p>
                      <a:pPr marL="12700" marR="97155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es-ES" sz="1600" b="1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Están enamorándose.</a:t>
                      </a:r>
                    </a:p>
                    <a:p>
                      <a:pPr marL="12700" marR="97155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es-ES" sz="1600" b="0" i="1" dirty="0" err="1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es-ES" sz="1600" b="0" i="1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es-ES" sz="1600" b="0" i="1" dirty="0" err="1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falling</a:t>
                      </a:r>
                      <a:r>
                        <a:rPr lang="es-ES" sz="1600" b="0" i="1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</a:t>
                      </a:r>
                      <a:r>
                        <a:rPr lang="es-ES" sz="1600" b="0" i="1" spc="-20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="0" i="1" dirty="0" err="1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love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245745">
                        <a:lnSpc>
                          <a:spcPct val="100000"/>
                        </a:lnSpc>
                        <a:spcBef>
                          <a:spcPts val="295"/>
                        </a:spcBef>
                        <a:spcAft>
                          <a:spcPts val="300"/>
                        </a:spcAft>
                      </a:pPr>
                      <a:r>
                        <a:rPr lang="es-ES" sz="1600" b="1" spc="-30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 </a:t>
                      </a:r>
                      <a:r>
                        <a:rPr lang="es-ES" sz="1600" b="1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estoy</a:t>
                      </a:r>
                      <a:r>
                        <a:rPr lang="es-ES" sz="1600" b="1" spc="-35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="1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hablando. </a:t>
                      </a:r>
                    </a:p>
                    <a:p>
                      <a:pPr marL="12700" marR="245745">
                        <a:lnSpc>
                          <a:spcPct val="100000"/>
                        </a:lnSpc>
                        <a:spcBef>
                          <a:spcPts val="295"/>
                        </a:spcBef>
                        <a:spcAft>
                          <a:spcPts val="300"/>
                        </a:spcAft>
                      </a:pPr>
                      <a:r>
                        <a:rPr lang="es-ES" sz="1600" b="1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Estoy hablándote.</a:t>
                      </a:r>
                    </a:p>
                    <a:p>
                      <a:pPr marL="12700" marR="245745">
                        <a:lnSpc>
                          <a:spcPct val="100000"/>
                        </a:lnSpc>
                        <a:spcBef>
                          <a:spcPts val="295"/>
                        </a:spcBef>
                        <a:spcAft>
                          <a:spcPts val="300"/>
                        </a:spcAft>
                      </a:pPr>
                      <a:r>
                        <a:rPr lang="es-ES" sz="1600" b="0" i="1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am </a:t>
                      </a:r>
                      <a:r>
                        <a:rPr lang="es-ES" sz="1600" b="0" i="1" dirty="0" err="1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talking</a:t>
                      </a:r>
                      <a:r>
                        <a:rPr lang="es-ES" sz="1600" b="0" i="1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="0" i="1" dirty="0" err="1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" sz="1600" b="0" i="1" spc="-20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="0" i="1" dirty="0" err="1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es-ES" sz="1600" b="0" i="1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134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45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4070E0A4-2057-4EBF-822B-5E8777EC1A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7669539" cy="125531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spc="-10" dirty="0"/>
              <a:t>When the stem of an </a:t>
            </a:r>
            <a:r>
              <a:rPr lang="en-US" altLang="es-CO" sz="2400" b="1" spc="-10" dirty="0"/>
              <a:t>-er</a:t>
            </a:r>
            <a:r>
              <a:rPr lang="en-US" altLang="es-CO" sz="2400" spc="-10" dirty="0"/>
              <a:t> or </a:t>
            </a:r>
            <a:r>
              <a:rPr lang="en-US" altLang="es-CO" sz="2400" b="1" spc="-10" dirty="0"/>
              <a:t>-</a:t>
            </a:r>
            <a:r>
              <a:rPr lang="en-US" altLang="es-CO" sz="2400" b="1" spc="-10" dirty="0" err="1"/>
              <a:t>ir</a:t>
            </a:r>
            <a:r>
              <a:rPr lang="en-US" altLang="es-CO" sz="2400" spc="-10" dirty="0"/>
              <a:t> verb ends in a vowel, the </a:t>
            </a:r>
            <a:r>
              <a:rPr lang="en-US" altLang="es-CO" sz="2400" b="1" spc="-10" dirty="0"/>
              <a:t>-</a:t>
            </a:r>
            <a:r>
              <a:rPr lang="en-US" altLang="es-CO" sz="2400" b="1" spc="-10" dirty="0" err="1"/>
              <a:t>i</a:t>
            </a:r>
            <a:r>
              <a:rPr lang="en-US" altLang="es-CO" sz="2400" b="1" spc="-10" dirty="0"/>
              <a:t>-</a:t>
            </a:r>
            <a:r>
              <a:rPr lang="en-US" altLang="es-CO" sz="2400" spc="-10" dirty="0"/>
              <a:t> of the present participle ending changes to </a:t>
            </a:r>
            <a:r>
              <a:rPr lang="en-US" altLang="es-CO" sz="2400" b="1" spc="-10" dirty="0"/>
              <a:t>-y-</a:t>
            </a:r>
            <a:r>
              <a:rPr lang="en-US" altLang="es-CO" dirty="0"/>
              <a:t>.</a:t>
            </a:r>
            <a:endParaRPr lang="en-US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D35225-4BD9-44FC-A56E-5E54EF2D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1.3-6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B06E2BF-0B92-4585-952F-84D65AC7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3595502B-04D1-4F60-94BB-E37174103A3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568325"/>
            <a:ext cx="10515600" cy="568325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Progressive forms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3D330CFD-21EE-4D56-B945-A50219574D06}"/>
              </a:ext>
            </a:extLst>
          </p:cNvPr>
          <p:cNvGrpSpPr/>
          <p:nvPr/>
        </p:nvGrpSpPr>
        <p:grpSpPr>
          <a:xfrm>
            <a:off x="1997906" y="3058716"/>
            <a:ext cx="8558538" cy="2197100"/>
            <a:chOff x="2386931" y="3429000"/>
            <a:chExt cx="7780489" cy="2197100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C4BFEF2C-351F-4B7A-AEA7-2EE51A1F668B}"/>
                </a:ext>
              </a:extLst>
            </p:cNvPr>
            <p:cNvSpPr/>
            <p:nvPr/>
          </p:nvSpPr>
          <p:spPr>
            <a:xfrm>
              <a:off x="2397938" y="3852776"/>
              <a:ext cx="1220256" cy="1735346"/>
            </a:xfrm>
            <a:prstGeom prst="rect">
              <a:avLst/>
            </a:prstGeom>
            <a:solidFill>
              <a:srgbClr val="FFE7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F0527ABD-0565-450C-91A2-ED891A2F95A9}"/>
                </a:ext>
              </a:extLst>
            </p:cNvPr>
            <p:cNvSpPr/>
            <p:nvPr/>
          </p:nvSpPr>
          <p:spPr>
            <a:xfrm>
              <a:off x="4342779" y="3890754"/>
              <a:ext cx="1220256" cy="1735346"/>
            </a:xfrm>
            <a:prstGeom prst="rect">
              <a:avLst/>
            </a:prstGeom>
            <a:solidFill>
              <a:srgbClr val="FFE7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233FE25-79AA-41EA-89F3-35EF58D0A7F4}"/>
                </a:ext>
              </a:extLst>
            </p:cNvPr>
            <p:cNvSpPr/>
            <p:nvPr/>
          </p:nvSpPr>
          <p:spPr>
            <a:xfrm>
              <a:off x="6081373" y="3864601"/>
              <a:ext cx="1220256" cy="1735346"/>
            </a:xfrm>
            <a:prstGeom prst="rect">
              <a:avLst/>
            </a:prstGeom>
            <a:solidFill>
              <a:srgbClr val="FFE7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08627F34-E6B7-404F-AF22-87F4B48527AB}"/>
                </a:ext>
              </a:extLst>
            </p:cNvPr>
            <p:cNvSpPr/>
            <p:nvPr/>
          </p:nvSpPr>
          <p:spPr>
            <a:xfrm>
              <a:off x="8027343" y="3864601"/>
              <a:ext cx="2023858" cy="1735346"/>
            </a:xfrm>
            <a:prstGeom prst="rect">
              <a:avLst/>
            </a:prstGeom>
            <a:solidFill>
              <a:srgbClr val="FFE7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FDDBFB6B-914B-4C6F-BF15-AFD36E02FBE9}"/>
                </a:ext>
              </a:extLst>
            </p:cNvPr>
            <p:cNvSpPr txBox="1"/>
            <p:nvPr/>
          </p:nvSpPr>
          <p:spPr>
            <a:xfrm>
              <a:off x="7820848" y="3429000"/>
              <a:ext cx="234657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760"/>
                </a:spcBef>
                <a:tabLst>
                  <a:tab pos="1444625" algn="l"/>
                  <a:tab pos="2344420" algn="l"/>
                  <a:tab pos="3313429" algn="l"/>
                </a:tabLst>
              </a:pPr>
              <a:r>
                <a:rPr lang="en-US" sz="1600" dirty="0">
                  <a:solidFill>
                    <a:srgbClr val="231F20"/>
                  </a:solidFill>
                  <a:latin typeface="Arial"/>
                  <a:cs typeface="Arial"/>
                </a:rPr>
                <a:t>PRESENT PARTICIPLE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6" name="object 21">
              <a:extLst>
                <a:ext uri="{FF2B5EF4-FFF2-40B4-BE49-F238E27FC236}">
                  <a16:creationId xmlns:a16="http://schemas.microsoft.com/office/drawing/2014/main" id="{652B9280-3EFC-4CF8-A5FA-AEA7340009AB}"/>
                </a:ext>
              </a:extLst>
            </p:cNvPr>
            <p:cNvSpPr txBox="1"/>
            <p:nvPr/>
          </p:nvSpPr>
          <p:spPr>
            <a:xfrm>
              <a:off x="2400183" y="4038945"/>
              <a:ext cx="1218012" cy="1343958"/>
            </a:xfrm>
            <a:prstGeom prst="rect">
              <a:avLst/>
            </a:prstGeom>
            <a:noFill/>
          </p:spPr>
          <p:txBody>
            <a:bodyPr vert="horz" wrap="square" lIns="0" tIns="5080" rIns="0" bIns="0" rtlCol="0">
              <a:spAutoFit/>
            </a:bodyPr>
            <a:lstStyle/>
            <a:p>
              <a:pPr marL="182880" marR="144145">
                <a:spcAft>
                  <a:spcPts val="600"/>
                </a:spcAft>
              </a:pPr>
              <a:r>
                <a:rPr lang="en-US"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construir</a:t>
              </a:r>
              <a:endParaRPr lang="en-U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 marR="144145">
                <a:spcAft>
                  <a:spcPts val="600"/>
                </a:spcAft>
              </a:pPr>
              <a:r>
                <a:rPr lang="en-US" b="1" dirty="0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leer</a:t>
              </a:r>
            </a:p>
            <a:p>
              <a:pPr marL="182880" marR="144145">
                <a:spcAft>
                  <a:spcPts val="600"/>
                </a:spcAft>
              </a:pPr>
              <a:r>
                <a:rPr lang="en-US"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oír</a:t>
              </a:r>
              <a:endParaRPr lang="en-U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 marR="144145">
                <a:spcAft>
                  <a:spcPts val="600"/>
                </a:spcAft>
              </a:pPr>
              <a:r>
                <a:rPr lang="en-US"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traer</a:t>
              </a:r>
              <a:endParaRPr lang="en-U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bject 22">
              <a:extLst>
                <a:ext uri="{FF2B5EF4-FFF2-40B4-BE49-F238E27FC236}">
                  <a16:creationId xmlns:a16="http://schemas.microsoft.com/office/drawing/2014/main" id="{2C5DDE8D-C926-43B6-A722-E5916C1F67C6}"/>
                </a:ext>
              </a:extLst>
            </p:cNvPr>
            <p:cNvSpPr/>
            <p:nvPr/>
          </p:nvSpPr>
          <p:spPr>
            <a:xfrm>
              <a:off x="3883273" y="4397707"/>
              <a:ext cx="170824" cy="674573"/>
            </a:xfrm>
            <a:custGeom>
              <a:avLst/>
              <a:gdLst/>
              <a:ahLst/>
              <a:cxnLst/>
              <a:rect l="l" t="t" r="r" b="b"/>
              <a:pathLst>
                <a:path w="95885" h="284479">
                  <a:moveTo>
                    <a:pt x="0" y="0"/>
                  </a:moveTo>
                  <a:lnTo>
                    <a:pt x="520" y="284238"/>
                  </a:lnTo>
                  <a:lnTo>
                    <a:pt x="95783" y="148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7920"/>
            </a:solidFill>
          </p:spPr>
          <p:txBody>
            <a:bodyPr wrap="square" lIns="0" tIns="0" rIns="0" bIns="0" rtlCol="0"/>
            <a:lstStyle/>
            <a:p>
              <a:pPr marL="182880"/>
              <a:endParaRPr/>
            </a:p>
          </p:txBody>
        </p:sp>
        <p:sp>
          <p:nvSpPr>
            <p:cNvPr id="18" name="object 23">
              <a:extLst>
                <a:ext uri="{FF2B5EF4-FFF2-40B4-BE49-F238E27FC236}">
                  <a16:creationId xmlns:a16="http://schemas.microsoft.com/office/drawing/2014/main" id="{FB6F0898-7AF7-415A-949C-E78878AD3ADA}"/>
                </a:ext>
              </a:extLst>
            </p:cNvPr>
            <p:cNvSpPr txBox="1"/>
            <p:nvPr/>
          </p:nvSpPr>
          <p:spPr>
            <a:xfrm>
              <a:off x="4308646" y="4051253"/>
              <a:ext cx="1218012" cy="1343958"/>
            </a:xfrm>
            <a:prstGeom prst="rect">
              <a:avLst/>
            </a:prstGeom>
            <a:noFill/>
          </p:spPr>
          <p:txBody>
            <a:bodyPr vert="horz" wrap="square" lIns="0" tIns="5080" rIns="0" bIns="0" rtlCol="0">
              <a:spAutoFit/>
            </a:bodyPr>
            <a:lstStyle/>
            <a:p>
              <a:pPr marL="182880" marR="160020">
                <a:spcAft>
                  <a:spcPts val="600"/>
                </a:spcAft>
              </a:pPr>
              <a:r>
                <a:rPr lang="en-US"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constru</a:t>
              </a:r>
              <a:r>
                <a:rPr lang="en-US" b="1" dirty="0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</a:p>
            <a:p>
              <a:pPr marL="182880" marR="160020">
                <a:spcAft>
                  <a:spcPts val="600"/>
                </a:spcAft>
              </a:pPr>
              <a:r>
                <a:rPr lang="en-US" b="1" dirty="0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le-</a:t>
              </a:r>
            </a:p>
            <a:p>
              <a:pPr marL="182880" marR="160020">
                <a:spcAft>
                  <a:spcPts val="600"/>
                </a:spcAft>
              </a:pPr>
              <a:r>
                <a:rPr lang="en-US" b="1" dirty="0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o- </a:t>
              </a:r>
            </a:p>
            <a:p>
              <a:pPr marL="182880" marR="160020">
                <a:spcAft>
                  <a:spcPts val="600"/>
                </a:spcAft>
              </a:pPr>
              <a:r>
                <a:rPr lang="en-US"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</a:t>
              </a:r>
              <a:r>
                <a:rPr lang="en-US" b="1" dirty="0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19" name="object 24">
              <a:extLst>
                <a:ext uri="{FF2B5EF4-FFF2-40B4-BE49-F238E27FC236}">
                  <a16:creationId xmlns:a16="http://schemas.microsoft.com/office/drawing/2014/main" id="{B3ECD153-9767-434A-8F50-6893F57569A4}"/>
                </a:ext>
              </a:extLst>
            </p:cNvPr>
            <p:cNvSpPr txBox="1"/>
            <p:nvPr/>
          </p:nvSpPr>
          <p:spPr>
            <a:xfrm>
              <a:off x="5725271" y="4640706"/>
              <a:ext cx="170824" cy="32060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sz="2000" b="1" dirty="0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bject 25">
              <a:extLst>
                <a:ext uri="{FF2B5EF4-FFF2-40B4-BE49-F238E27FC236}">
                  <a16:creationId xmlns:a16="http://schemas.microsoft.com/office/drawing/2014/main" id="{0F4D1A8D-225F-45B8-AE94-596D4C77017B}"/>
                </a:ext>
              </a:extLst>
            </p:cNvPr>
            <p:cNvSpPr txBox="1"/>
            <p:nvPr/>
          </p:nvSpPr>
          <p:spPr>
            <a:xfrm>
              <a:off x="6081373" y="4050771"/>
              <a:ext cx="1033028" cy="1356782"/>
            </a:xfrm>
            <a:prstGeom prst="rect">
              <a:avLst/>
            </a:prstGeom>
            <a:noFill/>
          </p:spPr>
          <p:txBody>
            <a:bodyPr vert="horz" wrap="square" lIns="0" tIns="17780" rIns="0" bIns="0" rtlCol="0">
              <a:spAutoFit/>
            </a:bodyPr>
            <a:lstStyle/>
            <a:p>
              <a:pPr marL="182880">
                <a:spcAft>
                  <a:spcPts val="600"/>
                </a:spcAft>
              </a:pPr>
              <a:r>
                <a:rPr lang="en-US" b="1" dirty="0">
                  <a:solidFill>
                    <a:srgbClr val="F479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b="1" dirty="0" err="1">
                  <a:solidFill>
                    <a:srgbClr val="F479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yendo</a:t>
              </a:r>
              <a:endParaRPr lang="en-US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>
                <a:spcAft>
                  <a:spcPts val="600"/>
                </a:spcAft>
              </a:pPr>
              <a:r>
                <a:rPr lang="en-US" b="1" dirty="0">
                  <a:solidFill>
                    <a:srgbClr val="F479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b="1" dirty="0" err="1">
                  <a:solidFill>
                    <a:srgbClr val="F479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yendo</a:t>
              </a:r>
              <a:endParaRPr lang="en-US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>
                <a:spcAft>
                  <a:spcPts val="600"/>
                </a:spcAft>
              </a:pPr>
              <a:r>
                <a:rPr lang="en-US" b="1" dirty="0">
                  <a:solidFill>
                    <a:srgbClr val="F479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b="1" dirty="0" err="1">
                  <a:solidFill>
                    <a:srgbClr val="F479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yendo</a:t>
              </a:r>
              <a:endParaRPr lang="en-US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>
                <a:spcAft>
                  <a:spcPts val="600"/>
                </a:spcAft>
              </a:pPr>
              <a:r>
                <a:rPr lang="en-US" b="1" dirty="0">
                  <a:solidFill>
                    <a:srgbClr val="F479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b="1" dirty="0" err="1">
                  <a:solidFill>
                    <a:srgbClr val="F479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yendo</a:t>
              </a:r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bject 26">
              <a:extLst>
                <a:ext uri="{FF2B5EF4-FFF2-40B4-BE49-F238E27FC236}">
                  <a16:creationId xmlns:a16="http://schemas.microsoft.com/office/drawing/2014/main" id="{990B6648-D2B7-4A94-9D06-D7ADBE10FD25}"/>
                </a:ext>
              </a:extLst>
            </p:cNvPr>
            <p:cNvSpPr/>
            <p:nvPr/>
          </p:nvSpPr>
          <p:spPr>
            <a:xfrm>
              <a:off x="7579074" y="4447175"/>
              <a:ext cx="170824" cy="674573"/>
            </a:xfrm>
            <a:custGeom>
              <a:avLst/>
              <a:gdLst/>
              <a:ahLst/>
              <a:cxnLst/>
              <a:rect l="l" t="t" r="r" b="b"/>
              <a:pathLst>
                <a:path w="95885" h="284479">
                  <a:moveTo>
                    <a:pt x="0" y="0"/>
                  </a:moveTo>
                  <a:lnTo>
                    <a:pt x="520" y="284238"/>
                  </a:lnTo>
                  <a:lnTo>
                    <a:pt x="95783" y="148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7920"/>
            </a:solidFill>
          </p:spPr>
          <p:txBody>
            <a:bodyPr wrap="square" lIns="0" tIns="0" rIns="0" bIns="0" rtlCol="0"/>
            <a:lstStyle/>
            <a:p>
              <a:pPr marL="182880"/>
              <a:endParaRPr/>
            </a:p>
          </p:txBody>
        </p:sp>
        <p:sp>
          <p:nvSpPr>
            <p:cNvPr id="22" name="object 27">
              <a:extLst>
                <a:ext uri="{FF2B5EF4-FFF2-40B4-BE49-F238E27FC236}">
                  <a16:creationId xmlns:a16="http://schemas.microsoft.com/office/drawing/2014/main" id="{5300545E-E8AF-49A0-A3ED-0130E479DACA}"/>
                </a:ext>
              </a:extLst>
            </p:cNvPr>
            <p:cNvSpPr txBox="1"/>
            <p:nvPr/>
          </p:nvSpPr>
          <p:spPr>
            <a:xfrm>
              <a:off x="8027344" y="4050771"/>
              <a:ext cx="2023858" cy="1343958"/>
            </a:xfrm>
            <a:prstGeom prst="rect">
              <a:avLst/>
            </a:prstGeom>
            <a:noFill/>
          </p:spPr>
          <p:txBody>
            <a:bodyPr vert="horz" wrap="square" lIns="0" tIns="5080" rIns="0" bIns="0" rtlCol="0">
              <a:spAutoFit/>
            </a:bodyPr>
            <a:lstStyle/>
            <a:p>
              <a:pPr marL="182880" marR="478790">
                <a:spcAft>
                  <a:spcPts val="600"/>
                </a:spcAft>
              </a:pPr>
              <a:r>
                <a:rPr lang="en-US"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constru</a:t>
              </a:r>
              <a:r>
                <a:rPr lang="en-US" b="1" dirty="0" err="1">
                  <a:solidFill>
                    <a:srgbClr val="F479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yendo</a:t>
              </a:r>
              <a:endParaRPr lang="en-US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 marR="478790">
                <a:spcAft>
                  <a:spcPts val="600"/>
                </a:spcAft>
              </a:pPr>
              <a:r>
                <a:rPr lang="en-US"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</a:t>
              </a:r>
              <a:r>
                <a:rPr lang="en-US" b="1" dirty="0" err="1">
                  <a:solidFill>
                    <a:srgbClr val="F479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yendo</a:t>
              </a:r>
              <a:endParaRPr lang="en-US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 marR="478790">
                <a:spcAft>
                  <a:spcPts val="600"/>
                </a:spcAft>
              </a:pPr>
              <a:r>
                <a:rPr lang="en-US"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b="1" dirty="0" err="1">
                  <a:solidFill>
                    <a:srgbClr val="F479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yendo</a:t>
              </a:r>
              <a:endParaRPr lang="en-US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" marR="478790">
                <a:spcAft>
                  <a:spcPts val="600"/>
                </a:spcAft>
              </a:pPr>
              <a:r>
                <a:rPr lang="en-US" b="1" dirty="0" err="1">
                  <a:solidFill>
                    <a:srgbClr val="0066B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</a:t>
              </a:r>
              <a:r>
                <a:rPr lang="en-US" b="1" dirty="0" err="1">
                  <a:solidFill>
                    <a:srgbClr val="F479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yendo</a:t>
              </a:r>
              <a:endParaRPr lang="en-US" b="1" dirty="0">
                <a:solidFill>
                  <a:srgbClr val="F479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75E7F5EF-7A7D-43D3-8F23-AB7746B0B4EF}"/>
                </a:ext>
              </a:extLst>
            </p:cNvPr>
            <p:cNvSpPr txBox="1"/>
            <p:nvPr/>
          </p:nvSpPr>
          <p:spPr>
            <a:xfrm>
              <a:off x="2386931" y="3429000"/>
              <a:ext cx="13180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231F20"/>
                  </a:solidFill>
                  <a:latin typeface="Arial"/>
                  <a:cs typeface="Arial"/>
                </a:rPr>
                <a:t>INFINITIVE</a:t>
              </a:r>
              <a:endParaRPr lang="en-US" sz="1600" dirty="0"/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17129607-C4AF-4D01-AC8C-A4064E63CF0F}"/>
                </a:ext>
              </a:extLst>
            </p:cNvPr>
            <p:cNvSpPr txBox="1"/>
            <p:nvPr/>
          </p:nvSpPr>
          <p:spPr>
            <a:xfrm>
              <a:off x="4502229" y="3429000"/>
              <a:ext cx="79343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231F20"/>
                  </a:solidFill>
                  <a:latin typeface="Arial"/>
                  <a:cs typeface="Arial"/>
                </a:rPr>
                <a:t>STEM</a:t>
              </a:r>
              <a:endParaRPr lang="en-US" sz="1600" dirty="0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C188728E-A590-40F8-8DF4-B6ED084F7ECA}"/>
                </a:ext>
              </a:extLst>
            </p:cNvPr>
            <p:cNvSpPr txBox="1"/>
            <p:nvPr/>
          </p:nvSpPr>
          <p:spPr>
            <a:xfrm>
              <a:off x="6157670" y="3434087"/>
              <a:ext cx="103302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231F20"/>
                  </a:solidFill>
                  <a:latin typeface="Arial"/>
                  <a:cs typeface="Arial"/>
                </a:rPr>
                <a:t>ENDING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0175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812866-2185-463E-ACFF-BD2ECE4E65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72422"/>
            <a:ext cx="7804269" cy="1949399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dirty="0"/>
              <a:t>Progressive forms are used less frequently in Spanish than in English, and only when emphasizing that an </a:t>
            </a:r>
            <a:r>
              <a:rPr lang="en-US" altLang="es-CO" sz="2400" spc="-50" dirty="0"/>
              <a:t>action is </a:t>
            </a:r>
            <a:r>
              <a:rPr lang="en-US" altLang="es-CO" sz="2400" i="1" spc="-50" dirty="0"/>
              <a:t>in progress </a:t>
            </a:r>
            <a:r>
              <a:rPr lang="en-US" altLang="es-CO" sz="2400" spc="-50" dirty="0"/>
              <a:t>at the moment described. To refer to actions that occur over a period of time or in </a:t>
            </a:r>
            <a:r>
              <a:rPr lang="en-US" altLang="es-CO" sz="2400" dirty="0"/>
              <a:t>the near future, Spanish uses the present tense instead.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D35225-4BD9-44FC-A56E-5E54EF2D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1.3-2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B06E2BF-0B92-4585-952F-84D65AC7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8A5E039-7B58-4958-9075-57314B0D41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568325"/>
            <a:ext cx="10515600" cy="568325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Progressive forms</a:t>
            </a:r>
          </a:p>
        </p:txBody>
      </p:sp>
      <p:graphicFrame>
        <p:nvGraphicFramePr>
          <p:cNvPr id="17" name="Group 3">
            <a:extLst>
              <a:ext uri="{FF2B5EF4-FFF2-40B4-BE49-F238E27FC236}">
                <a16:creationId xmlns:a16="http://schemas.microsoft.com/office/drawing/2014/main" id="{A40CA009-7158-4CE0-B2B5-6A77A0937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618729"/>
              </p:ext>
            </p:extLst>
          </p:nvPr>
        </p:nvGraphicFramePr>
        <p:xfrm>
          <a:off x="2430312" y="4424368"/>
          <a:ext cx="8182964" cy="1295414"/>
        </p:xfrm>
        <a:graphic>
          <a:graphicData uri="http://schemas.openxmlformats.org/drawingml/2006/table">
            <a:tbl>
              <a:tblPr/>
              <a:tblGrid>
                <a:gridCol w="3888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8264">
                <a:tc>
                  <a:txBody>
                    <a:bodyPr/>
                    <a:lstStyle>
                      <a:lvl1pPr marL="228600" indent="-228600" algn="l">
                        <a:spcBef>
                          <a:spcPct val="20000"/>
                        </a:spcBef>
                        <a:buClr>
                          <a:srgbClr val="0066B3"/>
                        </a:buClr>
                        <a:buFont typeface="Times" pitchFamily="18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Lourdes </a:t>
                      </a:r>
                      <a:r>
                        <a:rPr kumimoji="0" lang="es-ES" altLang="es-C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estudia</a:t>
                      </a:r>
                      <a:r>
                        <a:rPr kumimoji="0" lang="es-ES" alt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 economía en la UNAM.</a:t>
                      </a:r>
                      <a:endParaRPr kumimoji="0" lang="es-ES" alt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Lourdes is studying economics at UNAM.</a:t>
                      </a:r>
                      <a:endParaRPr kumimoji="0" lang="en-US" alt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¿</a:t>
                      </a:r>
                      <a:r>
                        <a:rPr kumimoji="0" lang="es-ES" altLang="es-C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Vienes</a:t>
                      </a:r>
                      <a:r>
                        <a:rPr kumimoji="0" lang="es-ES" alt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 con nosotros al Café Pamplona?</a:t>
                      </a:r>
                      <a:endParaRPr kumimoji="0" lang="es-ES" alt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Are you coming with us to Café Pamplona?</a:t>
                      </a:r>
                      <a:endParaRPr kumimoji="0" lang="en-US" alt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 algn="l">
                        <a:spcBef>
                          <a:spcPct val="20000"/>
                        </a:spcBef>
                        <a:buClr>
                          <a:srgbClr val="0066B3"/>
                        </a:buClr>
                        <a:buFont typeface="Times" pitchFamily="18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Ahora mismo, Lourdes </a:t>
                      </a:r>
                      <a:r>
                        <a:rPr kumimoji="0" lang="es-ES" altLang="es-C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está tomando </a:t>
                      </a:r>
                      <a:r>
                        <a:rPr kumimoji="0" lang="es-ES" alt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un examen. </a:t>
                      </a:r>
                      <a:endParaRPr kumimoji="0" lang="es-ES" alt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Right now, Lourdes is taking an exam.</a:t>
                      </a:r>
                      <a:endParaRPr kumimoji="0" lang="en-US" alt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No, lo siento. </a:t>
                      </a:r>
                      <a:r>
                        <a:rPr kumimoji="0" lang="en-US" altLang="es-CO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Ya</a:t>
                      </a:r>
                      <a:r>
                        <a:rPr kumimoji="0" lang="en-US" alt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s-CO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estoy</a:t>
                      </a:r>
                      <a:r>
                        <a:rPr kumimoji="0" lang="en-US" altLang="es-C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s-CO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preparando</a:t>
                      </a:r>
                      <a:r>
                        <a:rPr kumimoji="0" lang="en-US" altLang="es-C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kumimoji="0" lang="en-US" altLang="es-CO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cena</a:t>
                      </a:r>
                      <a:r>
                        <a:rPr kumimoji="0" lang="en-US" alt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alt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No, I’m sorry. I’m already making dinner.</a:t>
                      </a:r>
                      <a:endParaRPr kumimoji="0" lang="en-US" alt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310EF8EB-0F4E-4F47-B9C9-E3ACDD423387}"/>
              </a:ext>
            </a:extLst>
          </p:cNvPr>
          <p:cNvSpPr/>
          <p:nvPr/>
        </p:nvSpPr>
        <p:spPr>
          <a:xfrm>
            <a:off x="3225181" y="3905334"/>
            <a:ext cx="1819919" cy="327016"/>
          </a:xfrm>
          <a:prstGeom prst="roundRect">
            <a:avLst>
              <a:gd name="adj" fmla="val 34395"/>
            </a:avLst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TENSE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BEC81737-5766-44D0-8908-59F3BF8754D1}"/>
              </a:ext>
            </a:extLst>
          </p:cNvPr>
          <p:cNvSpPr/>
          <p:nvPr/>
        </p:nvSpPr>
        <p:spPr>
          <a:xfrm>
            <a:off x="7125695" y="3905334"/>
            <a:ext cx="2232531" cy="327016"/>
          </a:xfrm>
          <a:prstGeom prst="roundRect">
            <a:avLst>
              <a:gd name="adj" fmla="val 34395"/>
            </a:avLst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PROGRESSIVE</a:t>
            </a:r>
          </a:p>
        </p:txBody>
      </p:sp>
    </p:spTree>
    <p:extLst>
      <p:ext uri="{BB962C8B-B14F-4D97-AF65-F5344CB8AC3E}">
        <p14:creationId xmlns:p14="http://schemas.microsoft.com/office/powerpoint/2010/main" val="198208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2851C0-7B9B-48E7-9B44-6F529085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1.3-8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EC2576-6588-462E-8AD5-5D88B3E7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E9A538-FC95-462A-A08D-1C237733F2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23220"/>
            <a:ext cx="10515600" cy="523220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Progressive forms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EFCDF31-4D05-4685-B087-3AEA0D7EB11D}"/>
              </a:ext>
            </a:extLst>
          </p:cNvPr>
          <p:cNvSpPr/>
          <p:nvPr/>
        </p:nvSpPr>
        <p:spPr>
          <a:xfrm>
            <a:off x="2587429" y="1723715"/>
            <a:ext cx="6937571" cy="4451359"/>
          </a:xfrm>
          <a:prstGeom prst="roundRect">
            <a:avLst>
              <a:gd name="adj" fmla="val 9721"/>
            </a:avLst>
          </a:prstGeom>
          <a:noFill/>
          <a:ln>
            <a:solidFill>
              <a:srgbClr val="0052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89ADA3D-A25A-4C51-A2DD-4C169764A005}"/>
              </a:ext>
            </a:extLst>
          </p:cNvPr>
          <p:cNvSpPr txBox="1"/>
          <p:nvPr/>
        </p:nvSpPr>
        <p:spPr>
          <a:xfrm>
            <a:off x="2855659" y="2121828"/>
            <a:ext cx="6478841" cy="3983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685"/>
              </a:spcBef>
              <a:spcAft>
                <a:spcPts val="300"/>
              </a:spcAft>
            </a:pPr>
            <a:r>
              <a:rPr lang="en-US" sz="19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tenses may have progressive forms as</a:t>
            </a:r>
            <a:r>
              <a:rPr lang="en-US" sz="1900" spc="-5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 These tenses emphasize that an action was/will be in</a:t>
            </a:r>
            <a:r>
              <a:rPr lang="en-US" sz="1900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  <a:spcAft>
                <a:spcPts val="300"/>
              </a:spcAft>
            </a:pPr>
            <a:r>
              <a:rPr lang="en-US" sz="19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</a:t>
            </a:r>
            <a:r>
              <a:rPr lang="en-US" sz="19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(pp.</a:t>
            </a:r>
            <a:r>
              <a:rPr lang="en-US" sz="19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94–105)</a:t>
            </a:r>
          </a:p>
          <a:p>
            <a:pPr marL="12700">
              <a:lnSpc>
                <a:spcPct val="100000"/>
              </a:lnSpc>
              <a:spcBef>
                <a:spcPts val="440"/>
              </a:spcBef>
              <a:spcAft>
                <a:spcPts val="300"/>
              </a:spcAft>
            </a:pPr>
            <a:r>
              <a:rPr lang="en-US" sz="1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Estaba</a:t>
            </a:r>
            <a: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marcando</a:t>
            </a:r>
            <a: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</a:t>
            </a:r>
            <a: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</a:t>
            </a:r>
            <a:r>
              <a:rPr lang="en-US" sz="1900" b="1" spc="-5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</a:t>
            </a:r>
            <a:r>
              <a:rPr lang="en-US" sz="1900" b="1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llamó</a:t>
            </a:r>
            <a: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was dialing his number right </a:t>
            </a:r>
            <a:br>
              <a:rPr lang="en-US" sz="1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he called</a:t>
            </a:r>
            <a:r>
              <a:rPr lang="en-US" sz="1900" i="1" spc="-4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me.</a:t>
            </a:r>
          </a:p>
          <a:p>
            <a:pPr marL="12700">
              <a:lnSpc>
                <a:spcPct val="100000"/>
              </a:lnSpc>
              <a:spcBef>
                <a:spcPts val="440"/>
              </a:spcBef>
              <a:spcAft>
                <a:spcPts val="300"/>
              </a:spcAft>
            </a:pPr>
            <a:r>
              <a:rPr lang="en-US" sz="19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(pp.</a:t>
            </a:r>
            <a:r>
              <a:rPr lang="en-US" sz="19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216–219)</a:t>
            </a:r>
          </a:p>
          <a:p>
            <a:pPr marL="12700">
              <a:lnSpc>
                <a:spcPct val="100000"/>
              </a:lnSpc>
              <a:spcBef>
                <a:spcPts val="440"/>
              </a:spcBef>
              <a:spcAft>
                <a:spcPts val="300"/>
              </a:spcAft>
            </a:pPr>
            <a: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vengas</a:t>
            </a:r>
            <a: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las</a:t>
            </a:r>
            <a:r>
              <a:rPr lang="en-US" sz="1900" b="1" spc="-4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cuatro</a:t>
            </a:r>
            <a: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todavía</a:t>
            </a:r>
            <a:b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estaremos</a:t>
            </a:r>
            <a: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trabajando</a:t>
            </a:r>
            <a: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1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come at four </a:t>
            </a:r>
            <a:r>
              <a:rPr lang="en-US" sz="1900" i="1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o’clock; </a:t>
            </a:r>
            <a:r>
              <a:rPr lang="en-US" sz="1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</a:t>
            </a:r>
            <a:br>
              <a:rPr lang="en-US" sz="190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  be</a:t>
            </a:r>
            <a:r>
              <a:rPr lang="en-US" sz="1900" i="1" spc="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BE256BFE-78A2-4AFB-A945-9A2800983D0A}"/>
              </a:ext>
            </a:extLst>
          </p:cNvPr>
          <p:cNvSpPr/>
          <p:nvPr/>
        </p:nvSpPr>
        <p:spPr>
          <a:xfrm>
            <a:off x="4611663" y="1490478"/>
            <a:ext cx="2966831" cy="568569"/>
          </a:xfrm>
          <a:prstGeom prst="roundRect">
            <a:avLst>
              <a:gd name="adj" fmla="val 34395"/>
            </a:avLst>
          </a:prstGeom>
          <a:solidFill>
            <a:srgbClr val="00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>
                <a:solidFill>
                  <a:srgbClr val="FFE7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</p:spTree>
    <p:extLst>
      <p:ext uri="{BB962C8B-B14F-4D97-AF65-F5344CB8AC3E}">
        <p14:creationId xmlns:p14="http://schemas.microsoft.com/office/powerpoint/2010/main" val="5987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1D9963-329D-4710-9BEE-B53A6643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1.3-9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7EA119-CDEA-41C8-8307-13BC4D32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9F5A343-36CC-4319-9C57-242BA408F2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494625"/>
            <a:ext cx="10515600" cy="494625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Progressive forms</a:t>
            </a:r>
          </a:p>
        </p:txBody>
      </p:sp>
      <p:sp>
        <p:nvSpPr>
          <p:cNvPr id="11" name="TextBox 17">
            <a:extLst>
              <a:ext uri="{FF2B5EF4-FFF2-40B4-BE49-F238E27FC236}">
                <a16:creationId xmlns:a16="http://schemas.microsoft.com/office/drawing/2014/main" id="{81E91089-61F0-447A-8E0D-729815923B5F}"/>
              </a:ext>
            </a:extLst>
          </p:cNvPr>
          <p:cNvSpPr txBox="1"/>
          <p:nvPr/>
        </p:nvSpPr>
        <p:spPr>
          <a:xfrm>
            <a:off x="2478024" y="1645920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ct val="20000"/>
              </a:spcAft>
            </a:pPr>
            <a:r>
              <a:rPr lang="en-US" altLang="es-CO" sz="2800" b="1" dirty="0">
                <a:solidFill>
                  <a:srgbClr val="6624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verbs with the present participle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55C6F2D4-929F-4CBE-A0AC-59FC16F2DD25}"/>
              </a:ext>
            </a:extLst>
          </p:cNvPr>
          <p:cNvSpPr txBox="1">
            <a:spLocks/>
          </p:cNvSpPr>
          <p:nvPr/>
        </p:nvSpPr>
        <p:spPr>
          <a:xfrm>
            <a:off x="2439660" y="2121975"/>
            <a:ext cx="8135515" cy="2131973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en-US" sz="2400" dirty="0"/>
              <a:t>Spanish expresses various shades of progressive </a:t>
            </a:r>
            <a:br>
              <a:rPr lang="en-US" sz="2400" dirty="0"/>
            </a:br>
            <a:r>
              <a:rPr lang="en-US" sz="2400" dirty="0"/>
              <a:t>action by using verbs such as </a:t>
            </a:r>
            <a:r>
              <a:rPr lang="en-US" sz="2400" b="1" dirty="0" err="1"/>
              <a:t>seguir</a:t>
            </a:r>
            <a:r>
              <a:rPr lang="en-US" sz="2400" dirty="0"/>
              <a:t>, </a:t>
            </a:r>
            <a:r>
              <a:rPr lang="en-US" sz="2400" b="1" dirty="0" err="1"/>
              <a:t>continuar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b="1" spc="-30" dirty="0" err="1"/>
              <a:t>ir</a:t>
            </a:r>
            <a:r>
              <a:rPr lang="en-US" sz="2400" spc="-30" dirty="0"/>
              <a:t>, </a:t>
            </a:r>
            <a:r>
              <a:rPr lang="en-US" sz="2400" b="1" spc="-30" dirty="0" err="1"/>
              <a:t>venir</a:t>
            </a:r>
            <a:r>
              <a:rPr lang="en-US" sz="2400" spc="-30" dirty="0"/>
              <a:t>, </a:t>
            </a:r>
            <a:r>
              <a:rPr lang="en-US" sz="2400" b="1" spc="-30" dirty="0" err="1"/>
              <a:t>llevar</a:t>
            </a:r>
            <a:r>
              <a:rPr lang="en-US" sz="2400" spc="-30" dirty="0"/>
              <a:t>, and </a:t>
            </a:r>
            <a:r>
              <a:rPr lang="en-US" sz="2400" b="1" spc="-30" dirty="0" err="1"/>
              <a:t>andar</a:t>
            </a:r>
            <a:r>
              <a:rPr lang="en-US" sz="2400" spc="-30" dirty="0"/>
              <a:t> with the present participle.</a:t>
            </a:r>
          </a:p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en-US" sz="2400" b="1" dirty="0" err="1"/>
              <a:t>Seguir</a:t>
            </a:r>
            <a:r>
              <a:rPr lang="en-US" sz="2400" dirty="0"/>
              <a:t> and </a:t>
            </a:r>
            <a:r>
              <a:rPr lang="en-US" sz="2400" b="1" dirty="0" err="1"/>
              <a:t>continuar</a:t>
            </a:r>
            <a:r>
              <a:rPr lang="en-US" sz="2400" dirty="0"/>
              <a:t> with the present participle express the idea of </a:t>
            </a:r>
            <a:r>
              <a:rPr lang="en-US" sz="2400" i="1" dirty="0"/>
              <a:t>to keep doing something</a:t>
            </a:r>
            <a:r>
              <a:rPr lang="en-US" sz="2400" dirty="0"/>
              <a:t>.</a:t>
            </a:r>
            <a:endParaRPr lang="en-US" altLang="es-CO" sz="2400" dirty="0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45AD64C8-B9DF-4027-95BD-1EEE190350A8}"/>
              </a:ext>
            </a:extLst>
          </p:cNvPr>
          <p:cNvSpPr/>
          <p:nvPr/>
        </p:nvSpPr>
        <p:spPr>
          <a:xfrm>
            <a:off x="2554271" y="2297136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BC4C6FAC-719F-440E-994F-BF960E606159}"/>
              </a:ext>
            </a:extLst>
          </p:cNvPr>
          <p:cNvSpPr/>
          <p:nvPr/>
        </p:nvSpPr>
        <p:spPr>
          <a:xfrm>
            <a:off x="2554271" y="3521764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5" name="Group 40">
            <a:extLst>
              <a:ext uri="{FF2B5EF4-FFF2-40B4-BE49-F238E27FC236}">
                <a16:creationId xmlns:a16="http://schemas.microsoft.com/office/drawing/2014/main" id="{F29E2AF4-6D2F-4E4B-880E-2B55D141E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621423"/>
              </p:ext>
            </p:extLst>
          </p:nvPr>
        </p:nvGraphicFramePr>
        <p:xfrm>
          <a:off x="2256183" y="4487749"/>
          <a:ext cx="8135515" cy="754063"/>
        </p:xfrm>
        <a:graphic>
          <a:graphicData uri="http://schemas.openxmlformats.org/drawingml/2006/table">
            <a:tbl>
              <a:tblPr/>
              <a:tblGrid>
                <a:gridCol w="3826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4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66B3"/>
                        </a:buClr>
                        <a:buFont typeface="Times" pitchFamily="18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Emilio </a:t>
                      </a:r>
                      <a:r>
                        <a:rPr kumimoji="0" lang="es-ES" alt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sigue saliendo </a:t>
                      </a: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con Mercedes.</a:t>
                      </a:r>
                      <a:endParaRPr kumimoji="0" lang="es-E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Emilio </a:t>
                      </a:r>
                      <a:r>
                        <a:rPr kumimoji="0" lang="es-ES" altLang="es-CO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kumimoji="0" lang="es-E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s-ES" altLang="es-CO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still</a:t>
                      </a:r>
                      <a:r>
                        <a:rPr kumimoji="0" lang="es-E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s-ES" altLang="es-CO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seeing</a:t>
                      </a:r>
                      <a:r>
                        <a:rPr kumimoji="0" lang="es-E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Mercedes.</a:t>
                      </a:r>
                      <a:endParaRPr kumimoji="0" lang="es-E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marT="45645" marB="4564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66B3"/>
                        </a:buClr>
                        <a:buFont typeface="Times" pitchFamily="18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Mercedes </a:t>
                      </a:r>
                      <a:r>
                        <a:rPr kumimoji="0" lang="es-ES" alt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continúa </a:t>
                      </a:r>
                      <a:r>
                        <a:rPr kumimoji="0" lang="es-ES" alt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coqueteando</a:t>
                      </a:r>
                      <a:r>
                        <a:rPr kumimoji="0" lang="es-E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con Carlos.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Mercedes </a:t>
                      </a:r>
                      <a:r>
                        <a:rPr kumimoji="0" lang="es-ES" altLang="es-CO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keeps</a:t>
                      </a:r>
                      <a:r>
                        <a:rPr kumimoji="0" lang="es-E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s-ES" altLang="es-CO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flirting</a:t>
                      </a:r>
                      <a:r>
                        <a:rPr kumimoji="0" lang="es-E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s-ES" altLang="es-CO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kumimoji="0" lang="es-E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Carlos.</a:t>
                      </a:r>
                      <a:endParaRPr kumimoji="0" lang="es-E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marT="45645" marB="4564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36345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2625</TotalTime>
  <Words>1030</Words>
  <Application>Microsoft Office PowerPoint</Application>
  <PresentationFormat>Widescreen</PresentationFormat>
  <Paragraphs>159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Main-MASTER</vt:lpstr>
      <vt:lpstr>Progressive forms</vt:lpstr>
      <vt:lpstr>Progressive forms</vt:lpstr>
      <vt:lpstr>Progressive forms</vt:lpstr>
      <vt:lpstr>Progressive forms</vt:lpstr>
      <vt:lpstr>Progressive forms</vt:lpstr>
      <vt:lpstr>Progressive forms</vt:lpstr>
      <vt:lpstr>Progressive forms</vt:lpstr>
      <vt:lpstr>Progressive forms</vt:lpstr>
      <vt:lpstr>Progressive forms</vt:lpstr>
      <vt:lpstr>Progressive forms</vt:lpstr>
      <vt:lpstr>Progressive forms</vt:lpstr>
      <vt:lpstr>Progressive forms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BURAK, ANNETTE</cp:lastModifiedBy>
  <cp:revision>133</cp:revision>
  <dcterms:created xsi:type="dcterms:W3CDTF">2020-01-23T15:55:24Z</dcterms:created>
  <dcterms:modified xsi:type="dcterms:W3CDTF">2021-09-16T12:10:05Z</dcterms:modified>
</cp:coreProperties>
</file>