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72" r:id="rId2"/>
    <p:sldId id="273" r:id="rId3"/>
    <p:sldId id="274" r:id="rId4"/>
    <p:sldId id="275" r:id="rId5"/>
    <p:sldId id="276" r:id="rId6"/>
    <p:sldId id="27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jandra Rodríguez" initials="AR" lastIdx="2" clrIdx="0">
    <p:extLst>
      <p:ext uri="{19B8F6BF-5375-455C-9EA6-DF929625EA0E}">
        <p15:presenceInfo xmlns:p15="http://schemas.microsoft.com/office/powerpoint/2012/main" userId="321a8f04f5659db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B4"/>
    <a:srgbClr val="F7941E"/>
    <a:srgbClr val="D4EDFC"/>
    <a:srgbClr val="F8F4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59" autoAdjust="0"/>
    <p:restoredTop sz="86397" autoAdjust="0"/>
  </p:normalViewPr>
  <p:slideViewPr>
    <p:cSldViewPr snapToGrid="0">
      <p:cViewPr varScale="1">
        <p:scale>
          <a:sx n="67" d="100"/>
          <a:sy n="67" d="100"/>
        </p:scale>
        <p:origin x="372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08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2B467F-CD28-44DA-9D0A-EB6F2DF4DD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67CA505E-D5A4-4B75-85A8-9ADC4B8E45C8}"/>
              </a:ext>
            </a:extLst>
          </p:cNvPr>
          <p:cNvSpPr/>
          <p:nvPr userDrawn="1"/>
        </p:nvSpPr>
        <p:spPr>
          <a:xfrm>
            <a:off x="2430796" y="1602184"/>
            <a:ext cx="1562165" cy="462360"/>
          </a:xfrm>
          <a:prstGeom prst="roundRect">
            <a:avLst>
              <a:gd name="adj" fmla="val 29028"/>
            </a:avLst>
          </a:prstGeom>
          <a:solidFill>
            <a:srgbClr val="006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ANTE TODO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FEF07-2263-4B55-93BD-01C92B7689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38336" y="1602184"/>
            <a:ext cx="8229600" cy="3099816"/>
          </a:xfrm>
        </p:spPr>
        <p:txBody>
          <a:bodyPr wrap="square">
            <a:noAutofit/>
          </a:bodyPr>
          <a:lstStyle>
            <a:lvl1pPr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 dirty="0"/>
              <a:t>1.2-1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588B40-3913-4B4C-B6CB-E233ED16FFAC}"/>
              </a:ext>
            </a:extLst>
          </p:cNvPr>
          <p:cNvSpPr txBox="1"/>
          <p:nvPr userDrawn="1"/>
        </p:nvSpPr>
        <p:spPr>
          <a:xfrm>
            <a:off x="2438335" y="0"/>
            <a:ext cx="3657600" cy="685800"/>
          </a:xfrm>
          <a:prstGeom prst="rect">
            <a:avLst/>
          </a:prstGeom>
          <a:solidFill>
            <a:srgbClr val="0060B4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pPr marL="91440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estructura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FEF07-2263-4B55-93BD-01C92B7689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39661" y="1602184"/>
            <a:ext cx="8229600" cy="3099816"/>
          </a:xfrm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 dirty="0"/>
              <a:t>1.2-1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BC729514-DE1D-4A10-AF9B-AD290FDB0DAA}"/>
              </a:ext>
            </a:extLst>
          </p:cNvPr>
          <p:cNvSpPr/>
          <p:nvPr userDrawn="1"/>
        </p:nvSpPr>
        <p:spPr>
          <a:xfrm rot="5400000">
            <a:off x="2531411" y="1822729"/>
            <a:ext cx="274320" cy="228600"/>
          </a:xfrm>
          <a:prstGeom prst="triangle">
            <a:avLst/>
          </a:prstGeom>
          <a:solidFill>
            <a:srgbClr val="F79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EDB7F0-3112-42D1-9C70-7840D45346D7}"/>
              </a:ext>
            </a:extLst>
          </p:cNvPr>
          <p:cNvSpPr txBox="1"/>
          <p:nvPr userDrawn="1"/>
        </p:nvSpPr>
        <p:spPr>
          <a:xfrm>
            <a:off x="2438335" y="0"/>
            <a:ext cx="3657600" cy="685800"/>
          </a:xfrm>
          <a:prstGeom prst="rect">
            <a:avLst/>
          </a:prstGeom>
          <a:solidFill>
            <a:srgbClr val="0060B4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pPr marL="91440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estructura</a:t>
            </a:r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 dirty="0"/>
              <a:t>1.2-1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09BD19-AFCF-40F0-A6D6-D4CF7623525D}"/>
              </a:ext>
            </a:extLst>
          </p:cNvPr>
          <p:cNvSpPr txBox="1"/>
          <p:nvPr userDrawn="1"/>
        </p:nvSpPr>
        <p:spPr>
          <a:xfrm>
            <a:off x="2438335" y="0"/>
            <a:ext cx="3657600" cy="685800"/>
          </a:xfrm>
          <a:prstGeom prst="rect">
            <a:avLst/>
          </a:prstGeom>
          <a:solidFill>
            <a:srgbClr val="0060B4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pPr marL="91440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estructura</a:t>
            </a:r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3F6935C-36EC-4373-925E-1C714CEFD675}"/>
              </a:ext>
            </a:extLst>
          </p:cNvPr>
          <p:cNvSpPr txBox="1"/>
          <p:nvPr userDrawn="1"/>
        </p:nvSpPr>
        <p:spPr>
          <a:xfrm>
            <a:off x="1524881" y="0"/>
            <a:ext cx="868680" cy="70788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9064" y="1602719"/>
            <a:ext cx="8229600" cy="3101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 dirty="0"/>
              <a:t>1.2-1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000" b="0" i="0" u="none" strike="noStrike" baseline="0" smtClean="0"/>
            </a:lvl1pPr>
          </a:lstStyle>
          <a:p>
            <a:r>
              <a:rPr lang="en-US" dirty="0"/>
              <a:t>© by Vista Higher Learning, Inc. All rights reserved.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1ADD6E-AAEC-4CF5-9E7F-495FD6488308}"/>
              </a:ext>
            </a:extLst>
          </p:cNvPr>
          <p:cNvSpPr/>
          <p:nvPr userDrawn="1"/>
        </p:nvSpPr>
        <p:spPr>
          <a:xfrm>
            <a:off x="1524881" y="685800"/>
            <a:ext cx="10671048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CD28239-7DCE-4033-97FD-73B19AEFC210}"/>
              </a:ext>
            </a:extLst>
          </p:cNvPr>
          <p:cNvSpPr/>
          <p:nvPr userDrawn="1"/>
        </p:nvSpPr>
        <p:spPr>
          <a:xfrm>
            <a:off x="1783872" y="963374"/>
            <a:ext cx="640080" cy="365760"/>
          </a:xfrm>
          <a:prstGeom prst="roundRect">
            <a:avLst/>
          </a:prstGeom>
          <a:noFill/>
          <a:ln w="28575">
            <a:solidFill>
              <a:srgbClr val="0060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5" y="884644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Numbers 0–30</a:t>
            </a: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512B9F36-943E-4878-9A6A-B23E6F23500D}"/>
              </a:ext>
            </a:extLst>
          </p:cNvPr>
          <p:cNvSpPr txBox="1"/>
          <p:nvPr userDrawn="1"/>
        </p:nvSpPr>
        <p:spPr>
          <a:xfrm>
            <a:off x="2438335" y="0"/>
            <a:ext cx="3657600" cy="685800"/>
          </a:xfrm>
          <a:prstGeom prst="rect">
            <a:avLst/>
          </a:prstGeom>
          <a:solidFill>
            <a:srgbClr val="0060B4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pPr marL="91440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estructura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173736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3B7936C-D353-4710-8D46-FD97E64DE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1.2-1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BBBFC0-D6CE-462B-B84C-CE11970D6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8" name="Rectángulo: esquinas superiores redondeadas 7">
            <a:extLst>
              <a:ext uri="{FF2B5EF4-FFF2-40B4-BE49-F238E27FC236}">
                <a16:creationId xmlns:a16="http://schemas.microsoft.com/office/drawing/2014/main" id="{320502DD-FB91-4B74-A5B3-88FFEE28B311}"/>
              </a:ext>
            </a:extLst>
          </p:cNvPr>
          <p:cNvSpPr/>
          <p:nvPr/>
        </p:nvSpPr>
        <p:spPr>
          <a:xfrm>
            <a:off x="2774476" y="2097982"/>
            <a:ext cx="7241242" cy="2950268"/>
          </a:xfrm>
          <a:prstGeom prst="round2SameRect">
            <a:avLst>
              <a:gd name="adj1" fmla="val 0"/>
              <a:gd name="adj2" fmla="val 9895"/>
            </a:avLst>
          </a:prstGeom>
          <a:solidFill>
            <a:srgbClr val="F8F4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859D46F7-D741-46F5-9EFC-37673A04A22A}"/>
              </a:ext>
            </a:extLst>
          </p:cNvPr>
          <p:cNvSpPr/>
          <p:nvPr/>
        </p:nvSpPr>
        <p:spPr>
          <a:xfrm>
            <a:off x="2658362" y="1785591"/>
            <a:ext cx="7448482" cy="457200"/>
          </a:xfrm>
          <a:prstGeom prst="roundRect">
            <a:avLst>
              <a:gd name="adj" fmla="val 33334"/>
            </a:avLst>
          </a:prstGeom>
          <a:solidFill>
            <a:srgbClr val="006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Los números 0 a 30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0B5D252-1BD3-43CB-BD12-5AC98DDC5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008113"/>
              </p:ext>
            </p:extLst>
          </p:nvPr>
        </p:nvGraphicFramePr>
        <p:xfrm>
          <a:off x="3350503" y="2452174"/>
          <a:ext cx="6064199" cy="243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3650">
                  <a:extLst>
                    <a:ext uri="{9D8B030D-6E8A-4147-A177-3AD203B41FA5}">
                      <a16:colId xmlns:a16="http://schemas.microsoft.com/office/drawing/2014/main" val="3542052583"/>
                    </a:ext>
                  </a:extLst>
                </a:gridCol>
                <a:gridCol w="2206566">
                  <a:extLst>
                    <a:ext uri="{9D8B030D-6E8A-4147-A177-3AD203B41FA5}">
                      <a16:colId xmlns:a16="http://schemas.microsoft.com/office/drawing/2014/main" val="3664607184"/>
                    </a:ext>
                  </a:extLst>
                </a:gridCol>
                <a:gridCol w="2113983">
                  <a:extLst>
                    <a:ext uri="{9D8B030D-6E8A-4147-A177-3AD203B41FA5}">
                      <a16:colId xmlns:a16="http://schemas.microsoft.com/office/drawing/2014/main" val="2348320218"/>
                    </a:ext>
                  </a:extLst>
                </a:gridCol>
              </a:tblGrid>
              <a:tr h="2377001">
                <a:tc>
                  <a:txBody>
                    <a:bodyPr/>
                    <a:lstStyle/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  0   </a:t>
                      </a:r>
                      <a:r>
                        <a:rPr lang="es-CO" sz="14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cero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  1</a:t>
                      </a:r>
                      <a:r>
                        <a:rPr lang="es-CO" sz="14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s-CO" sz="14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uno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  2</a:t>
                      </a:r>
                      <a:r>
                        <a:rPr lang="es-CO" sz="14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s-CO" sz="14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dos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  3   </a:t>
                      </a:r>
                      <a:r>
                        <a:rPr lang="es-CO" sz="14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tres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  4   </a:t>
                      </a:r>
                      <a:r>
                        <a:rPr lang="es-CO" sz="14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cuatro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  5   </a:t>
                      </a:r>
                      <a:r>
                        <a:rPr lang="es-CO" sz="14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cinco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  6   </a:t>
                      </a:r>
                      <a:r>
                        <a:rPr lang="es-CO" sz="14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seis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  7   </a:t>
                      </a:r>
                      <a:r>
                        <a:rPr lang="es-CO" sz="14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siete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  8   </a:t>
                      </a:r>
                      <a:r>
                        <a:rPr lang="es-CO" sz="14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ocho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  9</a:t>
                      </a:r>
                      <a:r>
                        <a:rPr lang="es-CO" sz="14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s-CO" sz="14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nueve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10</a:t>
                      </a:r>
                      <a:r>
                        <a:rPr lang="es-CO" sz="14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s-CO" sz="14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diez</a:t>
                      </a:r>
                      <a:endParaRPr lang="es-CO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60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endParaRPr lang="es-CO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11 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once</a:t>
                      </a: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12 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 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13 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trece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14 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catorce 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15 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quince</a:t>
                      </a: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16 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dieciséis 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17 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diecisiete 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18 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dieciocho 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19 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diecinueve</a:t>
                      </a: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20 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veinte </a:t>
                      </a:r>
                    </a:p>
                  </a:txBody>
                  <a:tcPr>
                    <a:lnL w="12700" cap="flat" cmpd="sng" algn="ctr">
                      <a:solidFill>
                        <a:srgbClr val="0060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endParaRPr lang="es-CO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21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veintiuno 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22 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veintidós</a:t>
                      </a: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23 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veintitrés</a:t>
                      </a: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24 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veinticuatro 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25 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veinticinco</a:t>
                      </a: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26 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veintiséis</a:t>
                      </a: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27 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veintisiete 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28 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veintiocho 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29 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veintinueve </a:t>
                      </a:r>
                    </a:p>
                    <a:p>
                      <a:pPr marL="25200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30 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treinta</a:t>
                      </a:r>
                    </a:p>
                  </a:txBody>
                  <a:tcPr>
                    <a:lnL w="12700" cap="flat" cmpd="sng" algn="ctr">
                      <a:solidFill>
                        <a:srgbClr val="0060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8026119"/>
                  </a:ext>
                </a:extLst>
              </a:tr>
            </a:tbl>
          </a:graphicData>
        </a:graphic>
      </p:graphicFrame>
      <p:sp>
        <p:nvSpPr>
          <p:cNvPr id="13" name="Elipse 12">
            <a:extLst>
              <a:ext uri="{FF2B5EF4-FFF2-40B4-BE49-F238E27FC236}">
                <a16:creationId xmlns:a16="http://schemas.microsoft.com/office/drawing/2014/main" id="{007D8FB2-8FE6-4648-B35D-48AF94CD8CDD}"/>
              </a:ext>
            </a:extLst>
          </p:cNvPr>
          <p:cNvSpPr/>
          <p:nvPr/>
        </p:nvSpPr>
        <p:spPr>
          <a:xfrm>
            <a:off x="5039192" y="4836574"/>
            <a:ext cx="108000" cy="108000"/>
          </a:xfrm>
          <a:prstGeom prst="ellipse">
            <a:avLst/>
          </a:prstGeom>
          <a:solidFill>
            <a:srgbClr val="006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B3F3F6A5-CA90-4B88-9ED6-03DDCE15A230}"/>
              </a:ext>
            </a:extLst>
          </p:cNvPr>
          <p:cNvSpPr/>
          <p:nvPr/>
        </p:nvSpPr>
        <p:spPr>
          <a:xfrm>
            <a:off x="7250663" y="4836574"/>
            <a:ext cx="108000" cy="108000"/>
          </a:xfrm>
          <a:prstGeom prst="ellipse">
            <a:avLst/>
          </a:prstGeom>
          <a:solidFill>
            <a:srgbClr val="006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0121089-E7DD-434B-B3A6-E58F078A6B9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Numbers 0–30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1760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331874C-AD47-4733-95ED-BA6DA1C2944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602184"/>
            <a:ext cx="7795202" cy="2638357"/>
          </a:xfrm>
        </p:spPr>
        <p:txBody>
          <a:bodyPr/>
          <a:lstStyle/>
          <a:p>
            <a:r>
              <a:rPr lang="en-US" dirty="0"/>
              <a:t>The number </a:t>
            </a:r>
            <a:r>
              <a:rPr lang="en-US" b="1" dirty="0" err="1"/>
              <a:t>uno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i="1" dirty="0"/>
              <a:t>one</a:t>
            </a:r>
            <a:r>
              <a:rPr lang="en-US" dirty="0"/>
              <a:t>) and numbers ending in </a:t>
            </a:r>
            <a:r>
              <a:rPr lang="en-US" b="1" dirty="0"/>
              <a:t>–</a:t>
            </a:r>
            <a:r>
              <a:rPr lang="en-US" b="1" dirty="0" err="1"/>
              <a:t>uno</a:t>
            </a:r>
            <a:r>
              <a:rPr lang="en-US" dirty="0"/>
              <a:t>, such as </a:t>
            </a:r>
            <a:r>
              <a:rPr lang="en-US" b="1" dirty="0" err="1"/>
              <a:t>veintiuno</a:t>
            </a:r>
            <a:r>
              <a:rPr lang="en-US" dirty="0"/>
              <a:t>, have more than one form. Before masculine nouns, </a:t>
            </a:r>
            <a:r>
              <a:rPr lang="en-US" b="1" dirty="0" err="1"/>
              <a:t>uno</a:t>
            </a:r>
            <a:r>
              <a:rPr lang="en-US" b="1" dirty="0"/>
              <a:t> </a:t>
            </a:r>
            <a:r>
              <a:rPr lang="en-US" dirty="0"/>
              <a:t>shortens to </a:t>
            </a:r>
            <a:r>
              <a:rPr lang="en-US" b="1" dirty="0"/>
              <a:t>un</a:t>
            </a:r>
            <a:r>
              <a:rPr lang="en-US" dirty="0"/>
              <a:t>. Before feminine nouns, </a:t>
            </a:r>
            <a:r>
              <a:rPr lang="en-US" b="1" dirty="0" err="1"/>
              <a:t>uno</a:t>
            </a:r>
            <a:r>
              <a:rPr lang="en-US" b="1" dirty="0"/>
              <a:t> </a:t>
            </a:r>
            <a:r>
              <a:rPr lang="en-US" dirty="0"/>
              <a:t>changes to </a:t>
            </a:r>
            <a:r>
              <a:rPr lang="en-US" b="1" dirty="0"/>
              <a:t>una</a:t>
            </a:r>
            <a:r>
              <a:rPr lang="en-US" dirty="0"/>
              <a:t>.</a:t>
            </a:r>
            <a:endParaRPr lang="es-CO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FBC9EB6-5C9E-4CC1-91B3-274A9D179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1.2-2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28A7DED-5643-4C4E-A4F9-92E405F58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by Vista Higher Learning, Inc. All rights reserved.</a:t>
            </a:r>
          </a:p>
        </p:txBody>
      </p:sp>
      <p:graphicFrame>
        <p:nvGraphicFramePr>
          <p:cNvPr id="43" name="Tabla 42">
            <a:extLst>
              <a:ext uri="{FF2B5EF4-FFF2-40B4-BE49-F238E27FC236}">
                <a16:creationId xmlns:a16="http://schemas.microsoft.com/office/drawing/2014/main" id="{6A2A29F3-44F9-44E7-B1BB-EB4F5EB4F8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991179"/>
              </p:ext>
            </p:extLst>
          </p:nvPr>
        </p:nvGraphicFramePr>
        <p:xfrm>
          <a:off x="2934272" y="4553935"/>
          <a:ext cx="7982099" cy="505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009">
                  <a:extLst>
                    <a:ext uri="{9D8B030D-6E8A-4147-A177-3AD203B41FA5}">
                      <a16:colId xmlns:a16="http://schemas.microsoft.com/office/drawing/2014/main" val="1422211351"/>
                    </a:ext>
                  </a:extLst>
                </a:gridCol>
                <a:gridCol w="2541181">
                  <a:extLst>
                    <a:ext uri="{9D8B030D-6E8A-4147-A177-3AD203B41FA5}">
                      <a16:colId xmlns:a16="http://schemas.microsoft.com/office/drawing/2014/main" val="9950828"/>
                    </a:ext>
                  </a:extLst>
                </a:gridCol>
                <a:gridCol w="1626782">
                  <a:extLst>
                    <a:ext uri="{9D8B030D-6E8A-4147-A177-3AD203B41FA5}">
                      <a16:colId xmlns:a16="http://schemas.microsoft.com/office/drawing/2014/main" val="303582204"/>
                    </a:ext>
                  </a:extLst>
                </a:gridCol>
                <a:gridCol w="2069127">
                  <a:extLst>
                    <a:ext uri="{9D8B030D-6E8A-4147-A177-3AD203B41FA5}">
                      <a16:colId xmlns:a16="http://schemas.microsoft.com/office/drawing/2014/main" val="2578639831"/>
                    </a:ext>
                  </a:extLst>
                </a:gridCol>
              </a:tblGrid>
              <a:tr h="505930">
                <a:tc>
                  <a:txBody>
                    <a:bodyPr/>
                    <a:lstStyle/>
                    <a:p>
                      <a:r>
                        <a:rPr lang="es-CO" sz="18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 </a:t>
                      </a:r>
                      <a:r>
                        <a:rPr lang="es-CO" sz="18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hombre</a:t>
                      </a:r>
                      <a:endParaRPr lang="es-CO" sz="1800" b="1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8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veinti</a:t>
                      </a:r>
                      <a:r>
                        <a:rPr lang="es-CO" sz="18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ún </a:t>
                      </a:r>
                      <a:r>
                        <a:rPr lang="es-CO" sz="18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hombres</a:t>
                      </a:r>
                      <a:endParaRPr lang="es-CO" sz="1800" b="1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8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una </a:t>
                      </a:r>
                      <a:r>
                        <a:rPr lang="es-CO" sz="18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mujer</a:t>
                      </a:r>
                      <a:endParaRPr lang="es-CO" sz="18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8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veinti</a:t>
                      </a:r>
                      <a:r>
                        <a:rPr lang="es-CO" sz="18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una </a:t>
                      </a:r>
                      <a:r>
                        <a:rPr lang="es-CO" sz="18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mujeres</a:t>
                      </a:r>
                      <a:endParaRPr lang="es-CO" sz="1800" b="1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218573"/>
                  </a:ext>
                </a:extLst>
              </a:tr>
            </a:tbl>
          </a:graphicData>
        </a:graphic>
      </p:graphicFrame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id="{D10C099F-B1CC-4206-9712-D89E8162AF3D}"/>
              </a:ext>
            </a:extLst>
          </p:cNvPr>
          <p:cNvCxnSpPr>
            <a:cxnSpLocks/>
          </p:cNvCxnSpPr>
          <p:nvPr/>
        </p:nvCxnSpPr>
        <p:spPr>
          <a:xfrm>
            <a:off x="4236663" y="4746470"/>
            <a:ext cx="457492" cy="0"/>
          </a:xfrm>
          <a:prstGeom prst="straightConnector1">
            <a:avLst/>
          </a:prstGeom>
          <a:ln w="12700">
            <a:solidFill>
              <a:srgbClr val="0060B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F9026D85-865B-4748-9FDB-21293491C0CD}"/>
              </a:ext>
            </a:extLst>
          </p:cNvPr>
          <p:cNvCxnSpPr>
            <a:cxnSpLocks/>
          </p:cNvCxnSpPr>
          <p:nvPr/>
        </p:nvCxnSpPr>
        <p:spPr>
          <a:xfrm>
            <a:off x="8428365" y="4746470"/>
            <a:ext cx="457492" cy="0"/>
          </a:xfrm>
          <a:prstGeom prst="straightConnector1">
            <a:avLst/>
          </a:prstGeom>
          <a:ln w="12700">
            <a:solidFill>
              <a:srgbClr val="0060B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ítulo 4">
            <a:extLst>
              <a:ext uri="{FF2B5EF4-FFF2-40B4-BE49-F238E27FC236}">
                <a16:creationId xmlns:a16="http://schemas.microsoft.com/office/drawing/2014/main" id="{7647592B-714F-4773-B79A-E4BC0D783B7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Numbers 0–30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7414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3FF7A7E-B20E-4BA4-BBA4-77CA7543A9B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602184"/>
            <a:ext cx="8229600" cy="2587679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¡</a:t>
            </a:r>
            <a:r>
              <a:rPr lang="en-US" b="1" dirty="0" err="1">
                <a:solidFill>
                  <a:srgbClr val="C00000"/>
                </a:solidFill>
              </a:rPr>
              <a:t>Atención</a:t>
            </a:r>
            <a:r>
              <a:rPr lang="en-US" b="1" dirty="0">
                <a:solidFill>
                  <a:srgbClr val="C00000"/>
                </a:solidFill>
              </a:rPr>
              <a:t>! </a:t>
            </a:r>
            <a:r>
              <a:rPr lang="en-US" dirty="0"/>
              <a:t>The forms </a:t>
            </a:r>
            <a:r>
              <a:rPr lang="en-US" b="1" dirty="0" err="1"/>
              <a:t>uno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 err="1"/>
              <a:t>veintiuno</a:t>
            </a:r>
            <a:r>
              <a:rPr lang="en-US" b="1" dirty="0"/>
              <a:t> </a:t>
            </a:r>
            <a:r>
              <a:rPr lang="en-US" dirty="0"/>
              <a:t>are used when counting (</a:t>
            </a:r>
            <a:r>
              <a:rPr lang="en-US" b="1" dirty="0" err="1"/>
              <a:t>uno</a:t>
            </a:r>
            <a:r>
              <a:rPr lang="en-US" dirty="0"/>
              <a:t>, </a:t>
            </a:r>
            <a:r>
              <a:rPr lang="en-US" b="1" dirty="0"/>
              <a:t>dos</a:t>
            </a:r>
            <a:r>
              <a:rPr lang="en-US" dirty="0"/>
              <a:t>, </a:t>
            </a:r>
            <a:r>
              <a:rPr lang="en-US" b="1" dirty="0" err="1"/>
              <a:t>tres</a:t>
            </a:r>
            <a:r>
              <a:rPr lang="en-US" dirty="0"/>
              <a:t>... </a:t>
            </a:r>
            <a:r>
              <a:rPr lang="en-US" b="1" dirty="0" err="1"/>
              <a:t>veinte</a:t>
            </a:r>
            <a:r>
              <a:rPr lang="en-US" dirty="0"/>
              <a:t>, </a:t>
            </a:r>
            <a:r>
              <a:rPr lang="en-US" b="1" dirty="0" err="1"/>
              <a:t>veintiuno</a:t>
            </a:r>
            <a:r>
              <a:rPr lang="en-US" dirty="0"/>
              <a:t>, </a:t>
            </a:r>
            <a:r>
              <a:rPr lang="en-US" b="1" dirty="0" err="1"/>
              <a:t>veintidós</a:t>
            </a:r>
            <a:r>
              <a:rPr lang="en-US" dirty="0"/>
              <a:t>...). They are also used when the number </a:t>
            </a:r>
            <a:r>
              <a:rPr lang="en-US" i="1" dirty="0"/>
              <a:t>follows </a:t>
            </a:r>
            <a:r>
              <a:rPr lang="en-US" dirty="0"/>
              <a:t>a noun, even if the noun is feminine: </a:t>
            </a:r>
            <a:r>
              <a:rPr lang="en-US" b="1" dirty="0"/>
              <a:t>la </a:t>
            </a:r>
            <a:r>
              <a:rPr lang="en-US" b="1" dirty="0" err="1"/>
              <a:t>lección</a:t>
            </a:r>
            <a:r>
              <a:rPr lang="en-US" b="1" dirty="0"/>
              <a:t> </a:t>
            </a:r>
            <a:r>
              <a:rPr lang="en-US" b="1" dirty="0" err="1"/>
              <a:t>uno</a:t>
            </a:r>
            <a:r>
              <a:rPr lang="en-US" dirty="0"/>
              <a:t>.</a:t>
            </a:r>
            <a:endParaRPr lang="es-CO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FBC9EB6-5C9E-4CC1-91B3-274A9D179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1.2-3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28A7DED-5643-4C4E-A4F9-92E405F58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2C98335E-6018-4D2B-8293-DF2A0C40C33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Numbers 0–30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70980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9CA8E01-D914-463F-B950-BD3267D4B86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602184"/>
            <a:ext cx="8229600" cy="1550449"/>
          </a:xfrm>
        </p:spPr>
        <p:txBody>
          <a:bodyPr/>
          <a:lstStyle/>
          <a:p>
            <a:r>
              <a:rPr lang="en-US" dirty="0"/>
              <a:t>To ask </a:t>
            </a:r>
            <a:r>
              <a:rPr lang="en-US" i="1" dirty="0"/>
              <a:t>how many people </a:t>
            </a:r>
            <a:r>
              <a:rPr lang="en-US" dirty="0"/>
              <a:t>or </a:t>
            </a:r>
            <a:r>
              <a:rPr lang="en-US" i="1" dirty="0"/>
              <a:t>things </a:t>
            </a:r>
            <a:r>
              <a:rPr lang="en-US" dirty="0"/>
              <a:t>there are, use </a:t>
            </a:r>
            <a:r>
              <a:rPr lang="en-US" b="1" dirty="0" err="1"/>
              <a:t>cuántos</a:t>
            </a:r>
            <a:r>
              <a:rPr lang="en-US" b="1" dirty="0"/>
              <a:t> </a:t>
            </a:r>
            <a:r>
              <a:rPr lang="en-US" dirty="0"/>
              <a:t>before masculine nouns and </a:t>
            </a:r>
            <a:r>
              <a:rPr lang="en-US" b="1" dirty="0" err="1"/>
              <a:t>cuántas</a:t>
            </a:r>
            <a:r>
              <a:rPr lang="en-US" b="1" dirty="0"/>
              <a:t> </a:t>
            </a:r>
            <a:r>
              <a:rPr lang="en-US" dirty="0"/>
              <a:t>before feminine nouns.</a:t>
            </a:r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0CFB5A4-6BE4-4A32-9707-6EB0BFB47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1.2-4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7880440-035A-43DD-B7F7-6ADFAE4B1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CC17D55B-DFF2-4316-A48A-1F2FEDB91F9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Numbers 0–30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7528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EB844F37-BD2F-4E6B-AE58-EC9F914DBBE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682394"/>
            <a:ext cx="8135514" cy="131064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dirty="0"/>
              <a:t>The Spanish equivalent of both </a:t>
            </a:r>
            <a:r>
              <a:rPr lang="en-US" sz="2400" i="1" dirty="0"/>
              <a:t>there is </a:t>
            </a:r>
            <a:r>
              <a:rPr lang="en-US" sz="2400" dirty="0"/>
              <a:t>and </a:t>
            </a:r>
            <a:r>
              <a:rPr lang="en-US" sz="2400" i="1" dirty="0"/>
              <a:t>there are </a:t>
            </a:r>
            <a:br>
              <a:rPr lang="en-US" sz="2400" i="1" dirty="0"/>
            </a:br>
            <a:r>
              <a:rPr lang="en-US" sz="2400" dirty="0"/>
              <a:t>is </a:t>
            </a:r>
            <a:r>
              <a:rPr lang="en-US" sz="2400" b="1" dirty="0"/>
              <a:t>hay</a:t>
            </a:r>
            <a:r>
              <a:rPr lang="en-US" sz="2400" dirty="0"/>
              <a:t>. Use </a:t>
            </a:r>
            <a:r>
              <a:rPr lang="en-US" sz="2400" b="1" dirty="0"/>
              <a:t>¿Hay...? </a:t>
            </a:r>
            <a:r>
              <a:rPr lang="en-US" sz="2400" dirty="0"/>
              <a:t>to ask </a:t>
            </a:r>
            <a:r>
              <a:rPr lang="en-US" sz="2400" i="1" dirty="0"/>
              <a:t>Is there...? </a:t>
            </a:r>
            <a:r>
              <a:rPr lang="en-US" sz="2400" dirty="0"/>
              <a:t>or </a:t>
            </a:r>
            <a:r>
              <a:rPr lang="en-US" sz="2400" i="1" dirty="0"/>
              <a:t>Are there...? </a:t>
            </a:r>
            <a:r>
              <a:rPr lang="en-US" sz="2400" dirty="0"/>
              <a:t>Use </a:t>
            </a:r>
            <a:r>
              <a:rPr lang="en-US" sz="2400" b="1" dirty="0"/>
              <a:t>no hay </a:t>
            </a:r>
            <a:r>
              <a:rPr lang="en-US" sz="2400" dirty="0"/>
              <a:t>to express </a:t>
            </a:r>
            <a:r>
              <a:rPr lang="en-US" sz="2400" i="1" dirty="0"/>
              <a:t>there is not </a:t>
            </a:r>
            <a:r>
              <a:rPr lang="en-US" sz="2400" dirty="0"/>
              <a:t>or </a:t>
            </a:r>
            <a:r>
              <a:rPr lang="en-US" sz="2400" i="1" dirty="0"/>
              <a:t>there are not</a:t>
            </a:r>
            <a:r>
              <a:rPr lang="en-US" sz="2400" dirty="0"/>
              <a:t>.</a:t>
            </a:r>
            <a:endParaRPr lang="es-CO" sz="2400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A9D912B-9FF0-4D72-8CBE-1516F3AC1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1.2-5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A64147-1862-4901-9A2D-7B211BBEE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137AB79-C922-4077-A828-70B76B87F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843863"/>
              </p:ext>
            </p:extLst>
          </p:nvPr>
        </p:nvGraphicFramePr>
        <p:xfrm>
          <a:off x="3006388" y="4893484"/>
          <a:ext cx="7568787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6549">
                  <a:extLst>
                    <a:ext uri="{9D8B030D-6E8A-4147-A177-3AD203B41FA5}">
                      <a16:colId xmlns:a16="http://schemas.microsoft.com/office/drawing/2014/main" val="1422211351"/>
                    </a:ext>
                  </a:extLst>
                </a:gridCol>
                <a:gridCol w="3792238">
                  <a:extLst>
                    <a:ext uri="{9D8B030D-6E8A-4147-A177-3AD203B41FA5}">
                      <a16:colId xmlns:a16="http://schemas.microsoft.com/office/drawing/2014/main" val="303582204"/>
                    </a:ext>
                  </a:extLst>
                </a:gridCol>
              </a:tblGrid>
              <a:tr h="1272139">
                <a:tc>
                  <a:txBody>
                    <a:bodyPr/>
                    <a:lstStyle/>
                    <a:p>
                      <a:r>
                        <a:rPr lang="es-CO" sz="16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— </a:t>
                      </a:r>
                      <a:r>
                        <a:rPr lang="es-CO" sz="16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¿Cuántos </a:t>
                      </a:r>
                      <a:r>
                        <a:rPr lang="es-CO" sz="16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estudiantes </a:t>
                      </a:r>
                      <a:r>
                        <a:rPr lang="es-CO" sz="16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hay</a:t>
                      </a:r>
                      <a:r>
                        <a:rPr lang="es-CO" sz="16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?</a:t>
                      </a:r>
                      <a:br>
                        <a:rPr lang="es-ES" sz="1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600" b="0" i="1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How many students are there?</a:t>
                      </a:r>
                    </a:p>
                    <a:p>
                      <a:endParaRPr lang="en-US" sz="1600" b="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s-CO" sz="16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— </a:t>
                      </a:r>
                      <a:r>
                        <a:rPr lang="es-CO" sz="16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Hay </a:t>
                      </a:r>
                      <a:r>
                        <a:rPr lang="es-CO" sz="16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seis estudiantes en la foto.</a:t>
                      </a:r>
                    </a:p>
                    <a:p>
                      <a:r>
                        <a:rPr lang="en-US" sz="1600" b="0" i="1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There are six students in the photo.</a:t>
                      </a:r>
                      <a:endParaRPr lang="es-CO" sz="1600" b="0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— </a:t>
                      </a:r>
                      <a:r>
                        <a:rPr lang="es-CO" sz="16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¿Hay </a:t>
                      </a:r>
                      <a:r>
                        <a:rPr lang="es-CO" sz="16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chicos en la fotografía?</a:t>
                      </a:r>
                    </a:p>
                    <a:p>
                      <a:r>
                        <a:rPr lang="en-US" sz="1600" b="0" i="1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Are there guys in the picture?</a:t>
                      </a:r>
                    </a:p>
                    <a:p>
                      <a:endParaRPr lang="en-US" sz="1600" b="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s-CO" sz="16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— </a:t>
                      </a:r>
                      <a:r>
                        <a:rPr lang="es-CO" sz="16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Hay </a:t>
                      </a:r>
                      <a:r>
                        <a:rPr lang="es-CO" sz="16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tres chicas y </a:t>
                      </a:r>
                      <a:r>
                        <a:rPr lang="es-CO" sz="160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hay </a:t>
                      </a:r>
                      <a:r>
                        <a:rPr lang="es-CO" sz="16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chicos.</a:t>
                      </a:r>
                      <a:r>
                        <a:rPr lang="en-US" sz="160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1600" b="0" i="1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There are three girls, and there are no guys.</a:t>
                      </a:r>
                      <a:endParaRPr lang="es-CO" sz="1600" b="0" i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218573"/>
                  </a:ext>
                </a:extLst>
              </a:tr>
            </a:tbl>
          </a:graphicData>
        </a:graphic>
      </p:graphicFrame>
      <p:pic>
        <p:nvPicPr>
          <p:cNvPr id="6" name="Imagen 5" descr="Four men and 2 women huddled together, posing and smiling.">
            <a:extLst>
              <a:ext uri="{FF2B5EF4-FFF2-40B4-BE49-F238E27FC236}">
                <a16:creationId xmlns:a16="http://schemas.microsoft.com/office/drawing/2014/main" id="{55CEABCD-99EF-466E-B1C8-6179EE2E4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6390" y="2943304"/>
            <a:ext cx="2656472" cy="1899446"/>
          </a:xfrm>
          <a:prstGeom prst="rect">
            <a:avLst/>
          </a:prstGeom>
        </p:spPr>
      </p:pic>
      <p:pic>
        <p:nvPicPr>
          <p:cNvPr id="7" name="Imagen 6" descr="Three women talking together. Two women hold books and notebooks in their arms. The other woman is wearing a backpack.">
            <a:extLst>
              <a:ext uri="{FF2B5EF4-FFF2-40B4-BE49-F238E27FC236}">
                <a16:creationId xmlns:a16="http://schemas.microsoft.com/office/drawing/2014/main" id="{71B56756-C017-4FEC-915A-2FA076DA0A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4900" y="2943304"/>
            <a:ext cx="2698848" cy="1924813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92B75510-B014-4212-9C72-1B30FAE9537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Numbers 0–30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03255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D438C2B-9DAE-4041-9A44-1A1B58B1A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1.2-6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09E2ED0-C6F3-4F98-B1F5-CC0B06577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E7659FB-7DE3-4990-9EC5-51C1CB2C22C8}"/>
              </a:ext>
            </a:extLst>
          </p:cNvPr>
          <p:cNvSpPr/>
          <p:nvPr/>
        </p:nvSpPr>
        <p:spPr>
          <a:xfrm>
            <a:off x="2628900" y="1835031"/>
            <a:ext cx="7772400" cy="2355969"/>
          </a:xfrm>
          <a:prstGeom prst="rect">
            <a:avLst/>
          </a:prstGeom>
          <a:solidFill>
            <a:srgbClr val="D4ED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A4FC9E3-D0B2-42BC-9815-82A8AA096B7F}"/>
              </a:ext>
            </a:extLst>
          </p:cNvPr>
          <p:cNvSpPr txBox="1"/>
          <p:nvPr/>
        </p:nvSpPr>
        <p:spPr>
          <a:xfrm>
            <a:off x="2959100" y="2136755"/>
            <a:ext cx="7010400" cy="307777"/>
          </a:xfrm>
          <a:prstGeom prst="rect">
            <a:avLst/>
          </a:prstGeom>
          <a:noFill/>
        </p:spPr>
        <p:txBody>
          <a:bodyPr wrap="square" lIns="72000" rtlCol="0">
            <a:spAutoFit/>
          </a:bodyPr>
          <a:lstStyle/>
          <a:p>
            <a:pPr marL="1668463" lvl="3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Provide the Spanish words for these numbers.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6AD2DB42-8DC4-45BC-A6BE-4239409E78DB}"/>
              </a:ext>
            </a:extLst>
          </p:cNvPr>
          <p:cNvSpPr/>
          <p:nvPr/>
        </p:nvSpPr>
        <p:spPr>
          <a:xfrm>
            <a:off x="3001511" y="2069982"/>
            <a:ext cx="1603375" cy="441325"/>
          </a:xfrm>
          <a:prstGeom prst="roundRect">
            <a:avLst/>
          </a:prstGeom>
          <a:solidFill>
            <a:srgbClr val="006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32000" bIns="432000" numCol="1" rtlCol="0" anchor="ctr"/>
          <a:lstStyle/>
          <a:p>
            <a:pPr algn="ctr"/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¡INTÉNTALO!</a:t>
            </a:r>
          </a:p>
        </p:txBody>
      </p:sp>
      <p:graphicFrame>
        <p:nvGraphicFramePr>
          <p:cNvPr id="8" name="Tabla 18">
            <a:extLst>
              <a:ext uri="{FF2B5EF4-FFF2-40B4-BE49-F238E27FC236}">
                <a16:creationId xmlns:a16="http://schemas.microsoft.com/office/drawing/2014/main" id="{D5F4719D-E914-40AC-A2B0-9B5A3DF9B8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560857"/>
              </p:ext>
            </p:extLst>
          </p:nvPr>
        </p:nvGraphicFramePr>
        <p:xfrm>
          <a:off x="2959100" y="2726553"/>
          <a:ext cx="7200000" cy="156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1531092812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7921057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921388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846653841"/>
                    </a:ext>
                  </a:extLst>
                </a:gridCol>
              </a:tblGrid>
              <a:tr h="1401310">
                <a:tc>
                  <a:txBody>
                    <a:bodyPr/>
                    <a:lstStyle/>
                    <a:p>
                      <a:pPr marL="180000" marR="0" lvl="0" indent="-198000" algn="l" defTabSz="14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144000" algn="l"/>
                        </a:tabLst>
                        <a:defRPr/>
                      </a:pP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		   </a:t>
                      </a:r>
                      <a:r>
                        <a:rPr lang="es-E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________</a:t>
                      </a:r>
                    </a:p>
                    <a:p>
                      <a:pPr marL="180000" marR="0" lvl="0" indent="-198000" algn="l" defTabSz="14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144000" algn="l"/>
                        </a:tabLst>
                        <a:defRPr/>
                      </a:pP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		 </a:t>
                      </a:r>
                      <a:r>
                        <a:rPr lang="es-E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</a:t>
                      </a:r>
                    </a:p>
                    <a:p>
                      <a:pPr marL="180000" marR="0" lvl="0" indent="-198000" algn="l" defTabSz="14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144000" algn="l"/>
                        </a:tabLst>
                        <a:defRPr/>
                      </a:pP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		 </a:t>
                      </a:r>
                      <a:r>
                        <a:rPr lang="es-E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</a:t>
                      </a:r>
                    </a:p>
                    <a:p>
                      <a:pPr marL="180000" marR="0" lvl="0" indent="-198000" algn="l" defTabSz="14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144000" algn="l"/>
                        </a:tabLst>
                        <a:defRPr/>
                      </a:pP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		   </a:t>
                      </a:r>
                      <a:r>
                        <a:rPr lang="es-E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</a:t>
                      </a:r>
                      <a:endParaRPr lang="es-ES" sz="14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80975" indent="-180975" defTabSz="144000">
                        <a:spcAft>
                          <a:spcPts val="800"/>
                        </a:spcAft>
                        <a:buNone/>
                        <a:tabLst/>
                      </a:pPr>
                      <a:endParaRPr lang="es-CO" sz="14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98000" algn="l" defTabSz="14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144000" algn="l"/>
                        </a:tabLst>
                        <a:defRPr/>
                      </a:pPr>
                      <a:r>
                        <a:rPr lang="es-CO" sz="14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		   </a:t>
                      </a:r>
                      <a:r>
                        <a:rPr lang="es-CO" sz="1400" b="1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s-CO" sz="14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</a:t>
                      </a:r>
                      <a:endParaRPr lang="es-CO" sz="1400" b="0" i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80975" marR="0" lvl="0" indent="-198000" algn="l" defTabSz="14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144000" algn="l"/>
                        </a:tabLst>
                        <a:defRPr/>
                      </a:pPr>
                      <a:r>
                        <a:rPr lang="es-CO" sz="14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		 </a:t>
                      </a:r>
                      <a:r>
                        <a:rPr lang="es-CO" sz="1400" b="1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</a:t>
                      </a:r>
                      <a:r>
                        <a:rPr lang="es-ES" sz="14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</a:t>
                      </a:r>
                      <a:endParaRPr lang="es-CO" sz="1400" b="0" i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80975" marR="0" lvl="0" indent="-198000" algn="l" defTabSz="14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144000" algn="l"/>
                        </a:tabLst>
                        <a:defRPr/>
                      </a:pPr>
                      <a:r>
                        <a:rPr lang="es-CO" sz="14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		 </a:t>
                      </a:r>
                      <a:r>
                        <a:rPr lang="es-CO" sz="1400" b="1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  <a:r>
                        <a:rPr lang="es-CO" sz="14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</a:t>
                      </a:r>
                      <a:endParaRPr lang="es-CO" sz="1400" b="0" i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80975" marR="0" lvl="0" indent="-198000" algn="l" defTabSz="14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144000" algn="l"/>
                        </a:tabLst>
                        <a:defRPr/>
                      </a:pPr>
                      <a:r>
                        <a:rPr lang="es-CO" sz="14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		   </a:t>
                      </a:r>
                      <a:r>
                        <a:rPr lang="es-CO" sz="1400" b="1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 </a:t>
                      </a:r>
                      <a:r>
                        <a:rPr lang="es-ES" sz="14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000" marR="0" lvl="0" indent="-198438" algn="l" defTabSz="14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144000" algn="l"/>
                        </a:tabLst>
                        <a:defRPr/>
                      </a:pPr>
                      <a:r>
                        <a:rPr lang="es-CO" sz="14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9.	</a:t>
                      </a:r>
                      <a:r>
                        <a:rPr lang="es-CO" sz="1400" b="1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erIAL"/>
                          <a:ea typeface="+mn-ea"/>
                          <a:cs typeface="Times New Roman" panose="02020603050405020304" pitchFamily="18" charset="0"/>
                        </a:rPr>
                        <a:t>23 </a:t>
                      </a:r>
                      <a:r>
                        <a:rPr lang="es-ES" sz="14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</a:t>
                      </a:r>
                      <a:endParaRPr lang="es-CO" sz="1400" b="0" i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80000" marR="0" lvl="0" indent="-198438" algn="l" defTabSz="14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144000" algn="l"/>
                        </a:tabLst>
                        <a:defRPr/>
                      </a:pPr>
                      <a:r>
                        <a:rPr lang="es-CO" sz="14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 	</a:t>
                      </a:r>
                      <a:r>
                        <a:rPr lang="es-CO" sz="1400" b="1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r>
                        <a:rPr lang="es-CO" sz="14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</a:t>
                      </a:r>
                      <a:endParaRPr lang="es-CO" sz="1400" b="0" i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80000" marR="0" lvl="0" indent="-198438" algn="l" defTabSz="14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144000" algn="l"/>
                        </a:tabLst>
                        <a:defRPr/>
                      </a:pPr>
                      <a:r>
                        <a:rPr lang="es-CO" sz="14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11.	</a:t>
                      </a:r>
                      <a:r>
                        <a:rPr lang="es-CO" sz="1400" b="1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s-CO" sz="14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</a:t>
                      </a:r>
                      <a:endParaRPr lang="es-CO" sz="1400" b="0" i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80000" marR="0" lvl="0" indent="-198438" algn="l" defTabSz="14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144000" algn="l"/>
                        </a:tabLst>
                        <a:defRPr/>
                      </a:pPr>
                      <a:r>
                        <a:rPr lang="es-CO" sz="14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12.	  </a:t>
                      </a:r>
                      <a:r>
                        <a:rPr lang="es-CO" sz="1400" b="1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es-CO" sz="14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000" marR="0" lvl="0" indent="-198000" algn="l" defTabSz="14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	</a:t>
                      </a:r>
                      <a:r>
                        <a:rPr lang="es-CO" sz="1400" b="1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</a:t>
                      </a:r>
                      <a:r>
                        <a:rPr lang="es-ES" sz="14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</a:t>
                      </a:r>
                      <a:endParaRPr lang="es-CO" sz="1400" b="0" i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80000" marR="0" lvl="0" indent="-198000" algn="l" defTabSz="14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14.</a:t>
                      </a:r>
                      <a:r>
                        <a:rPr lang="es-CO" sz="1400" b="1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28 </a:t>
                      </a:r>
                      <a:r>
                        <a:rPr lang="es-ES" sz="14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</a:t>
                      </a:r>
                      <a:endParaRPr lang="es-CO" sz="1400" b="0" i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80000" marR="0" lvl="0" indent="-198000" algn="l" defTabSz="14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	</a:t>
                      </a:r>
                      <a:r>
                        <a:rPr lang="es-CO" sz="1400" b="1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  <a:r>
                        <a:rPr lang="es-CO" sz="14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</a:t>
                      </a:r>
                      <a:endParaRPr lang="es-CO" sz="1400" b="0" i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80000" marR="0" lvl="0" indent="-198000" algn="l" defTabSz="14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</a:t>
                      </a:r>
                      <a:r>
                        <a:rPr lang="es-CO" sz="1400" b="1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10 </a:t>
                      </a:r>
                      <a:r>
                        <a:rPr lang="es-ES" sz="1400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953038"/>
                  </a:ext>
                </a:extLst>
              </a:tr>
            </a:tbl>
          </a:graphicData>
        </a:graphic>
      </p:graphicFrame>
      <p:sp>
        <p:nvSpPr>
          <p:cNvPr id="7" name="Título 6">
            <a:extLst>
              <a:ext uri="{FF2B5EF4-FFF2-40B4-BE49-F238E27FC236}">
                <a16:creationId xmlns:a16="http://schemas.microsoft.com/office/drawing/2014/main" id="{5F8909DE-F48A-4307-BA54-A40C77FE84C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Numbers 0–30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49496024"/>
      </p:ext>
    </p:extLst>
  </p:cSld>
  <p:clrMapOvr>
    <a:masterClrMapping/>
  </p:clrMapOvr>
</p:sld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1607</TotalTime>
  <Words>528</Words>
  <Application>Microsoft Office PowerPoint</Application>
  <PresentationFormat>Widescreen</PresentationFormat>
  <Paragraphs>87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AerIAL</vt:lpstr>
      <vt:lpstr>Arial</vt:lpstr>
      <vt:lpstr>Calibri</vt:lpstr>
      <vt:lpstr>Gill Sans MT</vt:lpstr>
      <vt:lpstr>Times New Roman</vt:lpstr>
      <vt:lpstr>Main-MASTER</vt:lpstr>
      <vt:lpstr>Numbers 0–30</vt:lpstr>
      <vt:lpstr>Numbers 0–30</vt:lpstr>
      <vt:lpstr>Numbers 0–30</vt:lpstr>
      <vt:lpstr>Numbers 0–30</vt:lpstr>
      <vt:lpstr>Numbers 0–30</vt:lpstr>
      <vt:lpstr>Numbers 0–30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BURAK, ANNETTE</cp:lastModifiedBy>
  <cp:revision>168</cp:revision>
  <dcterms:created xsi:type="dcterms:W3CDTF">2020-01-23T15:55:24Z</dcterms:created>
  <dcterms:modified xsi:type="dcterms:W3CDTF">2021-10-06T13:19:13Z</dcterms:modified>
</cp:coreProperties>
</file>