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3" r:id="rId3"/>
    <p:sldId id="268" r:id="rId4"/>
    <p:sldId id="269" r:id="rId5"/>
    <p:sldId id="267" r:id="rId6"/>
    <p:sldId id="270" r:id="rId7"/>
    <p:sldId id="27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Rodríguez" initials="AR" lastIdx="2" clrIdx="0">
    <p:extLst>
      <p:ext uri="{19B8F6BF-5375-455C-9EA6-DF929625EA0E}">
        <p15:presenceInfo xmlns:p15="http://schemas.microsoft.com/office/powerpoint/2012/main" userId="321a8f04f5659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B4"/>
    <a:srgbClr val="F7941E"/>
    <a:srgbClr val="D4EDFC"/>
    <a:srgbClr val="F8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3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360" y="52"/>
      </p:cViewPr>
      <p:guideLst/>
    </p:cSldViewPr>
  </p:slideViewPr>
  <p:outlineViewPr>
    <p:cViewPr>
      <p:scale>
        <a:sx n="33" d="100"/>
        <a:sy n="33" d="100"/>
      </p:scale>
      <p:origin x="0" y="-339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7CA505E-D5A4-4B75-85A8-9ADC4B8E45C8}"/>
              </a:ext>
            </a:extLst>
          </p:cNvPr>
          <p:cNvSpPr/>
          <p:nvPr userDrawn="1"/>
        </p:nvSpPr>
        <p:spPr>
          <a:xfrm>
            <a:off x="2430796" y="1602184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1.1-1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88B40-3913-4B4C-B6CB-E233ED16FFAC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1.1-1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C729514-DE1D-4A10-AF9B-AD290FDB0DAA}"/>
              </a:ext>
            </a:extLst>
          </p:cNvPr>
          <p:cNvSpPr/>
          <p:nvPr userDrawn="1"/>
        </p:nvSpPr>
        <p:spPr>
          <a:xfrm rot="5400000">
            <a:off x="2531411" y="1822729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DB7F0-3112-42D1-9C70-7840D45346D7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1.1-1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9BD19-AFCF-40F0-A6D6-D4CF7623525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F6935C-36EC-4373-925E-1C714CEFD675}"/>
              </a:ext>
            </a:extLst>
          </p:cNvPr>
          <p:cNvSpPr txBox="1"/>
          <p:nvPr userDrawn="1"/>
        </p:nvSpPr>
        <p:spPr>
          <a:xfrm>
            <a:off x="1524881" y="0"/>
            <a:ext cx="86868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1.1-1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0" i="0" u="none" strike="noStrike" baseline="0" smtClean="0"/>
            </a:lvl1pPr>
          </a:lstStyle>
          <a:p>
            <a:r>
              <a:rPr lang="en-US" dirty="0"/>
              <a:t>© by Vista Higher Learning, Inc. All rights reserved.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ADD6E-AAEC-4CF5-9E7F-495FD6488308}"/>
              </a:ext>
            </a:extLst>
          </p:cNvPr>
          <p:cNvSpPr/>
          <p:nvPr userDrawn="1"/>
        </p:nvSpPr>
        <p:spPr>
          <a:xfrm>
            <a:off x="1524881" y="685800"/>
            <a:ext cx="1067104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963374"/>
            <a:ext cx="640080" cy="365760"/>
          </a:xfrm>
          <a:prstGeom prst="roundRect">
            <a:avLst/>
          </a:prstGeom>
          <a:noFill/>
          <a:ln w="28575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88464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Nouns and articles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12B9F36-943E-4878-9A6A-B23E6F23500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173736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B7936C-D353-4710-8D46-FD97E64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BBBFC0-D6CE-462B-B84C-CE11970D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89985B-4CFB-45CA-AD70-BA6E010DE8E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30796" y="2094055"/>
            <a:ext cx="8084804" cy="3522974"/>
          </a:xfrm>
        </p:spPr>
        <p:txBody>
          <a:bodyPr/>
          <a:lstStyle/>
          <a:p>
            <a:r>
              <a:rPr lang="en-US" dirty="0"/>
              <a:t>A noun is a word used to identify people, animals, places, things, or ideas. Unlike English, all Spanish nouns, even those that refer to non-living things, have gender; that is, they are considered either masculine or feminine. As in English, nouns in Spanish also have number, meaning that they are either singular or plural. </a:t>
            </a:r>
            <a:endParaRPr lang="es-CO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4735D89-694A-41FB-8210-7C6EB811FBF1}"/>
              </a:ext>
            </a:extLst>
          </p:cNvPr>
          <p:cNvSpPr/>
          <p:nvPr/>
        </p:nvSpPr>
        <p:spPr>
          <a:xfrm>
            <a:off x="2430796" y="2151205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541B33A2-9F7E-449C-B3C7-F5C4CD0CA05A}"/>
              </a:ext>
            </a:extLst>
          </p:cNvPr>
          <p:cNvSpPr txBox="1">
            <a:spLocks/>
          </p:cNvSpPr>
          <p:nvPr/>
        </p:nvSpPr>
        <p:spPr>
          <a:xfrm>
            <a:off x="2430796" y="1547468"/>
            <a:ext cx="3665204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s-CO" b="1" dirty="0" err="1"/>
              <a:t>Spanish</a:t>
            </a:r>
            <a:r>
              <a:rPr lang="es-CO" b="1" dirty="0"/>
              <a:t> </a:t>
            </a:r>
            <a:r>
              <a:rPr lang="es-CO" b="1" dirty="0" err="1"/>
              <a:t>nouns</a:t>
            </a:r>
            <a:r>
              <a:rPr lang="es-CO" b="1" dirty="0"/>
              <a:t>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C1731A1-18C1-48E6-B6E1-D900DC4A8B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760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15B980-0CB8-4F8A-AC8D-D0876214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1.1-10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054F35-E813-4B85-A8A4-63A256BD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7C5D6091-3244-4755-AB7D-582ED76B20DD}"/>
              </a:ext>
            </a:extLst>
          </p:cNvPr>
          <p:cNvSpPr txBox="1">
            <a:spLocks/>
          </p:cNvSpPr>
          <p:nvPr/>
        </p:nvSpPr>
        <p:spPr>
          <a:xfrm>
            <a:off x="2430796" y="1547468"/>
            <a:ext cx="3665204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s-CO" b="1" dirty="0"/>
              <a:t>Plural </a:t>
            </a:r>
            <a:r>
              <a:rPr lang="es-CO" b="1" dirty="0" err="1"/>
              <a:t>of</a:t>
            </a:r>
            <a:r>
              <a:rPr lang="es-CO" b="1" dirty="0"/>
              <a:t> </a:t>
            </a:r>
            <a:r>
              <a:rPr lang="es-CO" b="1" dirty="0" err="1"/>
              <a:t>nouns</a:t>
            </a:r>
            <a:r>
              <a:rPr lang="es-CO" b="1" dirty="0"/>
              <a:t>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C029489-FC4D-40F3-A782-03C3D01B26E2}"/>
              </a:ext>
            </a:extLst>
          </p:cNvPr>
          <p:cNvSpPr txBox="1">
            <a:spLocks/>
          </p:cNvSpPr>
          <p:nvPr/>
        </p:nvSpPr>
        <p:spPr>
          <a:xfrm>
            <a:off x="2439661" y="2039108"/>
            <a:ext cx="8135514" cy="199863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form the plural add </a:t>
            </a:r>
            <a:r>
              <a:rPr lang="en-US" b="1" dirty="0"/>
              <a:t>–s </a:t>
            </a:r>
            <a:r>
              <a:rPr lang="en-US" dirty="0"/>
              <a:t>to nouns that end in a vowel. For nouns that end in a consonant add </a:t>
            </a:r>
            <a:r>
              <a:rPr lang="en-US" b="1" dirty="0"/>
              <a:t>–es</a:t>
            </a:r>
            <a:r>
              <a:rPr lang="en-US" dirty="0"/>
              <a:t>. For nouns that end in </a:t>
            </a:r>
            <a:r>
              <a:rPr lang="en-US" b="1" dirty="0"/>
              <a:t>z </a:t>
            </a:r>
            <a:r>
              <a:rPr lang="en-US" dirty="0"/>
              <a:t>change the </a:t>
            </a:r>
            <a:r>
              <a:rPr lang="en-US" b="1" dirty="0"/>
              <a:t>z </a:t>
            </a:r>
            <a:r>
              <a:rPr lang="en-US" dirty="0"/>
              <a:t>to </a:t>
            </a:r>
            <a:r>
              <a:rPr lang="en-US" b="1" dirty="0"/>
              <a:t>c</a:t>
            </a:r>
            <a:r>
              <a:rPr lang="en-US" dirty="0"/>
              <a:t>, then add </a:t>
            </a:r>
            <a:r>
              <a:rPr lang="en-US" b="1" dirty="0"/>
              <a:t>–es</a:t>
            </a:r>
            <a:r>
              <a:rPr lang="en-US" dirty="0"/>
              <a:t>.</a:t>
            </a:r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E895D891-EA6A-4A1F-9B1D-03D03458D80A}"/>
              </a:ext>
            </a:extLst>
          </p:cNvPr>
          <p:cNvSpPr/>
          <p:nvPr/>
        </p:nvSpPr>
        <p:spPr>
          <a:xfrm rot="5400000">
            <a:off x="2531411" y="2259653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2CB146C-E1B0-4BCF-AFF9-32C49BF00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59542"/>
              </p:ext>
            </p:extLst>
          </p:nvPr>
        </p:nvGraphicFramePr>
        <p:xfrm>
          <a:off x="2927349" y="4364874"/>
          <a:ext cx="764782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008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  <a:gridCol w="2198617">
                  <a:extLst>
                    <a:ext uri="{9D8B030D-6E8A-4147-A177-3AD203B41FA5}">
                      <a16:colId xmlns:a16="http://schemas.microsoft.com/office/drawing/2014/main" val="2578639831"/>
                    </a:ext>
                  </a:extLst>
                </a:gridCol>
              </a:tblGrid>
              <a:tr h="1493520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chic</a:t>
                      </a:r>
                      <a:r>
                        <a:rPr lang="es-E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endParaRPr lang="es-ES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diari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endParaRPr lang="es-CO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problem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chic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</a:p>
                    <a:p>
                      <a:endParaRPr lang="es-CO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diari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</a:p>
                    <a:p>
                      <a:endParaRPr lang="es-CO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problem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nacionalida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endParaRPr lang="es-CO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paí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endParaRPr lang="es-CO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lápi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pencil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 nacionalida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</a:t>
                      </a:r>
                    </a:p>
                    <a:p>
                      <a:endParaRPr lang="es-CO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paí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</a:t>
                      </a:r>
                    </a:p>
                    <a:p>
                      <a:endParaRPr lang="es-CO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lápi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01D72D1-C69D-4C60-A7C7-1DA0CF6D2398}"/>
              </a:ext>
            </a:extLst>
          </p:cNvPr>
          <p:cNvCxnSpPr>
            <a:cxnSpLocks/>
          </p:cNvCxnSpPr>
          <p:nvPr/>
        </p:nvCxnSpPr>
        <p:spPr>
          <a:xfrm>
            <a:off x="3910149" y="4549029"/>
            <a:ext cx="614518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A65262B-B840-4BFC-A17D-C56F94DF8985}"/>
              </a:ext>
            </a:extLst>
          </p:cNvPr>
          <p:cNvCxnSpPr>
            <a:cxnSpLocks/>
          </p:cNvCxnSpPr>
          <p:nvPr/>
        </p:nvCxnSpPr>
        <p:spPr>
          <a:xfrm>
            <a:off x="3910149" y="5089117"/>
            <a:ext cx="614518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0A0BCFB-3274-443B-86E0-51D44C1D54BD}"/>
              </a:ext>
            </a:extLst>
          </p:cNvPr>
          <p:cNvCxnSpPr>
            <a:cxnSpLocks/>
          </p:cNvCxnSpPr>
          <p:nvPr/>
        </p:nvCxnSpPr>
        <p:spPr>
          <a:xfrm>
            <a:off x="4263398" y="5650664"/>
            <a:ext cx="261269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D0541AC-D064-4933-A44D-5778B287E203}"/>
              </a:ext>
            </a:extLst>
          </p:cNvPr>
          <p:cNvCxnSpPr>
            <a:cxnSpLocks/>
          </p:cNvCxnSpPr>
          <p:nvPr/>
        </p:nvCxnSpPr>
        <p:spPr>
          <a:xfrm>
            <a:off x="8212182" y="4549029"/>
            <a:ext cx="209007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BBF8207-23C1-48DE-BC53-360C72B0F5D7}"/>
              </a:ext>
            </a:extLst>
          </p:cNvPr>
          <p:cNvCxnSpPr>
            <a:cxnSpLocks/>
          </p:cNvCxnSpPr>
          <p:nvPr/>
        </p:nvCxnSpPr>
        <p:spPr>
          <a:xfrm>
            <a:off x="7437120" y="5089117"/>
            <a:ext cx="892910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266D609-58F3-485A-81FA-6BF122607FBB}"/>
              </a:ext>
            </a:extLst>
          </p:cNvPr>
          <p:cNvCxnSpPr>
            <a:cxnSpLocks/>
          </p:cNvCxnSpPr>
          <p:nvPr/>
        </p:nvCxnSpPr>
        <p:spPr>
          <a:xfrm>
            <a:off x="8194764" y="5650302"/>
            <a:ext cx="209006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5DDE4F9-6D85-49E9-A738-4BFE493F1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57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1DD10E3-8C08-4662-B2D6-05985F7B0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589356"/>
          </a:xfrm>
        </p:spPr>
        <p:txBody>
          <a:bodyPr/>
          <a:lstStyle/>
          <a:p>
            <a:r>
              <a:rPr lang="en-US" dirty="0"/>
              <a:t>In general, when a singular noun has an accent mark on the last syllable, the accent is dropped from the plural form.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8AFA82-A158-4DA2-AF20-D54EEC4B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1.1-11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1BFEF2-0FE1-47D8-9DC3-9B76105A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2218163-7C69-43F9-820A-D9E7B9100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28707"/>
              </p:ext>
            </p:extLst>
          </p:nvPr>
        </p:nvGraphicFramePr>
        <p:xfrm>
          <a:off x="2927349" y="3468607"/>
          <a:ext cx="7647825" cy="66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008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2710543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  <a:gridCol w="1686426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  <a:gridCol w="1687848">
                  <a:extLst>
                    <a:ext uri="{9D8B030D-6E8A-4147-A177-3AD203B41FA5}">
                      <a16:colId xmlns:a16="http://schemas.microsoft.com/office/drawing/2014/main" val="2578639831"/>
                    </a:ext>
                  </a:extLst>
                </a:gridCol>
              </a:tblGrid>
              <a:tr h="662138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lecci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</a:t>
                      </a:r>
                      <a:endParaRPr lang="es-CO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lecci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auto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bús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autob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82E4EDD-AEDD-4A9B-BD13-543FCF850A67}"/>
              </a:ext>
            </a:extLst>
          </p:cNvPr>
          <p:cNvCxnSpPr>
            <a:cxnSpLocks/>
          </p:cNvCxnSpPr>
          <p:nvPr/>
        </p:nvCxnSpPr>
        <p:spPr>
          <a:xfrm>
            <a:off x="4057650" y="3661142"/>
            <a:ext cx="457492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3E738FA-1819-42B6-B36D-7C25E3A2BF47}"/>
              </a:ext>
            </a:extLst>
          </p:cNvPr>
          <p:cNvCxnSpPr>
            <a:cxnSpLocks/>
          </p:cNvCxnSpPr>
          <p:nvPr/>
        </p:nvCxnSpPr>
        <p:spPr>
          <a:xfrm>
            <a:off x="8448675" y="3661142"/>
            <a:ext cx="457492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DBF16751-C75D-426B-8070-CD3B1C8459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118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1DD10E3-8C08-4662-B2D6-05985F7B0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981359"/>
          </a:xfrm>
        </p:spPr>
        <p:txBody>
          <a:bodyPr/>
          <a:lstStyle/>
          <a:p>
            <a:r>
              <a:rPr lang="en-US" dirty="0"/>
              <a:t>Use the masculine plural form to refer to a group that includes both males and females.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8AFA82-A158-4DA2-AF20-D54EEC4B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1.1-12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1BFEF2-0FE1-47D8-9DC3-9B76105A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2218163-7C69-43F9-820A-D9E7B9100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23063"/>
              </p:ext>
            </p:extLst>
          </p:nvPr>
        </p:nvGraphicFramePr>
        <p:xfrm>
          <a:off x="2906973" y="3149495"/>
          <a:ext cx="8229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534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562066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pasajer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b="1" i="0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pasajer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b="1" i="0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pasajer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chic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b="1" i="0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chic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b="1" i="0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chic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5DF3D0CD-AC5F-4670-8EBD-BDFCCA44B8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280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61C374-236E-4A79-9607-D9C426CC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1.1-13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89DA59-7330-4F05-AF67-BC185C68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DB060DCC-059F-47EF-9179-1E5097575450}"/>
              </a:ext>
            </a:extLst>
          </p:cNvPr>
          <p:cNvSpPr txBox="1">
            <a:spLocks/>
          </p:cNvSpPr>
          <p:nvPr/>
        </p:nvSpPr>
        <p:spPr>
          <a:xfrm>
            <a:off x="2430796" y="2050362"/>
            <a:ext cx="8084804" cy="3015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you know, English often uses definite articles (</a:t>
            </a:r>
            <a:r>
              <a:rPr lang="en-US" b="1" dirty="0"/>
              <a:t>the</a:t>
            </a:r>
            <a:r>
              <a:rPr lang="en-US" dirty="0"/>
              <a:t>) and indefinite articles (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an</a:t>
            </a:r>
            <a:r>
              <a:rPr lang="en-US" dirty="0"/>
              <a:t>) before nouns. Spanish also has definite and indefinite articles. Unlike English, Spanish articles vary in form because they agree in gender and number with the nouns they modify.</a:t>
            </a:r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A5FA80E-AEC0-41C5-9314-CCF27C277AFB}"/>
              </a:ext>
            </a:extLst>
          </p:cNvPr>
          <p:cNvSpPr/>
          <p:nvPr/>
        </p:nvSpPr>
        <p:spPr>
          <a:xfrm>
            <a:off x="2430796" y="2107512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92FF23D4-6C9B-463B-801C-5EBAE8C64823}"/>
              </a:ext>
            </a:extLst>
          </p:cNvPr>
          <p:cNvSpPr txBox="1">
            <a:spLocks/>
          </p:cNvSpPr>
          <p:nvPr/>
        </p:nvSpPr>
        <p:spPr>
          <a:xfrm>
            <a:off x="2430796" y="1547469"/>
            <a:ext cx="3665204" cy="445300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s-CO" b="1" dirty="0" err="1"/>
              <a:t>Spanish</a:t>
            </a:r>
            <a:r>
              <a:rPr lang="es-CO" b="1" dirty="0"/>
              <a:t> </a:t>
            </a:r>
            <a:r>
              <a:rPr lang="es-CO" b="1" dirty="0" err="1"/>
              <a:t>articles</a:t>
            </a:r>
            <a:r>
              <a:rPr lang="es-CO" dirty="0"/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9DDF2258-5A49-46DB-8478-DCB696166C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244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der singular, a drawing shows 1 computer over the word la in bold followed by computadora with the English translation the computer.">
            <a:extLst>
              <a:ext uri="{FF2B5EF4-FFF2-40B4-BE49-F238E27FC236}">
                <a16:creationId xmlns:a16="http://schemas.microsoft.com/office/drawing/2014/main" id="{1AAE3E9A-E619-4888-B5B4-82441A82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231" y="4325296"/>
            <a:ext cx="1435844" cy="1212866"/>
          </a:xfrm>
          <a:prstGeom prst="rect">
            <a:avLst/>
          </a:prstGeom>
        </p:spPr>
      </p:pic>
      <p:pic>
        <p:nvPicPr>
          <p:cNvPr id="10" name="Imagen 9" descr="Under plural, a drawing shows 2 books over the word los in bold followed by diccionarios with the English translation the dictionaries. ">
            <a:extLst>
              <a:ext uri="{FF2B5EF4-FFF2-40B4-BE49-F238E27FC236}">
                <a16:creationId xmlns:a16="http://schemas.microsoft.com/office/drawing/2014/main" id="{82E10DA2-70FB-4A2B-89AC-F66563F97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31" y="4314167"/>
            <a:ext cx="1260834" cy="1189159"/>
          </a:xfrm>
          <a:prstGeom prst="rect">
            <a:avLst/>
          </a:prstGeom>
        </p:spPr>
      </p:pic>
      <p:pic>
        <p:nvPicPr>
          <p:cNvPr id="8" name="Imagen 7" descr="Under singular, a drawing shows 1 book over the word el in bold followed by diccionario with the English translation the dictionary.">
            <a:extLst>
              <a:ext uri="{FF2B5EF4-FFF2-40B4-BE49-F238E27FC236}">
                <a16:creationId xmlns:a16="http://schemas.microsoft.com/office/drawing/2014/main" id="{B3620DA0-88E5-4F3A-9FB6-FF4B9D5B6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248" y="4290460"/>
            <a:ext cx="1122429" cy="1236574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61C374-236E-4A79-9607-D9C426CC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1.1-14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89DA59-7330-4F05-AF67-BC185C68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DB060DCC-059F-47EF-9179-1E5097575450}"/>
              </a:ext>
            </a:extLst>
          </p:cNvPr>
          <p:cNvSpPr txBox="1">
            <a:spLocks/>
          </p:cNvSpPr>
          <p:nvPr/>
        </p:nvSpPr>
        <p:spPr>
          <a:xfrm>
            <a:off x="2430796" y="2056828"/>
            <a:ext cx="8084804" cy="1171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Spanish has four forms that are equivalent to the English definite article </a:t>
            </a:r>
            <a:r>
              <a:rPr lang="en-US" sz="2400" i="1" dirty="0"/>
              <a:t>the</a:t>
            </a:r>
            <a:r>
              <a:rPr lang="en-US" sz="2400" dirty="0"/>
              <a:t>. Use definite articles to refer to specific nouns.</a:t>
            </a:r>
            <a:endParaRPr lang="es-CO" sz="24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A5FA80E-AEC0-41C5-9314-CCF27C277AFB}"/>
              </a:ext>
            </a:extLst>
          </p:cNvPr>
          <p:cNvSpPr/>
          <p:nvPr/>
        </p:nvSpPr>
        <p:spPr>
          <a:xfrm>
            <a:off x="2430796" y="2004794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92FF23D4-6C9B-463B-801C-5EBAE8C64823}"/>
              </a:ext>
            </a:extLst>
          </p:cNvPr>
          <p:cNvSpPr txBox="1">
            <a:spLocks/>
          </p:cNvSpPr>
          <p:nvPr/>
        </p:nvSpPr>
        <p:spPr>
          <a:xfrm>
            <a:off x="2430796" y="1431102"/>
            <a:ext cx="3665204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s-CO" b="1" dirty="0" err="1"/>
              <a:t>Definite</a:t>
            </a:r>
            <a:r>
              <a:rPr lang="es-CO" b="1" dirty="0"/>
              <a:t> </a:t>
            </a:r>
            <a:r>
              <a:rPr lang="es-CO" b="1" dirty="0" err="1"/>
              <a:t>articles</a:t>
            </a:r>
            <a:endParaRPr lang="es-CO" b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A2A5BAE-5EF6-45A1-AC15-887507F5BE88}"/>
              </a:ext>
            </a:extLst>
          </p:cNvPr>
          <p:cNvSpPr/>
          <p:nvPr/>
        </p:nvSpPr>
        <p:spPr>
          <a:xfrm>
            <a:off x="2594571" y="3878879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3FB3EAB-09F6-4955-8E77-E2A75D3A9AA4}"/>
              </a:ext>
            </a:extLst>
          </p:cNvPr>
          <p:cNvSpPr/>
          <p:nvPr/>
        </p:nvSpPr>
        <p:spPr>
          <a:xfrm>
            <a:off x="4612946" y="3883641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314EB9A-3582-46A3-ADE1-F96CD6B4B565}"/>
              </a:ext>
            </a:extLst>
          </p:cNvPr>
          <p:cNvSpPr/>
          <p:nvPr/>
        </p:nvSpPr>
        <p:spPr>
          <a:xfrm>
            <a:off x="3089558" y="3400209"/>
            <a:ext cx="2593341" cy="2324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6D4729B-526C-4A59-B95A-5678FD5441B9}"/>
              </a:ext>
            </a:extLst>
          </p:cNvPr>
          <p:cNvSpPr/>
          <p:nvPr/>
        </p:nvSpPr>
        <p:spPr>
          <a:xfrm>
            <a:off x="6448071" y="3878879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40790CF-6ECA-4197-95A1-0A9170172254}"/>
              </a:ext>
            </a:extLst>
          </p:cNvPr>
          <p:cNvSpPr/>
          <p:nvPr/>
        </p:nvSpPr>
        <p:spPr>
          <a:xfrm>
            <a:off x="8466446" y="3887007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A716C61-AF9A-461D-9C0C-93CEDC43429F}"/>
              </a:ext>
            </a:extLst>
          </p:cNvPr>
          <p:cNvSpPr/>
          <p:nvPr/>
        </p:nvSpPr>
        <p:spPr>
          <a:xfrm>
            <a:off x="6946578" y="3387072"/>
            <a:ext cx="2593341" cy="3353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6D71F4B-CD5D-4C63-8B91-25295BD7DE18}"/>
              </a:ext>
            </a:extLst>
          </p:cNvPr>
          <p:cNvGrpSpPr/>
          <p:nvPr/>
        </p:nvGrpSpPr>
        <p:grpSpPr>
          <a:xfrm>
            <a:off x="3378463" y="3721782"/>
            <a:ext cx="2001985" cy="325931"/>
            <a:chOff x="1241943" y="3896440"/>
            <a:chExt cx="1635748" cy="276674"/>
          </a:xfrm>
        </p:grpSpPr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6D5CF98A-AA63-4279-81EF-B425937447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o 22">
              <a:extLst>
                <a:ext uri="{FF2B5EF4-FFF2-40B4-BE49-F238E27FC236}">
                  <a16:creationId xmlns:a16="http://schemas.microsoft.com/office/drawing/2014/main" id="{82F66E82-F7BC-4F47-9A00-08382A38D5E9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Arco 23">
              <a:extLst>
                <a:ext uri="{FF2B5EF4-FFF2-40B4-BE49-F238E27FC236}">
                  <a16:creationId xmlns:a16="http://schemas.microsoft.com/office/drawing/2014/main" id="{75C998A4-5B66-4E77-A2DC-6E7D4BB8DAA2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E6B8C01B-39AD-4478-B5F3-1F8EE98D889A}"/>
              </a:ext>
            </a:extLst>
          </p:cNvPr>
          <p:cNvGrpSpPr/>
          <p:nvPr/>
        </p:nvGrpSpPr>
        <p:grpSpPr>
          <a:xfrm>
            <a:off x="7256076" y="3719014"/>
            <a:ext cx="2001985" cy="325931"/>
            <a:chOff x="1241943" y="3896440"/>
            <a:chExt cx="1635748" cy="276674"/>
          </a:xfrm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3490B46C-5BB1-47B2-A955-8DF4218BCA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o 27">
              <a:extLst>
                <a:ext uri="{FF2B5EF4-FFF2-40B4-BE49-F238E27FC236}">
                  <a16:creationId xmlns:a16="http://schemas.microsoft.com/office/drawing/2014/main" id="{B21EA6CE-50A2-4D59-822A-1C9944E1BE2D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Arco 28">
              <a:extLst>
                <a:ext uri="{FF2B5EF4-FFF2-40B4-BE49-F238E27FC236}">
                  <a16:creationId xmlns:a16="http://schemas.microsoft.com/office/drawing/2014/main" id="{C4D9542B-7FCE-48AC-97DB-1E007049BA5B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781D8854-5AFB-4C42-AE21-11BA5655C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92620"/>
              </p:ext>
            </p:extLst>
          </p:nvPr>
        </p:nvGraphicFramePr>
        <p:xfrm>
          <a:off x="2594572" y="5450354"/>
          <a:ext cx="782132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192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2048691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  <a:gridCol w="1949865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  <a:gridCol w="2099580">
                  <a:extLst>
                    <a:ext uri="{9D8B030D-6E8A-4147-A177-3AD203B41FA5}">
                      <a16:colId xmlns:a16="http://schemas.microsoft.com/office/drawing/2014/main" val="2578639831"/>
                    </a:ext>
                  </a:extLst>
                </a:gridCol>
              </a:tblGrid>
              <a:tr h="530312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diccionario</a:t>
                      </a:r>
                    </a:p>
                    <a:p>
                      <a:pPr algn="ctr"/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dictionary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los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diccionarios</a:t>
                      </a:r>
                    </a:p>
                    <a:p>
                      <a:pPr algn="ctr"/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dictionaries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computadora</a:t>
                      </a:r>
                    </a:p>
                    <a:p>
                      <a:pPr algn="ctr"/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computer</a:t>
                      </a:r>
                      <a:endParaRPr lang="es-CO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 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computadoras</a:t>
                      </a:r>
                    </a:p>
                    <a:p>
                      <a:pPr algn="ctr"/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computers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pic>
        <p:nvPicPr>
          <p:cNvPr id="17" name="Imagen 16" descr="Under plural, a drawing shows 2 books over the word las in bold followed by computadoras with the English translation the computers. ">
            <a:extLst>
              <a:ext uri="{FF2B5EF4-FFF2-40B4-BE49-F238E27FC236}">
                <a16:creationId xmlns:a16="http://schemas.microsoft.com/office/drawing/2014/main" id="{E1C2D290-17AA-440C-BDD2-904F89956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757" y="4323231"/>
            <a:ext cx="1154608" cy="1180096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02A385C-61D3-4085-9C2C-97ABF73DD6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264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 Under plural, a drawing shows multiple photos over the word unas in bold followed by fotografías with the English translation some photographs. ">
            <a:extLst>
              <a:ext uri="{FF2B5EF4-FFF2-40B4-BE49-F238E27FC236}">
                <a16:creationId xmlns:a16="http://schemas.microsoft.com/office/drawing/2014/main" id="{70222D09-D170-4E7F-800F-ACC546B19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644" y="4514256"/>
            <a:ext cx="1229441" cy="1204026"/>
          </a:xfrm>
          <a:prstGeom prst="rect">
            <a:avLst/>
          </a:prstGeom>
        </p:spPr>
      </p:pic>
      <p:pic>
        <p:nvPicPr>
          <p:cNvPr id="22" name="Imagen 21" descr="Under singular, a drawing shows 1 person on a subway over the word un in bold followed by pasajero with the English translation a or one passenger. ">
            <a:extLst>
              <a:ext uri="{FF2B5EF4-FFF2-40B4-BE49-F238E27FC236}">
                <a16:creationId xmlns:a16="http://schemas.microsoft.com/office/drawing/2014/main" id="{035CC622-A69C-4939-AA75-113E0135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52" y="4507390"/>
            <a:ext cx="1155671" cy="1204026"/>
          </a:xfrm>
          <a:prstGeom prst="rect">
            <a:avLst/>
          </a:prstGeom>
        </p:spPr>
      </p:pic>
      <p:pic>
        <p:nvPicPr>
          <p:cNvPr id="23" name="Imagen 22" descr="Under plural, a drawing shows 3 people on subway over the word unos in bold followed by pasajeros with the English translation some passengers. ">
            <a:extLst>
              <a:ext uri="{FF2B5EF4-FFF2-40B4-BE49-F238E27FC236}">
                <a16:creationId xmlns:a16="http://schemas.microsoft.com/office/drawing/2014/main" id="{0524F52C-B2FE-4519-8555-461BC6221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19" y="4543596"/>
            <a:ext cx="1239907" cy="1167820"/>
          </a:xfrm>
          <a:prstGeom prst="rect">
            <a:avLst/>
          </a:prstGeom>
        </p:spPr>
      </p:pic>
      <p:pic>
        <p:nvPicPr>
          <p:cNvPr id="24" name="Imagen 23" descr="Under singular, a drawing shows 1 photo of mountains over the word una in bold followed by fotografía with the English translation a or one photograph. ">
            <a:extLst>
              <a:ext uri="{FF2B5EF4-FFF2-40B4-BE49-F238E27FC236}">
                <a16:creationId xmlns:a16="http://schemas.microsoft.com/office/drawing/2014/main" id="{000F1893-AE5D-437B-ADE1-A36A9C57E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92" y="4526752"/>
            <a:ext cx="1435818" cy="1204027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87F266-AE34-41EA-A6F2-D39FEF1B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1.1-15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5E8B04-F01D-4CBB-9C05-12751673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B2A8D6DE-DF1A-44A2-A073-DB3F90F668E9}"/>
              </a:ext>
            </a:extLst>
          </p:cNvPr>
          <p:cNvSpPr txBox="1">
            <a:spLocks/>
          </p:cNvSpPr>
          <p:nvPr/>
        </p:nvSpPr>
        <p:spPr>
          <a:xfrm>
            <a:off x="2430796" y="1492876"/>
            <a:ext cx="3665204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s-CO" b="1" dirty="0" err="1"/>
              <a:t>Indefinite</a:t>
            </a:r>
            <a:r>
              <a:rPr lang="es-CO" b="1" dirty="0"/>
              <a:t> </a:t>
            </a:r>
            <a:r>
              <a:rPr lang="es-CO" b="1" dirty="0" err="1"/>
              <a:t>articles</a:t>
            </a:r>
            <a:r>
              <a:rPr lang="es-CO" b="1" dirty="0"/>
              <a:t>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1553227-8AAC-4127-88BF-3CEA3E68E04E}"/>
              </a:ext>
            </a:extLst>
          </p:cNvPr>
          <p:cNvSpPr txBox="1">
            <a:spLocks/>
          </p:cNvSpPr>
          <p:nvPr/>
        </p:nvSpPr>
        <p:spPr>
          <a:xfrm>
            <a:off x="2439660" y="1984516"/>
            <a:ext cx="8135515" cy="199863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Spanish has four forms that are equivalent to the English indefinite article, which according to context may mean 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an</a:t>
            </a:r>
            <a:r>
              <a:rPr lang="en-US" sz="2400" dirty="0"/>
              <a:t>, or </a:t>
            </a:r>
            <a:r>
              <a:rPr lang="en-US" sz="2400" i="1" dirty="0"/>
              <a:t>some</a:t>
            </a:r>
            <a:r>
              <a:rPr lang="en-US" sz="2400" dirty="0"/>
              <a:t>. Use indefinite articles to refer to unspecified </a:t>
            </a:r>
            <a:r>
              <a:rPr lang="es-CO" sz="2400" dirty="0" err="1"/>
              <a:t>numbers</a:t>
            </a:r>
            <a:r>
              <a:rPr lang="es-CO" sz="2400" dirty="0"/>
              <a:t> </a:t>
            </a:r>
            <a:r>
              <a:rPr lang="es-CO" sz="2400" dirty="0" err="1"/>
              <a:t>of</a:t>
            </a:r>
            <a:r>
              <a:rPr lang="es-CO" sz="2400" dirty="0"/>
              <a:t> </a:t>
            </a:r>
            <a:r>
              <a:rPr lang="es-CO" sz="2400" dirty="0" err="1"/>
              <a:t>persons</a:t>
            </a:r>
            <a:r>
              <a:rPr lang="en-US" sz="2400" dirty="0"/>
              <a:t> or things.</a:t>
            </a:r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6323AAB1-9FF2-41FF-877F-D1EB1624964E}"/>
              </a:ext>
            </a:extLst>
          </p:cNvPr>
          <p:cNvSpPr/>
          <p:nvPr/>
        </p:nvSpPr>
        <p:spPr>
          <a:xfrm rot="5400000">
            <a:off x="2531411" y="2109525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84DFEC8-0E26-42D1-87CF-7560F0B4201E}"/>
              </a:ext>
            </a:extLst>
          </p:cNvPr>
          <p:cNvSpPr/>
          <p:nvPr/>
        </p:nvSpPr>
        <p:spPr>
          <a:xfrm>
            <a:off x="2430796" y="4083598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63B8B53-9BE4-49A7-B1EB-73B8A6F30BDB}"/>
              </a:ext>
            </a:extLst>
          </p:cNvPr>
          <p:cNvSpPr/>
          <p:nvPr/>
        </p:nvSpPr>
        <p:spPr>
          <a:xfrm>
            <a:off x="4449171" y="4088360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09D8C98-EFC2-4BB3-939F-FC1A54D5EB50}"/>
              </a:ext>
            </a:extLst>
          </p:cNvPr>
          <p:cNvSpPr/>
          <p:nvPr/>
        </p:nvSpPr>
        <p:spPr>
          <a:xfrm>
            <a:off x="2925783" y="3604928"/>
            <a:ext cx="2593341" cy="2324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AFB2447-E2F3-4307-AB89-B921592699B2}"/>
              </a:ext>
            </a:extLst>
          </p:cNvPr>
          <p:cNvSpPr/>
          <p:nvPr/>
        </p:nvSpPr>
        <p:spPr>
          <a:xfrm>
            <a:off x="6284296" y="4083598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D7B1A6C-E0C4-417E-8318-D67CC0F8270B}"/>
              </a:ext>
            </a:extLst>
          </p:cNvPr>
          <p:cNvSpPr/>
          <p:nvPr/>
        </p:nvSpPr>
        <p:spPr>
          <a:xfrm>
            <a:off x="8302671" y="4091726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DCF7C00-F4A3-4151-AB11-812292063898}"/>
              </a:ext>
            </a:extLst>
          </p:cNvPr>
          <p:cNvSpPr/>
          <p:nvPr/>
        </p:nvSpPr>
        <p:spPr>
          <a:xfrm>
            <a:off x="6782803" y="3591791"/>
            <a:ext cx="2593341" cy="3353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9080959-5297-481C-96A3-42B56FA5CD0C}"/>
              </a:ext>
            </a:extLst>
          </p:cNvPr>
          <p:cNvGrpSpPr/>
          <p:nvPr/>
        </p:nvGrpSpPr>
        <p:grpSpPr>
          <a:xfrm>
            <a:off x="3214688" y="3926501"/>
            <a:ext cx="2001985" cy="325931"/>
            <a:chOff x="1241943" y="3896440"/>
            <a:chExt cx="1635748" cy="276674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3AEEE6B3-E6EE-4BB3-90E7-6625EF864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01040B2-6C9A-464B-BF58-7662CCD88B1B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B60F5B43-DF3D-4C23-93B5-8518EBBD4E6F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5C4E67E-FD6C-47DC-A72B-F10A37E85B12}"/>
              </a:ext>
            </a:extLst>
          </p:cNvPr>
          <p:cNvGrpSpPr/>
          <p:nvPr/>
        </p:nvGrpSpPr>
        <p:grpSpPr>
          <a:xfrm>
            <a:off x="7092301" y="3923733"/>
            <a:ext cx="2001985" cy="325931"/>
            <a:chOff x="1241943" y="3896440"/>
            <a:chExt cx="1635748" cy="276674"/>
          </a:xfrm>
        </p:grpSpPr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D8249149-5D8D-4D1F-8E50-B39F68F328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o 18">
              <a:extLst>
                <a:ext uri="{FF2B5EF4-FFF2-40B4-BE49-F238E27FC236}">
                  <a16:creationId xmlns:a16="http://schemas.microsoft.com/office/drawing/2014/main" id="{3CB38C14-883F-4B2E-B796-E4D04E3B2828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Arco 19">
              <a:extLst>
                <a:ext uri="{FF2B5EF4-FFF2-40B4-BE49-F238E27FC236}">
                  <a16:creationId xmlns:a16="http://schemas.microsoft.com/office/drawing/2014/main" id="{3F98E00D-A75D-4CEC-B5D4-5C7F527DD8CB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F485595-CC1A-46CF-9DA0-93E70B6E2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61467"/>
              </p:ext>
            </p:extLst>
          </p:nvPr>
        </p:nvGraphicFramePr>
        <p:xfrm>
          <a:off x="2361537" y="5627777"/>
          <a:ext cx="789058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2094335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  <a:gridCol w="1967131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  <a:gridCol w="2118172">
                  <a:extLst>
                    <a:ext uri="{9D8B030D-6E8A-4147-A177-3AD203B41FA5}">
                      <a16:colId xmlns:a16="http://schemas.microsoft.com/office/drawing/2014/main" val="2578639831"/>
                    </a:ext>
                  </a:extLst>
                </a:gridCol>
              </a:tblGrid>
              <a:tr h="530312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pasajero</a:t>
                      </a:r>
                    </a:p>
                    <a:p>
                      <a:pPr algn="ctr"/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passenger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unos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pasajeros</a:t>
                      </a:r>
                    </a:p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some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passengers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fotografía</a:t>
                      </a:r>
                    </a:p>
                    <a:p>
                      <a:pPr algn="ctr"/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photograph</a:t>
                      </a:r>
                      <a:endParaRPr lang="es-CO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unas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fotografías</a:t>
                      </a:r>
                    </a:p>
                    <a:p>
                      <a:pPr algn="ctr"/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some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photographs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27" name="Título 26">
            <a:extLst>
              <a:ext uri="{FF2B5EF4-FFF2-40B4-BE49-F238E27FC236}">
                <a16:creationId xmlns:a16="http://schemas.microsoft.com/office/drawing/2014/main" id="{8C485A70-6B9A-4463-B454-93536ADBB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97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C3CB4B-397A-45CF-A4CB-3CB9756C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1.1-16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1ABBD2-BF51-46EA-95D8-1D690F0A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71DF6C-1BA6-491B-A58B-DEE4E9A566CE}"/>
              </a:ext>
            </a:extLst>
          </p:cNvPr>
          <p:cNvSpPr/>
          <p:nvPr/>
        </p:nvSpPr>
        <p:spPr>
          <a:xfrm>
            <a:off x="2628900" y="1606294"/>
            <a:ext cx="7772400" cy="4080131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9071C-294C-46AE-9EDB-4B5E90527369}"/>
              </a:ext>
            </a:extLst>
          </p:cNvPr>
          <p:cNvSpPr txBox="1"/>
          <p:nvPr/>
        </p:nvSpPr>
        <p:spPr>
          <a:xfrm>
            <a:off x="2959100" y="1790446"/>
            <a:ext cx="7010400" cy="5232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668463"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a definite article for each noun in the first column and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 indefinite article for each noun in the second column.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139E2CF-4E96-4966-B730-6221031B29D7}"/>
              </a:ext>
            </a:extLst>
          </p:cNvPr>
          <p:cNvSpPr/>
          <p:nvPr/>
        </p:nvSpPr>
        <p:spPr>
          <a:xfrm>
            <a:off x="3001511" y="1841246"/>
            <a:ext cx="1603375" cy="441325"/>
          </a:xfrm>
          <a:prstGeom prst="roundRect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¡INTÉNTALO!</a:t>
            </a:r>
          </a:p>
        </p:txBody>
      </p:sp>
      <p:graphicFrame>
        <p:nvGraphicFramePr>
          <p:cNvPr id="8" name="Tabla 18">
            <a:extLst>
              <a:ext uri="{FF2B5EF4-FFF2-40B4-BE49-F238E27FC236}">
                <a16:creationId xmlns:a16="http://schemas.microsoft.com/office/drawing/2014/main" id="{4E7F5EA0-AB7A-49B3-B21D-30A027450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36516"/>
              </p:ext>
            </p:extLst>
          </p:nvPr>
        </p:nvGraphicFramePr>
        <p:xfrm>
          <a:off x="2959100" y="2497818"/>
          <a:ext cx="7099300" cy="288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650">
                  <a:extLst>
                    <a:ext uri="{9D8B030D-6E8A-4147-A177-3AD203B41FA5}">
                      <a16:colId xmlns:a16="http://schemas.microsoft.com/office/drawing/2014/main" val="1531092812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159213880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pPr marL="180975" indent="-180975" algn="l"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¿el, la, los o las? </a:t>
                      </a:r>
                      <a:endParaRPr lang="es-CO" sz="14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indent="-198438">
                        <a:spcAft>
                          <a:spcPts val="800"/>
                        </a:spcAft>
                      </a:pPr>
                      <a:r>
                        <a:rPr lang="es-CO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¿un, una, unos o unas?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953038"/>
                  </a:ext>
                </a:extLst>
              </a:tr>
              <a:tr h="257745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chica</a:t>
                      </a:r>
                      <a:endParaRPr lang="es-E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chico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maleta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cuadernos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lápiz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mujeres</a:t>
                      </a:r>
                      <a:endParaRPr lang="es-E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autobús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escuelas</a:t>
                      </a:r>
                      <a:endParaRPr lang="es-E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computadora</a:t>
                      </a:r>
                      <a:endParaRPr lang="es-E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hombres</a:t>
                      </a:r>
                      <a:endParaRPr lang="es-E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señora</a:t>
                      </a:r>
                      <a:endParaRPr lang="es-E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E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___________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lápices</a:t>
                      </a:r>
                      <a:endParaRPr lang="es-E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4827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AFB15F7-0BF8-45A1-95E9-90F01B25F5E1}"/>
              </a:ext>
            </a:extLst>
          </p:cNvPr>
          <p:cNvSpPr txBox="1"/>
          <p:nvPr/>
        </p:nvSpPr>
        <p:spPr>
          <a:xfrm>
            <a:off x="3221666" y="2881707"/>
            <a:ext cx="9888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AEA932-520B-4E74-AF55-84F072044CB7}"/>
              </a:ext>
            </a:extLst>
          </p:cNvPr>
          <p:cNvSpPr txBox="1"/>
          <p:nvPr/>
        </p:nvSpPr>
        <p:spPr>
          <a:xfrm>
            <a:off x="7024903" y="2877496"/>
            <a:ext cx="9888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B8AA4FBF-4DB4-4386-A942-5862C653C9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3CE7CF9-5B0B-4D83-8895-FD2A7D261A8D}"/>
              </a:ext>
            </a:extLst>
          </p:cNvPr>
          <p:cNvSpPr/>
          <p:nvPr/>
        </p:nvSpPr>
        <p:spPr>
          <a:xfrm>
            <a:off x="3116450" y="2530306"/>
            <a:ext cx="1728000" cy="252531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endParaRPr lang="es-CO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DAEBFFD-2A7D-4E17-853A-EC0FFEC3AF30}"/>
              </a:ext>
            </a:extLst>
          </p:cNvPr>
          <p:cNvSpPr/>
          <p:nvPr/>
        </p:nvSpPr>
        <p:spPr>
          <a:xfrm>
            <a:off x="6804323" y="2530305"/>
            <a:ext cx="2268000" cy="252531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endParaRPr lang="es-CO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BC9EB6-5C9E-4CC1-91B3-274A9D17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1.1-2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8A7DED-5643-4C4E-A4F9-92E405F5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7642ED27-8390-4F2F-BE5A-94D020694655}"/>
              </a:ext>
            </a:extLst>
          </p:cNvPr>
          <p:cNvSpPr/>
          <p:nvPr/>
        </p:nvSpPr>
        <p:spPr>
          <a:xfrm>
            <a:off x="2763300" y="1890002"/>
            <a:ext cx="7559795" cy="4225047"/>
          </a:xfrm>
          <a:prstGeom prst="round2SameRect">
            <a:avLst>
              <a:gd name="adj1" fmla="val 0"/>
              <a:gd name="adj2" fmla="val 9895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8AF2FDF-1A98-412E-99BA-32CD11C907E0}"/>
              </a:ext>
            </a:extLst>
          </p:cNvPr>
          <p:cNvSpPr/>
          <p:nvPr/>
        </p:nvSpPr>
        <p:spPr>
          <a:xfrm>
            <a:off x="2647186" y="1529059"/>
            <a:ext cx="7787822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Nouns that refer to living things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3A6B4F2-3108-4230-8E70-7203A4AF0073}"/>
              </a:ext>
            </a:extLst>
          </p:cNvPr>
          <p:cNvSpPr/>
          <p:nvPr/>
        </p:nvSpPr>
        <p:spPr>
          <a:xfrm>
            <a:off x="3037441" y="2142056"/>
            <a:ext cx="2621280" cy="3353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  <a:r>
              <a:rPr lang="es-CO" sz="16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err="1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endParaRPr lang="es-CO" sz="1600" b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0802D8B-6929-4FED-A744-0B7289B0E447}"/>
              </a:ext>
            </a:extLst>
          </p:cNvPr>
          <p:cNvSpPr/>
          <p:nvPr/>
        </p:nvSpPr>
        <p:spPr>
          <a:xfrm>
            <a:off x="3037441" y="2884026"/>
            <a:ext cx="2621280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BE65AD-97FE-4CA0-A7B6-5D01582AC1E3}"/>
              </a:ext>
            </a:extLst>
          </p:cNvPr>
          <p:cNvSpPr/>
          <p:nvPr/>
        </p:nvSpPr>
        <p:spPr>
          <a:xfrm>
            <a:off x="6674620" y="2142056"/>
            <a:ext cx="3008939" cy="3353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  <a:r>
              <a:rPr lang="es-CO" sz="16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err="1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endParaRPr lang="es-CO" sz="1600" b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2462CD3-AFA3-47C6-AF81-9B1E205D4BC6}"/>
              </a:ext>
            </a:extLst>
          </p:cNvPr>
          <p:cNvSpPr/>
          <p:nvPr/>
        </p:nvSpPr>
        <p:spPr>
          <a:xfrm>
            <a:off x="6674619" y="2884026"/>
            <a:ext cx="3008939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–a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a 10">
            <a:extLst>
              <a:ext uri="{FF2B5EF4-FFF2-40B4-BE49-F238E27FC236}">
                <a16:creationId xmlns:a16="http://schemas.microsoft.com/office/drawing/2014/main" id="{37368FD5-7195-425B-96C8-BE59F40C9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08001"/>
              </p:ext>
            </p:extLst>
          </p:nvPr>
        </p:nvGraphicFramePr>
        <p:xfrm>
          <a:off x="3037440" y="3226120"/>
          <a:ext cx="7171563" cy="632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5770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995846">
                  <a:extLst>
                    <a:ext uri="{9D8B030D-6E8A-4147-A177-3AD203B41FA5}">
                      <a16:colId xmlns:a16="http://schemas.microsoft.com/office/drawing/2014/main" val="928148724"/>
                    </a:ext>
                  </a:extLst>
                </a:gridCol>
                <a:gridCol w="301203">
                  <a:extLst>
                    <a:ext uri="{9D8B030D-6E8A-4147-A177-3AD203B41FA5}">
                      <a16:colId xmlns:a16="http://schemas.microsoft.com/office/drawing/2014/main" val="3897264464"/>
                    </a:ext>
                  </a:extLst>
                </a:gridCol>
                <a:gridCol w="1456660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2052084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</a:tblGrid>
              <a:tr h="632922"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chico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pasajero</a:t>
                      </a:r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boy</a:t>
                      </a:r>
                      <a:endParaRPr lang="es-CO" sz="1600" b="0" i="1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passenger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chica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pasajera</a:t>
                      </a:r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girl</a:t>
                      </a:r>
                      <a:endParaRPr lang="es-CO" sz="1600" b="0" i="1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female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passenger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graphicFrame>
        <p:nvGraphicFramePr>
          <p:cNvPr id="21" name="Tabla 10">
            <a:extLst>
              <a:ext uri="{FF2B5EF4-FFF2-40B4-BE49-F238E27FC236}">
                <a16:creationId xmlns:a16="http://schemas.microsoft.com/office/drawing/2014/main" id="{823DAF92-6900-43D1-B227-91BD567A3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23914"/>
              </p:ext>
            </p:extLst>
          </p:nvPr>
        </p:nvGraphicFramePr>
        <p:xfrm>
          <a:off x="3037440" y="2484523"/>
          <a:ext cx="6646117" cy="394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1126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999461">
                  <a:extLst>
                    <a:ext uri="{9D8B030D-6E8A-4147-A177-3AD203B41FA5}">
                      <a16:colId xmlns:a16="http://schemas.microsoft.com/office/drawing/2014/main" val="3321411316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664607184"/>
                    </a:ext>
                  </a:extLst>
                </a:gridCol>
                <a:gridCol w="1516005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</a:tblGrid>
              <a:tr h="394819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hombre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</a:t>
                      </a:r>
                      <a:endParaRPr lang="es-CO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" marR="468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mujer</a:t>
                      </a:r>
                      <a:endParaRPr lang="es-CO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" marR="468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woman</a:t>
                      </a:r>
                      <a:endParaRPr lang="es-CO" sz="16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" marR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24" name="Elipse 23">
            <a:extLst>
              <a:ext uri="{FF2B5EF4-FFF2-40B4-BE49-F238E27FC236}">
                <a16:creationId xmlns:a16="http://schemas.microsoft.com/office/drawing/2014/main" id="{0CF3086F-61E8-47DD-B8BA-4E7AA4D811FC}"/>
              </a:ext>
            </a:extLst>
          </p:cNvPr>
          <p:cNvSpPr/>
          <p:nvPr/>
        </p:nvSpPr>
        <p:spPr>
          <a:xfrm>
            <a:off x="4348081" y="3845510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4C93953-DFE1-460C-A4B5-2543618DAC19}"/>
              </a:ext>
            </a:extLst>
          </p:cNvPr>
          <p:cNvSpPr/>
          <p:nvPr/>
        </p:nvSpPr>
        <p:spPr>
          <a:xfrm>
            <a:off x="8102966" y="3845510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5DBAB6B3-FDA6-4823-9198-72372C664BBA}"/>
              </a:ext>
            </a:extLst>
          </p:cNvPr>
          <p:cNvSpPr/>
          <p:nvPr/>
        </p:nvSpPr>
        <p:spPr>
          <a:xfrm>
            <a:off x="3037439" y="4067378"/>
            <a:ext cx="2621280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–</a:t>
            </a:r>
            <a:r>
              <a:rPr lang="es-CO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s-CO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B97475D4-31E6-426D-A99D-E3C5AC099949}"/>
              </a:ext>
            </a:extLst>
          </p:cNvPr>
          <p:cNvSpPr/>
          <p:nvPr/>
        </p:nvSpPr>
        <p:spPr>
          <a:xfrm>
            <a:off x="6674617" y="4067378"/>
            <a:ext cx="3008939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–ora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a 10">
            <a:extLst>
              <a:ext uri="{FF2B5EF4-FFF2-40B4-BE49-F238E27FC236}">
                <a16:creationId xmlns:a16="http://schemas.microsoft.com/office/drawing/2014/main" id="{14C0F3F2-F4C8-4CD3-8672-69608891E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02968"/>
              </p:ext>
            </p:extLst>
          </p:nvPr>
        </p:nvGraphicFramePr>
        <p:xfrm>
          <a:off x="2763300" y="4409472"/>
          <a:ext cx="7445703" cy="632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927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845190">
                  <a:extLst>
                    <a:ext uri="{9D8B030D-6E8A-4147-A177-3AD203B41FA5}">
                      <a16:colId xmlns:a16="http://schemas.microsoft.com/office/drawing/2014/main" val="928148724"/>
                    </a:ext>
                  </a:extLst>
                </a:gridCol>
                <a:gridCol w="312717">
                  <a:extLst>
                    <a:ext uri="{9D8B030D-6E8A-4147-A177-3AD203B41FA5}">
                      <a16:colId xmlns:a16="http://schemas.microsoft.com/office/drawing/2014/main" val="3897264464"/>
                    </a:ext>
                  </a:extLst>
                </a:gridCol>
                <a:gridCol w="1595227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2047642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</a:tblGrid>
              <a:tr h="632922"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conductor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profesor</a:t>
                      </a:r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(male) driver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(male) teacher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conductora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profesora</a:t>
                      </a:r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(female) driver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(female) teacher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29" name="Elipse 28">
            <a:extLst>
              <a:ext uri="{FF2B5EF4-FFF2-40B4-BE49-F238E27FC236}">
                <a16:creationId xmlns:a16="http://schemas.microsoft.com/office/drawing/2014/main" id="{53991346-FB49-48BE-8099-5579FF9A8CAE}"/>
              </a:ext>
            </a:extLst>
          </p:cNvPr>
          <p:cNvSpPr/>
          <p:nvPr/>
        </p:nvSpPr>
        <p:spPr>
          <a:xfrm>
            <a:off x="4348079" y="5028862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771099A-8082-413D-B160-52F2A1B7530E}"/>
              </a:ext>
            </a:extLst>
          </p:cNvPr>
          <p:cNvSpPr/>
          <p:nvPr/>
        </p:nvSpPr>
        <p:spPr>
          <a:xfrm>
            <a:off x="8102964" y="5028862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77C6AB34-F722-47B5-BC9F-9572E287F80E}"/>
              </a:ext>
            </a:extLst>
          </p:cNvPr>
          <p:cNvSpPr/>
          <p:nvPr/>
        </p:nvSpPr>
        <p:spPr>
          <a:xfrm>
            <a:off x="3037441" y="5216460"/>
            <a:ext cx="2621280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CO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10D781AB-F9D5-4096-B122-B90533B26062}"/>
              </a:ext>
            </a:extLst>
          </p:cNvPr>
          <p:cNvSpPr/>
          <p:nvPr/>
        </p:nvSpPr>
        <p:spPr>
          <a:xfrm>
            <a:off x="6674619" y="5216460"/>
            <a:ext cx="3008939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CO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a 10">
            <a:extLst>
              <a:ext uri="{FF2B5EF4-FFF2-40B4-BE49-F238E27FC236}">
                <a16:creationId xmlns:a16="http://schemas.microsoft.com/office/drawing/2014/main" id="{524D1DFE-4EC9-4B0E-8DBE-857EA86CE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15941"/>
              </p:ext>
            </p:extLst>
          </p:nvPr>
        </p:nvGraphicFramePr>
        <p:xfrm>
          <a:off x="3037440" y="5558554"/>
          <a:ext cx="7171563" cy="427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5770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995846">
                  <a:extLst>
                    <a:ext uri="{9D8B030D-6E8A-4147-A177-3AD203B41FA5}">
                      <a16:colId xmlns:a16="http://schemas.microsoft.com/office/drawing/2014/main" val="928148724"/>
                    </a:ext>
                  </a:extLst>
                </a:gridCol>
                <a:gridCol w="301203">
                  <a:extLst>
                    <a:ext uri="{9D8B030D-6E8A-4147-A177-3AD203B41FA5}">
                      <a16:colId xmlns:a16="http://schemas.microsoft.com/office/drawing/2014/main" val="3897264464"/>
                    </a:ext>
                  </a:extLst>
                </a:gridCol>
                <a:gridCol w="1456660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2052084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</a:tblGrid>
              <a:tr h="427948"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turista</a:t>
                      </a:r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tourist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turista</a:t>
                      </a:r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female</a:t>
                      </a:r>
                      <a:r>
                        <a:rPr lang="es-CO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CO" sz="16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tourist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34" name="Elipse 33">
            <a:extLst>
              <a:ext uri="{FF2B5EF4-FFF2-40B4-BE49-F238E27FC236}">
                <a16:creationId xmlns:a16="http://schemas.microsoft.com/office/drawing/2014/main" id="{67782C27-320D-4AB3-9ABA-EF547917D0B1}"/>
              </a:ext>
            </a:extLst>
          </p:cNvPr>
          <p:cNvSpPr/>
          <p:nvPr/>
        </p:nvSpPr>
        <p:spPr>
          <a:xfrm>
            <a:off x="4348081" y="5932502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DA766C8-81EB-4B56-B509-F12EBC97ABB3}"/>
              </a:ext>
            </a:extLst>
          </p:cNvPr>
          <p:cNvSpPr/>
          <p:nvPr/>
        </p:nvSpPr>
        <p:spPr>
          <a:xfrm>
            <a:off x="8102966" y="5932502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44E2600-7C8E-4903-AEB6-7E8725A75A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414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B5C8FD4-68B4-4B75-BF89-67C12C447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7928982" cy="1532902"/>
          </a:xfrm>
        </p:spPr>
        <p:txBody>
          <a:bodyPr/>
          <a:lstStyle/>
          <a:p>
            <a:r>
              <a:rPr lang="en-US" dirty="0"/>
              <a:t>Generally, nouns that refer to males, like </a:t>
            </a:r>
            <a:br>
              <a:rPr lang="en-US" dirty="0"/>
            </a:br>
            <a:r>
              <a:rPr lang="en-US" b="1" dirty="0"/>
              <a:t>el hombre</a:t>
            </a:r>
            <a:r>
              <a:rPr lang="en-US" dirty="0"/>
              <a:t>, are masculine, while nouns that refer to females, like </a:t>
            </a:r>
            <a:r>
              <a:rPr lang="en-US" b="1" dirty="0"/>
              <a:t>la </a:t>
            </a:r>
            <a:r>
              <a:rPr lang="en-US" b="1" dirty="0" err="1"/>
              <a:t>mujer</a:t>
            </a:r>
            <a:r>
              <a:rPr lang="en-US" dirty="0"/>
              <a:t>, are feminine.</a:t>
            </a:r>
            <a:endParaRPr lang="es-CO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A015CF4F-F469-4F78-8679-D6D07AF3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1.1-3</a:t>
            </a:r>
            <a:endParaRPr lang="en-U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75B7C1B-8AE3-4553-89FD-A57463D4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DA2915-C864-4EEB-A7D9-ED691DD78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606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6A0374-14CE-48A8-B6F5-8FB4FAC719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7371089" cy="1545864"/>
          </a:xfrm>
        </p:spPr>
        <p:txBody>
          <a:bodyPr/>
          <a:lstStyle/>
          <a:p>
            <a:r>
              <a:rPr lang="en-US" dirty="0"/>
              <a:t>Many nouns that refer to male </a:t>
            </a:r>
            <a:r>
              <a:rPr lang="es-CO" dirty="0" err="1"/>
              <a:t>noun</a:t>
            </a:r>
            <a:r>
              <a:rPr lang="en-US" dirty="0"/>
              <a:t>s end in </a:t>
            </a:r>
            <a:r>
              <a:rPr lang="en-US" b="1" dirty="0"/>
              <a:t>–o </a:t>
            </a:r>
            <a:r>
              <a:rPr lang="en-US" dirty="0"/>
              <a:t>or </a:t>
            </a:r>
            <a:r>
              <a:rPr lang="en-US" b="1" dirty="0"/>
              <a:t>–or</a:t>
            </a:r>
            <a:r>
              <a:rPr lang="en-US" dirty="0"/>
              <a:t>. Their corresponding feminine forms end in </a:t>
            </a:r>
            <a:r>
              <a:rPr lang="en-US" b="1" dirty="0"/>
              <a:t>–a </a:t>
            </a:r>
            <a:r>
              <a:rPr lang="en-US" dirty="0"/>
              <a:t>and </a:t>
            </a:r>
            <a:r>
              <a:rPr lang="en-US" b="1" dirty="0"/>
              <a:t>–</a:t>
            </a:r>
            <a:r>
              <a:rPr lang="en-US" b="1" dirty="0" err="1"/>
              <a:t>ora</a:t>
            </a:r>
            <a:r>
              <a:rPr lang="en-US" dirty="0"/>
              <a:t>, respectively. 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3477EF-32F6-4756-B614-22FD66D4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1.1-4</a:t>
            </a:r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7C78CB-0087-4A47-8F0E-A00DA8AA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1D11D195-44A8-4634-95BA-D49BB5FC6CA5}"/>
              </a:ext>
            </a:extLst>
          </p:cNvPr>
          <p:cNvSpPr txBox="1">
            <a:spLocks/>
          </p:cNvSpPr>
          <p:nvPr/>
        </p:nvSpPr>
        <p:spPr>
          <a:xfrm>
            <a:off x="3060103" y="5699760"/>
            <a:ext cx="2800109" cy="32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n-US" sz="1800" dirty="0"/>
              <a:t>el conductor</a:t>
            </a:r>
            <a:endParaRPr lang="es-CO" sz="1800" dirty="0"/>
          </a:p>
        </p:txBody>
      </p:sp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5A59A4DF-9F6B-4167-B4D5-1F52C89950B5}"/>
              </a:ext>
            </a:extLst>
          </p:cNvPr>
          <p:cNvSpPr txBox="1">
            <a:spLocks/>
          </p:cNvSpPr>
          <p:nvPr/>
        </p:nvSpPr>
        <p:spPr>
          <a:xfrm>
            <a:off x="6747500" y="5699760"/>
            <a:ext cx="2800109" cy="32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n-US" sz="1800" dirty="0"/>
              <a:t>la </a:t>
            </a:r>
            <a:r>
              <a:rPr lang="en-US" sz="1800" dirty="0" err="1"/>
              <a:t>profesora</a:t>
            </a:r>
            <a:endParaRPr lang="es-CO" sz="1800" dirty="0"/>
          </a:p>
        </p:txBody>
      </p:sp>
      <p:pic>
        <p:nvPicPr>
          <p:cNvPr id="4" name="Imagen 3" descr="A man sitting in the driver’s seat of a car. The caption reads, &quot;el conductor.&quot;">
            <a:extLst>
              <a:ext uri="{FF2B5EF4-FFF2-40B4-BE49-F238E27FC236}">
                <a16:creationId xmlns:a16="http://schemas.microsoft.com/office/drawing/2014/main" id="{A6FDBF10-EF58-4585-90D1-94DE9C7C3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91" y="3468088"/>
            <a:ext cx="3092920" cy="2223668"/>
          </a:xfrm>
          <a:prstGeom prst="rect">
            <a:avLst/>
          </a:prstGeom>
        </p:spPr>
      </p:pic>
      <p:pic>
        <p:nvPicPr>
          <p:cNvPr id="8" name="Imagen 7" descr="A woman standing at a whiteboard pointing at something on the board. A globe sits on a table behind her. The caption reads, &quot;la profesora.&quot;">
            <a:extLst>
              <a:ext uri="{FF2B5EF4-FFF2-40B4-BE49-F238E27FC236}">
                <a16:creationId xmlns:a16="http://schemas.microsoft.com/office/drawing/2014/main" id="{CE2FE62C-188A-48FA-9EC4-934B4061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81" y="3468088"/>
            <a:ext cx="3112169" cy="223167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BAABBB1-C69B-4349-8D4F-110F0F993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348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F083B72-B1A8-42D0-BA86-0D8251CDBC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135513" cy="2512616"/>
          </a:xfrm>
        </p:spPr>
        <p:txBody>
          <a:bodyPr/>
          <a:lstStyle/>
          <a:p>
            <a:r>
              <a:rPr lang="en-US" dirty="0"/>
              <a:t>The masculine and feminine forms of nouns that end in </a:t>
            </a:r>
            <a:r>
              <a:rPr lang="en-US" b="1" dirty="0"/>
              <a:t>–</a:t>
            </a:r>
            <a:r>
              <a:rPr lang="en-US" b="1" dirty="0" err="1"/>
              <a:t>ista</a:t>
            </a:r>
            <a:r>
              <a:rPr lang="en-US" dirty="0"/>
              <a:t>, like </a:t>
            </a:r>
            <a:r>
              <a:rPr lang="en-US" b="1" dirty="0"/>
              <a:t>turista</a:t>
            </a:r>
            <a:r>
              <a:rPr lang="en-US" dirty="0"/>
              <a:t>, are the same, so gender is indicated by the article </a:t>
            </a:r>
            <a:r>
              <a:rPr lang="en-US" b="1" dirty="0"/>
              <a:t>el </a:t>
            </a:r>
            <a:r>
              <a:rPr lang="en-US" dirty="0"/>
              <a:t>(masculine) or </a:t>
            </a:r>
            <a:r>
              <a:rPr lang="en-US" b="1" dirty="0"/>
              <a:t>la </a:t>
            </a:r>
            <a:r>
              <a:rPr lang="en-US" dirty="0"/>
              <a:t>(feminine). Some other nouns have identical masculine and feminine forms.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9C4CE8-C213-4A73-B7FB-20900121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C89C10-508A-49F1-9A02-66A0496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3CE7949-1824-4C88-94A7-5A988831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13524"/>
              </p:ext>
            </p:extLst>
          </p:nvPr>
        </p:nvGraphicFramePr>
        <p:xfrm>
          <a:off x="2927350" y="4448652"/>
          <a:ext cx="6350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1493520"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joven</a:t>
                      </a:r>
                      <a:b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youth; the young man</a:t>
                      </a:r>
                    </a:p>
                    <a:p>
                      <a:endParaRPr lang="en-US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estudiante</a:t>
                      </a:r>
                    </a:p>
                    <a:p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male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joven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youth; the young woman</a:t>
                      </a:r>
                    </a:p>
                    <a:p>
                      <a:endParaRPr lang="en-US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estudiante</a:t>
                      </a:r>
                    </a:p>
                    <a:p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female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880617DE-8821-43EF-A30C-AE973A6BD4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131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A783B1-3520-4B50-A12A-470CE42F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01D627-AB2C-44F8-AB83-36D673B6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352D9934-F71F-4ACF-9624-246B6E340175}"/>
              </a:ext>
            </a:extLst>
          </p:cNvPr>
          <p:cNvSpPr/>
          <p:nvPr/>
        </p:nvSpPr>
        <p:spPr>
          <a:xfrm>
            <a:off x="2763300" y="1780893"/>
            <a:ext cx="7559795" cy="4455315"/>
          </a:xfrm>
          <a:prstGeom prst="round2SameRect">
            <a:avLst>
              <a:gd name="adj1" fmla="val 0"/>
              <a:gd name="adj2" fmla="val 9895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8453B58-0A81-49C4-9E65-340B10FE132F}"/>
              </a:ext>
            </a:extLst>
          </p:cNvPr>
          <p:cNvSpPr/>
          <p:nvPr/>
        </p:nvSpPr>
        <p:spPr>
          <a:xfrm>
            <a:off x="2647186" y="1392579"/>
            <a:ext cx="7787822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Nouns that refer to non-living things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A371C0B-5BA8-40D2-9CAB-6527CC5EE257}"/>
              </a:ext>
            </a:extLst>
          </p:cNvPr>
          <p:cNvSpPr/>
          <p:nvPr/>
        </p:nvSpPr>
        <p:spPr>
          <a:xfrm>
            <a:off x="3228513" y="1950984"/>
            <a:ext cx="2621280" cy="3353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  <a:r>
              <a:rPr lang="es-CO" sz="16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err="1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endParaRPr lang="es-CO" sz="1600" b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F14C3AA-3FB7-4F2C-87AB-7DEC74B3A4B7}"/>
              </a:ext>
            </a:extLst>
          </p:cNvPr>
          <p:cNvSpPr/>
          <p:nvPr/>
        </p:nvSpPr>
        <p:spPr>
          <a:xfrm>
            <a:off x="3228513" y="2387498"/>
            <a:ext cx="2621280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069448-A778-4925-BD3B-E14C88A9B4C6}"/>
              </a:ext>
            </a:extLst>
          </p:cNvPr>
          <p:cNvSpPr/>
          <p:nvPr/>
        </p:nvSpPr>
        <p:spPr>
          <a:xfrm>
            <a:off x="6865692" y="1950984"/>
            <a:ext cx="3008939" cy="3353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  <a:r>
              <a:rPr lang="es-CO" sz="16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err="1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endParaRPr lang="es-CO" sz="1600" b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8E6C043-A22B-4DE1-912E-0ADC9AD29E98}"/>
              </a:ext>
            </a:extLst>
          </p:cNvPr>
          <p:cNvSpPr/>
          <p:nvPr/>
        </p:nvSpPr>
        <p:spPr>
          <a:xfrm>
            <a:off x="6865691" y="2387498"/>
            <a:ext cx="3008939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–a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0">
            <a:extLst>
              <a:ext uri="{FF2B5EF4-FFF2-40B4-BE49-F238E27FC236}">
                <a16:creationId xmlns:a16="http://schemas.microsoft.com/office/drawing/2014/main" id="{90E9D4A5-7CAD-4134-B256-3075C044A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59183"/>
              </p:ext>
            </p:extLst>
          </p:nvPr>
        </p:nvGraphicFramePr>
        <p:xfrm>
          <a:off x="2954372" y="2729592"/>
          <a:ext cx="6912960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100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910018">
                  <a:extLst>
                    <a:ext uri="{9D8B030D-6E8A-4147-A177-3AD203B41FA5}">
                      <a16:colId xmlns:a16="http://schemas.microsoft.com/office/drawing/2014/main" val="928148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7264464"/>
                    </a:ext>
                  </a:extLst>
                </a:gridCol>
                <a:gridCol w="1719776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1494786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</a:tblGrid>
              <a:tr h="632922"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cuaderno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diario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diccionario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número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video</a:t>
                      </a:r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notebook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diary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dictionary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number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video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cosa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escuela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computadora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maleta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palabra</a:t>
                      </a:r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thing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school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computer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suitcase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word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0AB51D49-1122-49A3-A721-403D57404815}"/>
              </a:ext>
            </a:extLst>
          </p:cNvPr>
          <p:cNvSpPr/>
          <p:nvPr/>
        </p:nvSpPr>
        <p:spPr>
          <a:xfrm>
            <a:off x="4475628" y="3986232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B30D10-FC65-4D69-AB6B-66968673A928}"/>
              </a:ext>
            </a:extLst>
          </p:cNvPr>
          <p:cNvSpPr/>
          <p:nvPr/>
        </p:nvSpPr>
        <p:spPr>
          <a:xfrm>
            <a:off x="8322161" y="3986232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FB61F54-1B74-4595-9B06-64CD1005BB16}"/>
              </a:ext>
            </a:extLst>
          </p:cNvPr>
          <p:cNvSpPr/>
          <p:nvPr/>
        </p:nvSpPr>
        <p:spPr>
          <a:xfrm>
            <a:off x="3228513" y="4162726"/>
            <a:ext cx="2621280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CO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15A4358-93F8-4E73-B8AC-04381466933F}"/>
              </a:ext>
            </a:extLst>
          </p:cNvPr>
          <p:cNvSpPr/>
          <p:nvPr/>
        </p:nvSpPr>
        <p:spPr>
          <a:xfrm>
            <a:off x="6865691" y="4162726"/>
            <a:ext cx="3008939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CO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ción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a 10">
            <a:extLst>
              <a:ext uri="{FF2B5EF4-FFF2-40B4-BE49-F238E27FC236}">
                <a16:creationId xmlns:a16="http://schemas.microsoft.com/office/drawing/2014/main" id="{F8E5ECD4-EFBF-467C-B171-F1CD4E8C1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87004"/>
              </p:ext>
            </p:extLst>
          </p:nvPr>
        </p:nvGraphicFramePr>
        <p:xfrm>
          <a:off x="2954372" y="4504820"/>
          <a:ext cx="7117676" cy="632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100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910018">
                  <a:extLst>
                    <a:ext uri="{9D8B030D-6E8A-4147-A177-3AD203B41FA5}">
                      <a16:colId xmlns:a16="http://schemas.microsoft.com/office/drawing/2014/main" val="928148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7264464"/>
                    </a:ext>
                  </a:extLst>
                </a:gridCol>
                <a:gridCol w="1719776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1699502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</a:tblGrid>
              <a:tr h="632922"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problema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programa</a:t>
                      </a:r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problem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program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lección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conversación</a:t>
                      </a:r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lesson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conversation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29" name="Elipse 28">
            <a:extLst>
              <a:ext uri="{FF2B5EF4-FFF2-40B4-BE49-F238E27FC236}">
                <a16:creationId xmlns:a16="http://schemas.microsoft.com/office/drawing/2014/main" id="{7017D488-664C-4E89-A57D-2012A1C2CB84}"/>
              </a:ext>
            </a:extLst>
          </p:cNvPr>
          <p:cNvSpPr/>
          <p:nvPr/>
        </p:nvSpPr>
        <p:spPr>
          <a:xfrm>
            <a:off x="4475628" y="5024480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13003E1-678A-4AD8-8EA9-FD64AD26BB64}"/>
              </a:ext>
            </a:extLst>
          </p:cNvPr>
          <p:cNvSpPr/>
          <p:nvPr/>
        </p:nvSpPr>
        <p:spPr>
          <a:xfrm>
            <a:off x="8322161" y="5024480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0B6D9B7-56FC-4E20-996C-A75EF95AEB70}"/>
              </a:ext>
            </a:extLst>
          </p:cNvPr>
          <p:cNvSpPr/>
          <p:nvPr/>
        </p:nvSpPr>
        <p:spPr>
          <a:xfrm>
            <a:off x="3228513" y="5206424"/>
            <a:ext cx="2621280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–s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DC983CF-A7CD-4F2F-B4AC-CFFCA09866D5}"/>
              </a:ext>
            </a:extLst>
          </p:cNvPr>
          <p:cNvSpPr/>
          <p:nvPr/>
        </p:nvSpPr>
        <p:spPr>
          <a:xfrm>
            <a:off x="6865691" y="5206424"/>
            <a:ext cx="3008939" cy="335309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–dad</a:t>
            </a:r>
            <a:endParaRPr lang="es-CO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a 10">
            <a:extLst>
              <a:ext uri="{FF2B5EF4-FFF2-40B4-BE49-F238E27FC236}">
                <a16:creationId xmlns:a16="http://schemas.microsoft.com/office/drawing/2014/main" id="{E2D2FB91-9370-425C-B04F-BC2924C7B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99736"/>
              </p:ext>
            </p:extLst>
          </p:nvPr>
        </p:nvGraphicFramePr>
        <p:xfrm>
          <a:off x="2954372" y="5548518"/>
          <a:ext cx="7117676" cy="632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100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910018">
                  <a:extLst>
                    <a:ext uri="{9D8B030D-6E8A-4147-A177-3AD203B41FA5}">
                      <a16:colId xmlns:a16="http://schemas.microsoft.com/office/drawing/2014/main" val="928148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7264464"/>
                    </a:ext>
                  </a:extLst>
                </a:gridCol>
                <a:gridCol w="1719776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1699502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</a:tblGrid>
              <a:tr h="632922"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autobús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país</a:t>
                      </a:r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bus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country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nacionalidad</a:t>
                      </a:r>
                    </a:p>
                    <a:p>
                      <a:pPr algn="r"/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comunidad</a:t>
                      </a:r>
                      <a:endParaRPr lang="es-CO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nationality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community</a:t>
                      </a:r>
                      <a:endParaRPr lang="es-C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CACA866F-35DB-4D2B-AE3A-D58BCCBE85F6}"/>
              </a:ext>
            </a:extLst>
          </p:cNvPr>
          <p:cNvSpPr/>
          <p:nvPr/>
        </p:nvSpPr>
        <p:spPr>
          <a:xfrm>
            <a:off x="4475628" y="6068178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EDB5C0C9-B38E-4FA1-A240-784C331419CB}"/>
              </a:ext>
            </a:extLst>
          </p:cNvPr>
          <p:cNvSpPr/>
          <p:nvPr/>
        </p:nvSpPr>
        <p:spPr>
          <a:xfrm>
            <a:off x="8322161" y="6068178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AD971A-D35B-4B2B-8074-FD3E94F660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469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BF42D-B01A-4DDD-8A37-2F53E2D08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075939" cy="2040902"/>
          </a:xfrm>
        </p:spPr>
        <p:txBody>
          <a:bodyPr/>
          <a:lstStyle/>
          <a:p>
            <a:r>
              <a:rPr lang="en-US" dirty="0"/>
              <a:t>As shown above, certain noun endings are strongly associated with a specific gender, so you can use them to determine if a noun is masculine or feminine.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01379F-7183-4CB5-B4E5-413D0BE8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1.1-7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95A109-F021-44D2-9D33-C69F1250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9A58C55-5708-48B2-A944-4E40E26E5D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310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952178-4314-4C02-8D3D-D1B1D46B53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135514" cy="3042387"/>
          </a:xfrm>
        </p:spPr>
        <p:txBody>
          <a:bodyPr/>
          <a:lstStyle/>
          <a:p>
            <a:r>
              <a:rPr lang="en-US" dirty="0"/>
              <a:t>Because the gender of nouns that refer to </a:t>
            </a:r>
            <a:br>
              <a:rPr lang="en-US" dirty="0"/>
            </a:br>
            <a:r>
              <a:rPr lang="en-US" dirty="0"/>
              <a:t>non-living things cannot be determined by foolproof rules, you should memorize the gender of each noun you learn. It is helpful </a:t>
            </a:r>
            <a:br>
              <a:rPr lang="en-US" dirty="0"/>
            </a:br>
            <a:r>
              <a:rPr lang="en-US" dirty="0"/>
              <a:t>to learn each noun with its corresponding article, </a:t>
            </a:r>
            <a:r>
              <a:rPr lang="en-US" b="1" dirty="0"/>
              <a:t>el </a:t>
            </a:r>
            <a:r>
              <a:rPr lang="en-US" dirty="0"/>
              <a:t>for masculine and </a:t>
            </a:r>
            <a:r>
              <a:rPr lang="en-US" b="1" dirty="0"/>
              <a:t>la </a:t>
            </a:r>
            <a:r>
              <a:rPr lang="en-US" dirty="0"/>
              <a:t>for feminine. 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927FFA-A778-49EC-8709-85EFA09C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1.1-8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E3AA9A-9925-439F-991A-1B995593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E630328-3157-463B-9614-CC27C1E1DC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223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3C44EAF-512C-452C-A567-8F79C87052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0" y="1650309"/>
            <a:ext cx="8135515" cy="3052319"/>
          </a:xfrm>
        </p:spPr>
        <p:txBody>
          <a:bodyPr/>
          <a:lstStyle/>
          <a:p>
            <a:r>
              <a:rPr lang="en-US" dirty="0"/>
              <a:t>Another reason to memorize the gender of every noun is that there are common exceptions to the rules of gender. For example, </a:t>
            </a:r>
            <a:r>
              <a:rPr lang="en-US" b="1" dirty="0"/>
              <a:t>el </a:t>
            </a:r>
            <a:r>
              <a:rPr lang="en-US" b="1" dirty="0" err="1"/>
              <a:t>mapa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map</a:t>
            </a:r>
            <a:r>
              <a:rPr lang="en-US" dirty="0"/>
              <a:t>) and </a:t>
            </a:r>
            <a:r>
              <a:rPr lang="en-US" b="1" dirty="0"/>
              <a:t>el </a:t>
            </a:r>
            <a:r>
              <a:rPr lang="en-US" b="1" dirty="0" err="1"/>
              <a:t>día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day</a:t>
            </a:r>
            <a:r>
              <a:rPr lang="en-US" dirty="0"/>
              <a:t>) end in </a:t>
            </a:r>
            <a:r>
              <a:rPr lang="en-US" b="1" dirty="0"/>
              <a:t>–a</a:t>
            </a:r>
            <a:r>
              <a:rPr lang="en-US" dirty="0"/>
              <a:t>, but are masculine. </a:t>
            </a:r>
            <a:r>
              <a:rPr lang="en-US" b="1" dirty="0"/>
              <a:t>La mano </a:t>
            </a:r>
            <a:r>
              <a:rPr lang="en-US" dirty="0"/>
              <a:t>(</a:t>
            </a:r>
            <a:r>
              <a:rPr lang="en-US" i="1" dirty="0"/>
              <a:t>hand</a:t>
            </a:r>
            <a:r>
              <a:rPr lang="en-US" dirty="0"/>
              <a:t>) ends in </a:t>
            </a:r>
            <a:r>
              <a:rPr lang="en-US" b="1" dirty="0"/>
              <a:t>–o</a:t>
            </a:r>
            <a:r>
              <a:rPr lang="en-US" dirty="0"/>
              <a:t>, but is feminine.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FEEF9E-6F56-4147-8795-5FC8228B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1.1-9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F4372C-9414-40B2-A8CF-75390DFF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BC83D7E-A89D-4DD7-926D-47ECA6496C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Nouns and articles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352633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1437</TotalTime>
  <Words>1232</Words>
  <Application>Microsoft Office PowerPoint</Application>
  <PresentationFormat>Widescreen</PresentationFormat>
  <Paragraphs>230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Main-MASTER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  <vt:lpstr>Nouns and articles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154</cp:revision>
  <dcterms:created xsi:type="dcterms:W3CDTF">2020-01-23T15:55:24Z</dcterms:created>
  <dcterms:modified xsi:type="dcterms:W3CDTF">2021-09-30T14:29:38Z</dcterms:modified>
</cp:coreProperties>
</file>