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95" r:id="rId2"/>
    <p:sldId id="307" r:id="rId3"/>
    <p:sldId id="308" r:id="rId4"/>
    <p:sldId id="300" r:id="rId5"/>
    <p:sldId id="310" r:id="rId6"/>
    <p:sldId id="309" r:id="rId7"/>
    <p:sldId id="311" r:id="rId8"/>
    <p:sldId id="312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A1D"/>
    <a:srgbClr val="FFEFCF"/>
    <a:srgbClr val="CE181E"/>
    <a:srgbClr val="E11B22"/>
    <a:srgbClr val="211D1E"/>
    <a:srgbClr val="231F20"/>
    <a:srgbClr val="007BBE"/>
    <a:srgbClr val="F47920"/>
    <a:srgbClr val="F39200"/>
    <a:srgbClr val="0D6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8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38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1A93458-ED01-4A78-AB68-E6E3C96BB78A}"/>
              </a:ext>
            </a:extLst>
          </p:cNvPr>
          <p:cNvSpPr/>
          <p:nvPr userDrawn="1"/>
        </p:nvSpPr>
        <p:spPr>
          <a:xfrm>
            <a:off x="2254250" y="-1716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 tense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1.1-1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</a:t>
            </a:r>
            <a:r>
              <a:rPr lang="en-US" altLang="es-CO" sz="2800" b="1" i="1" dirty="0">
                <a:solidFill>
                  <a:srgbClr val="662484"/>
                </a:solidFill>
              </a:rPr>
              <a:t>–</a:t>
            </a:r>
            <a:r>
              <a:rPr lang="pt-BR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CO" sz="2800" b="1" i="1" dirty="0">
                <a:solidFill>
                  <a:srgbClr val="662484"/>
                </a:solidFill>
              </a:rPr>
              <a:t>–</a:t>
            </a:r>
            <a:r>
              <a:rPr lang="pt-BR" sz="2800" b="1" i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CO" sz="2800" b="1" i="1" dirty="0">
                <a:solidFill>
                  <a:srgbClr val="662484"/>
                </a:solidFill>
              </a:rPr>
              <a:t>–</a:t>
            </a:r>
            <a:r>
              <a:rPr lang="pt-BR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681BB7B2-3EA1-474D-B7D4-6E7FD97C3F58}"/>
              </a:ext>
            </a:extLst>
          </p:cNvPr>
          <p:cNvSpPr/>
          <p:nvPr/>
        </p:nvSpPr>
        <p:spPr>
          <a:xfrm>
            <a:off x="3102432" y="3489588"/>
            <a:ext cx="6905624" cy="42799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E4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 tense of regular verbs</a:t>
            </a:r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: esquinas superiores redondeadas 12">
            <a:extLst>
              <a:ext uri="{FF2B5EF4-FFF2-40B4-BE49-F238E27FC236}">
                <a16:creationId xmlns:a16="http://schemas.microsoft.com/office/drawing/2014/main" id="{84BC8C5F-A395-479D-91CC-D0217CD18499}"/>
              </a:ext>
            </a:extLst>
          </p:cNvPr>
          <p:cNvSpPr/>
          <p:nvPr/>
        </p:nvSpPr>
        <p:spPr>
          <a:xfrm>
            <a:off x="3102433" y="3917578"/>
            <a:ext cx="6905624" cy="2108572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EFCF"/>
              </a:solidFill>
            </a:endParaRPr>
          </a:p>
        </p:txBody>
      </p:sp>
      <p:graphicFrame>
        <p:nvGraphicFramePr>
          <p:cNvPr id="15" name="Tabla 11">
            <a:extLst>
              <a:ext uri="{FF2B5EF4-FFF2-40B4-BE49-F238E27FC236}">
                <a16:creationId xmlns:a16="http://schemas.microsoft.com/office/drawing/2014/main" id="{E774D5FB-2584-4C53-8275-108C09559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6637"/>
              </p:ext>
            </p:extLst>
          </p:nvPr>
        </p:nvGraphicFramePr>
        <p:xfrm>
          <a:off x="3102431" y="3915195"/>
          <a:ext cx="6893381" cy="199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1678305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557476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354809">
                <a:tc>
                  <a:txBody>
                    <a:bodyPr/>
                    <a:lstStyle/>
                    <a:p>
                      <a:endParaRPr lang="es-CO" sz="16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n-US" sz="1600" b="1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</a:t>
                      </a:r>
                      <a:r>
                        <a:rPr lang="en-US" sz="1600" b="1" kern="1200" dirty="0">
                          <a:solidFill>
                            <a:srgbClr val="F7941E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speak</a:t>
                      </a: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1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</a:t>
                      </a:r>
                      <a:r>
                        <a:rPr lang="en-US" sz="16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drink</a:t>
                      </a: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1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</a:t>
                      </a:r>
                      <a:r>
                        <a:rPr lang="en-US" sz="1600" b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1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live</a:t>
                      </a: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645021">
                <a:tc>
                  <a:txBody>
                    <a:bodyPr/>
                    <a:lstStyle/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r>
                        <a:rPr lang="es-ES" sz="1600" b="0" i="0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1600" b="0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áis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600" b="0" i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</a:t>
                      </a:r>
                      <a:r>
                        <a:rPr lang="es-ES" sz="1600" b="0" i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</a:t>
                      </a:r>
                      <a:endParaRPr lang="en-US" sz="1600" b="0" i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emos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éis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imos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 err="1">
                          <a:solidFill>
                            <a:srgbClr val="0060B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viv</a:t>
                      </a:r>
                      <a:r>
                        <a:rPr lang="en-US" sz="1600" b="0" kern="120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endParaRPr lang="en-US" sz="1600" b="0" kern="12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115494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The present tense (</a:t>
            </a:r>
            <a:r>
              <a:rPr lang="en-US" sz="2400" b="1" dirty="0"/>
              <a:t>el </a:t>
            </a:r>
            <a:r>
              <a:rPr lang="en-US" sz="2400" b="1" dirty="0" err="1"/>
              <a:t>presente</a:t>
            </a:r>
            <a:r>
              <a:rPr lang="en-US" sz="2400" dirty="0"/>
              <a:t>) of regular verbs is </a:t>
            </a:r>
            <a:br>
              <a:rPr lang="en-US" sz="2400" dirty="0"/>
            </a:br>
            <a:r>
              <a:rPr lang="en-US" sz="2400" dirty="0"/>
              <a:t>formed by dropping the infinitive ending (</a:t>
            </a:r>
            <a:r>
              <a:rPr lang="en-US" altLang="es-CO" sz="2400" b="1" dirty="0"/>
              <a:t>–</a:t>
            </a:r>
            <a:r>
              <a:rPr lang="en-US" sz="2400" b="1" dirty="0" err="1"/>
              <a:t>ar</a:t>
            </a:r>
            <a:r>
              <a:rPr lang="en-US" sz="2400" b="1" dirty="0"/>
              <a:t>, </a:t>
            </a:r>
            <a:r>
              <a:rPr lang="en-US" altLang="es-CO" sz="2400" b="1" dirty="0"/>
              <a:t>–</a:t>
            </a:r>
            <a:r>
              <a:rPr lang="en-US" sz="2400" b="1" dirty="0"/>
              <a:t>er, </a:t>
            </a:r>
            <a:br>
              <a:rPr lang="en-US" sz="2400" b="1" dirty="0"/>
            </a:br>
            <a:r>
              <a:rPr lang="en-US" sz="2400" dirty="0"/>
              <a:t>or </a:t>
            </a:r>
            <a:r>
              <a:rPr lang="en-US" altLang="es-CO" sz="2400" b="1" dirty="0"/>
              <a:t>–</a:t>
            </a:r>
            <a:r>
              <a:rPr lang="en-US" sz="2400" b="1" dirty="0" err="1"/>
              <a:t>ir</a:t>
            </a:r>
            <a:r>
              <a:rPr lang="en-US" sz="2400" dirty="0"/>
              <a:t>) and adding personal endings.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DF8EEC-3A07-442F-8235-85FAD0C14515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77F247-E602-4EE0-8A7E-038D9371F0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94038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2AA64B-B279-4CBA-8ACB-8BE6C029FD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518164"/>
          </a:xfrm>
        </p:spPr>
        <p:txBody>
          <a:bodyPr/>
          <a:lstStyle/>
          <a:p>
            <a:r>
              <a:rPr lang="en-US" altLang="es-CO" sz="2400" dirty="0"/>
              <a:t>Verbs with prefixes follow these same patterns.</a:t>
            </a:r>
            <a:endParaRPr lang="en-US" sz="240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1D9963-329D-4710-9BEE-B53A6643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1.1-10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7EA119-CDEA-41C8-8307-13BC4D3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02C0A944-3BF1-4018-AE19-87DFB0109F16}"/>
              </a:ext>
            </a:extLst>
          </p:cNvPr>
          <p:cNvSpPr txBox="1"/>
          <p:nvPr/>
        </p:nvSpPr>
        <p:spPr>
          <a:xfrm>
            <a:off x="1918455" y="2674433"/>
            <a:ext cx="2562584" cy="2195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aparecer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appear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attract 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up 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contract 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desaparecer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isappear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deshacer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i="1" spc="1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AAF48332-6AC2-4967-AD42-66C9427179EA}"/>
              </a:ext>
            </a:extLst>
          </p:cNvPr>
          <p:cNvSpPr txBox="1"/>
          <p:nvPr/>
        </p:nvSpPr>
        <p:spPr>
          <a:xfrm>
            <a:off x="4495994" y="2674433"/>
            <a:ext cx="2002605" cy="21441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735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7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CE4A1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zco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65735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atrai</a:t>
            </a:r>
            <a:r>
              <a:rPr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4775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7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4775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2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8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desapare</a:t>
            </a:r>
            <a:r>
              <a:rPr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zco</a:t>
            </a:r>
            <a:endParaRPr lang="en-US" sz="1600" b="1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desha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2D4E0688-F91B-43D2-9E03-B7A3E4E88906}"/>
              </a:ext>
            </a:extLst>
          </p:cNvPr>
          <p:cNvSpPr txBox="1"/>
          <p:nvPr/>
        </p:nvSpPr>
        <p:spPr>
          <a:xfrm>
            <a:off x="6246809" y="2666823"/>
            <a:ext cx="2562584" cy="2195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distraer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distract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oppose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propose</a:t>
            </a:r>
            <a:endParaRPr lang="en-US" sz="1600" i="1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reconocer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600" i="1" spc="-6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i="1" spc="-2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</a:t>
            </a:r>
            <a:endParaRPr lang="en-US" sz="1600" i="1" spc="-20" dirty="0">
              <a:solidFill>
                <a:srgbClr val="0066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rehacer</a:t>
            </a:r>
            <a:r>
              <a:rPr lang="en-US"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spc="-1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i="1" spc="-2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remake; </a:t>
            </a:r>
            <a:r>
              <a:rPr lang="en-US" sz="1600" i="1" spc="-1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i="1" spc="-1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</a:t>
            </a:r>
          </a:p>
          <a:p>
            <a:pPr marL="12700" marR="5080">
              <a:spcBef>
                <a:spcPts val="100"/>
              </a:spcBef>
              <a:spcAft>
                <a:spcPts val="1000"/>
              </a:spcAft>
            </a:pP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suponer</a:t>
            </a:r>
            <a:r>
              <a:rPr lang="en-US"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spc="1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600" i="1" spc="20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suppose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25">
            <a:extLst>
              <a:ext uri="{FF2B5EF4-FFF2-40B4-BE49-F238E27FC236}">
                <a16:creationId xmlns:a16="http://schemas.microsoft.com/office/drawing/2014/main" id="{3A7E24CD-FE0B-4EED-8548-2FC28DE6F187}"/>
              </a:ext>
            </a:extLst>
          </p:cNvPr>
          <p:cNvSpPr txBox="1"/>
          <p:nvPr/>
        </p:nvSpPr>
        <p:spPr>
          <a:xfrm>
            <a:off x="8809394" y="2674433"/>
            <a:ext cx="1474292" cy="21313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distrai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1600" b="1" spc="-7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</a:t>
            </a:r>
            <a:r>
              <a:rPr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zco</a:t>
            </a:r>
            <a:endParaRPr lang="en-US" sz="1600" b="1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1600" b="1" dirty="0">
              <a:solidFill>
                <a:srgbClr val="F479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spcAft>
                <a:spcPts val="1000"/>
              </a:spcAft>
            </a:pP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b="1" spc="-75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</a:t>
            </a:r>
            <a:r>
              <a:rPr lang="en-US" sz="16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27">
            <a:extLst>
              <a:ext uri="{FF2B5EF4-FFF2-40B4-BE49-F238E27FC236}">
                <a16:creationId xmlns:a16="http://schemas.microsoft.com/office/drawing/2014/main" id="{88D16432-9DE2-4CA3-B2E9-A017E853DCA9}"/>
              </a:ext>
            </a:extLst>
          </p:cNvPr>
          <p:cNvSpPr/>
          <p:nvPr/>
        </p:nvSpPr>
        <p:spPr>
          <a:xfrm>
            <a:off x="1749289" y="2566374"/>
            <a:ext cx="8693366" cy="2509209"/>
          </a:xfrm>
          <a:custGeom>
            <a:avLst/>
            <a:gdLst/>
            <a:ahLst/>
            <a:cxnLst/>
            <a:rect l="l" t="t" r="r" b="b"/>
            <a:pathLst>
              <a:path w="4233545" h="1302385">
                <a:moveTo>
                  <a:pt x="38100" y="0"/>
                </a:moveTo>
                <a:lnTo>
                  <a:pt x="16073" y="595"/>
                </a:lnTo>
                <a:lnTo>
                  <a:pt x="4762" y="4762"/>
                </a:lnTo>
                <a:lnTo>
                  <a:pt x="595" y="16073"/>
                </a:lnTo>
                <a:lnTo>
                  <a:pt x="0" y="38100"/>
                </a:lnTo>
                <a:lnTo>
                  <a:pt x="0" y="1263878"/>
                </a:lnTo>
                <a:lnTo>
                  <a:pt x="595" y="1285905"/>
                </a:lnTo>
                <a:lnTo>
                  <a:pt x="4762" y="1297216"/>
                </a:lnTo>
                <a:lnTo>
                  <a:pt x="16073" y="1301383"/>
                </a:lnTo>
                <a:lnTo>
                  <a:pt x="38100" y="1301978"/>
                </a:lnTo>
                <a:lnTo>
                  <a:pt x="4195089" y="1301978"/>
                </a:lnTo>
                <a:lnTo>
                  <a:pt x="4217115" y="1301383"/>
                </a:lnTo>
                <a:lnTo>
                  <a:pt x="4228426" y="1297216"/>
                </a:lnTo>
                <a:lnTo>
                  <a:pt x="4232594" y="1285905"/>
                </a:lnTo>
                <a:lnTo>
                  <a:pt x="4233189" y="1263878"/>
                </a:lnTo>
                <a:lnTo>
                  <a:pt x="4233189" y="38100"/>
                </a:lnTo>
                <a:lnTo>
                  <a:pt x="4232594" y="16073"/>
                </a:lnTo>
                <a:lnTo>
                  <a:pt x="4228426" y="4762"/>
                </a:lnTo>
                <a:lnTo>
                  <a:pt x="4217115" y="595"/>
                </a:lnTo>
                <a:lnTo>
                  <a:pt x="4195089" y="0"/>
                </a:lnTo>
                <a:lnTo>
                  <a:pt x="38100" y="0"/>
                </a:lnTo>
                <a:close/>
              </a:path>
            </a:pathLst>
          </a:custGeom>
          <a:ln w="6350">
            <a:solidFill>
              <a:srgbClr val="0066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8E3BAA7-F6B2-4869-9C94-D50A9A75E2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662152"/>
            <a:ext cx="10515600" cy="662152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416647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1.1-11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54AD7ED-E3E6-4FBC-9068-2A4242A35EFD}"/>
              </a:ext>
            </a:extLst>
          </p:cNvPr>
          <p:cNvSpPr/>
          <p:nvPr/>
        </p:nvSpPr>
        <p:spPr>
          <a:xfrm>
            <a:off x="2587429" y="2520770"/>
            <a:ext cx="7258941" cy="3410568"/>
          </a:xfrm>
          <a:prstGeom prst="roundRect">
            <a:avLst>
              <a:gd name="adj" fmla="val 972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BEE4B2-8503-47B2-B729-606BAF8B972E}"/>
              </a:ext>
            </a:extLst>
          </p:cNvPr>
          <p:cNvSpPr txBox="1"/>
          <p:nvPr/>
        </p:nvSpPr>
        <p:spPr>
          <a:xfrm>
            <a:off x="2817559" y="3198282"/>
            <a:ext cx="6777018" cy="273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" marR="144145">
              <a:lnSpc>
                <a:spcPct val="104200"/>
              </a:lnSpc>
              <a:spcBef>
                <a:spcPts val="685"/>
              </a:spcBef>
            </a:pP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verbs with</a:t>
            </a:r>
            <a:r>
              <a:rPr lang="en-US" sz="2000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have stem changes as</a:t>
            </a:r>
            <a:r>
              <a:rPr lang="en-US" sz="2000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40"/>
              </a:spcBef>
            </a:pP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conseguir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n-US" sz="20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r>
              <a:rPr lang="en-US" sz="20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0"/>
              </a:spcBef>
            </a:pP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40"/>
              </a:spcBef>
            </a:pP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corregir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</a:t>
            </a:r>
            <a:r>
              <a:rPr lang="en-US" sz="20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endParaRPr lang="en-US" sz="2000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0"/>
              </a:spcBef>
            </a:pP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40"/>
              </a:spcBef>
            </a:pP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elegir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n-US" sz="20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0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endParaRPr lang="en-US" sz="2000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0"/>
              </a:spcBef>
            </a:pP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69123EA-B5FE-4FF9-A543-97DB3CBFCD3D}"/>
              </a:ext>
            </a:extLst>
          </p:cNvPr>
          <p:cNvSpPr/>
          <p:nvPr/>
        </p:nvSpPr>
        <p:spPr>
          <a:xfrm>
            <a:off x="4562406" y="2287532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F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D6BD2E7-56F6-4A50-979E-FF430BD7F8EC}"/>
              </a:ext>
            </a:extLst>
          </p:cNvPr>
          <p:cNvSpPr txBox="1"/>
          <p:nvPr/>
        </p:nvSpPr>
        <p:spPr>
          <a:xfrm>
            <a:off x="6480317" y="3851312"/>
            <a:ext cx="2894124" cy="1374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355">
              <a:lnSpc>
                <a:spcPct val="100000"/>
              </a:lnSpc>
              <a:spcBef>
                <a:spcPts val="440"/>
              </a:spcBef>
            </a:pP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seguir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n-US" sz="20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2000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0"/>
              </a:spcBef>
            </a:pP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40"/>
              </a:spcBef>
            </a:pP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torcer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o:ue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n-US" sz="2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 err="1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dirty="0" err="1">
                <a:solidFill>
                  <a:srgbClr val="CE4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</a:t>
            </a:r>
            <a:endParaRPr lang="en-US" sz="2000" dirty="0">
              <a:solidFill>
                <a:srgbClr val="CE4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">
              <a:lnSpc>
                <a:spcPct val="100000"/>
              </a:lnSpc>
              <a:spcBef>
                <a:spcPts val="40"/>
              </a:spcBef>
            </a:pP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i="1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twist</a:t>
            </a:r>
            <a:endParaRPr lang="en-US" sz="2000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4BA8E4EC-6EB6-4C04-A132-93A85EBD0D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8569"/>
            <a:ext cx="10515600" cy="56856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78775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7">
            <a:extLst>
              <a:ext uri="{FF2B5EF4-FFF2-40B4-BE49-F238E27FC236}">
                <a16:creationId xmlns:a16="http://schemas.microsoft.com/office/drawing/2014/main" id="{59B527D6-6226-4F34-9141-22743E7D86A2}"/>
              </a:ext>
            </a:extLst>
          </p:cNvPr>
          <p:cNvSpPr txBox="1"/>
          <p:nvPr/>
        </p:nvSpPr>
        <p:spPr>
          <a:xfrm>
            <a:off x="2478024" y="1645920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B3"/>
              </a:buClr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en-US" altLang="es-CO" sz="2800" b="1" i="0" u="none" strike="noStrike" kern="0" cap="none" spc="0" normalizeH="0" baseline="0" noProof="0" dirty="0">
                <a:ln>
                  <a:noFill/>
                </a:ln>
                <a:solidFill>
                  <a:srgbClr val="662484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Irregular verbs</a:t>
            </a:r>
            <a:endParaRPr kumimoji="0" lang="en-US" altLang="es-CO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1F9ADC-0BA7-4200-985E-40098CAC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1.1-12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BE8C83-D9D0-453D-B97A-5F77ECA9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object 31">
            <a:extLst>
              <a:ext uri="{FF2B5EF4-FFF2-40B4-BE49-F238E27FC236}">
                <a16:creationId xmlns:a16="http://schemas.microsoft.com/office/drawing/2014/main" id="{1078CB68-0A2A-4191-8C2E-780D553B25CB}"/>
              </a:ext>
            </a:extLst>
          </p:cNvPr>
          <p:cNvSpPr/>
          <p:nvPr/>
        </p:nvSpPr>
        <p:spPr>
          <a:xfrm>
            <a:off x="1922404" y="3693144"/>
            <a:ext cx="8326495" cy="2203398"/>
          </a:xfrm>
          <a:custGeom>
            <a:avLst/>
            <a:gdLst/>
            <a:ahLst/>
            <a:cxnLst/>
            <a:rect l="l" t="t" r="r" b="b"/>
            <a:pathLst>
              <a:path w="4801870" h="1504950">
                <a:moveTo>
                  <a:pt x="4648949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1352550"/>
                </a:lnTo>
                <a:lnTo>
                  <a:pt x="2381" y="1440656"/>
                </a:lnTo>
                <a:lnTo>
                  <a:pt x="19050" y="1485900"/>
                </a:lnTo>
                <a:lnTo>
                  <a:pt x="64293" y="1502568"/>
                </a:lnTo>
                <a:lnTo>
                  <a:pt x="152400" y="1504950"/>
                </a:lnTo>
                <a:lnTo>
                  <a:pt x="4648949" y="1504950"/>
                </a:lnTo>
                <a:lnTo>
                  <a:pt x="4737055" y="1502568"/>
                </a:lnTo>
                <a:lnTo>
                  <a:pt x="4782299" y="1485900"/>
                </a:lnTo>
                <a:lnTo>
                  <a:pt x="4798968" y="1440656"/>
                </a:lnTo>
                <a:lnTo>
                  <a:pt x="4801349" y="1352550"/>
                </a:lnTo>
                <a:lnTo>
                  <a:pt x="4801349" y="152400"/>
                </a:lnTo>
                <a:lnTo>
                  <a:pt x="4798968" y="64293"/>
                </a:lnTo>
                <a:lnTo>
                  <a:pt x="4782299" y="19050"/>
                </a:lnTo>
                <a:lnTo>
                  <a:pt x="4737055" y="2381"/>
                </a:lnTo>
                <a:lnTo>
                  <a:pt x="4648949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32">
            <a:extLst>
              <a:ext uri="{FF2B5EF4-FFF2-40B4-BE49-F238E27FC236}">
                <a16:creationId xmlns:a16="http://schemas.microsoft.com/office/drawing/2014/main" id="{49CBC264-95D2-41DD-A7DD-B9452278C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36093"/>
              </p:ext>
            </p:extLst>
          </p:nvPr>
        </p:nvGraphicFramePr>
        <p:xfrm>
          <a:off x="1897004" y="3754674"/>
          <a:ext cx="8351895" cy="20167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1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9392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ecir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-8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</a:t>
                      </a: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-8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br>
                        <a:rPr lang="en-US" sz="16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go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enir</a:t>
                      </a:r>
                      <a:b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600" i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ctr">
                    <a:lnL w="6350">
                      <a:solidFill>
                        <a:srgbClr val="649DD4"/>
                      </a:solidFill>
                      <a:prstDash val="solid"/>
                    </a:lnL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voy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oigo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tengo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vengo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0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8452" marB="0" anchor="b"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oyes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vienes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10142" marB="0" anchor="b">
                    <a:lnL w="6350">
                      <a:solidFill>
                        <a:srgbClr val="649DD4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8452" marB="0" anchor="b"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spc="-1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oye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viene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10142" marB="0" anchor="b">
                    <a:lnL w="6350">
                      <a:solidFill>
                        <a:srgbClr val="649DD4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8452" marB="0" anchor="b"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estamos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oímos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tenemos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venimos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10142" marB="0" anchor="b">
                    <a:lnL w="6350">
                      <a:solidFill>
                        <a:srgbClr val="649DD4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83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8452" marB="0" anchor="b"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decís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estáis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oís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tenéis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venís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10142" marB="0" anchor="b">
                    <a:lnL w="6350">
                      <a:solidFill>
                        <a:srgbClr val="649DD4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316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8452" marB="0" anchor="b"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dicen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oyen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tienen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9297" marB="0" anchor="b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300"/>
                        </a:spcAft>
                      </a:pPr>
                      <a:r>
                        <a:rPr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vienen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0" marT="10142" marB="0" anchor="b">
                    <a:lnL w="6350">
                      <a:solidFill>
                        <a:srgbClr val="649DD4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Elipse 11">
            <a:extLst>
              <a:ext uri="{FF2B5EF4-FFF2-40B4-BE49-F238E27FC236}">
                <a16:creationId xmlns:a16="http://schemas.microsoft.com/office/drawing/2014/main" id="{5D6E8DE2-534A-4125-8F72-A2689BD21ADA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61A38D0-1D07-4263-B92C-9C8AC83B6520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115494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Other commonly used verbs in Spanish are irregular in the present tense or combine a stem change with an irregular </a:t>
            </a:r>
            <a:r>
              <a:rPr lang="en-US" sz="2400" b="1" dirty="0" err="1"/>
              <a:t>yo</a:t>
            </a:r>
            <a:r>
              <a:rPr lang="en-US" sz="2400" dirty="0"/>
              <a:t> form or other spelling change.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40194402-3636-4264-8389-3D8847E826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662152"/>
            <a:ext cx="10515600" cy="662152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334220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6FF47C-3428-47E3-BB5F-F1DFADADE2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464573"/>
          </a:xfrm>
        </p:spPr>
        <p:txBody>
          <a:bodyPr/>
          <a:lstStyle/>
          <a:p>
            <a:pPr eaLnBrk="1" hangingPunct="1"/>
            <a:r>
              <a:rPr lang="en-US" altLang="es-CO" sz="2800" dirty="0"/>
              <a:t>The present tense is used to express actions or situations that are going on at the present time and to express general truths.</a:t>
            </a:r>
          </a:p>
          <a:p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934162-61AD-42A2-8839-C22436F8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A476B5-AF88-467F-B81F-BF5A0363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11">
            <a:extLst>
              <a:ext uri="{FF2B5EF4-FFF2-40B4-BE49-F238E27FC236}">
                <a16:creationId xmlns:a16="http://schemas.microsoft.com/office/drawing/2014/main" id="{E0E7E16C-3A0E-473A-9C41-0A2181CF1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63693"/>
              </p:ext>
            </p:extLst>
          </p:nvPr>
        </p:nvGraphicFramePr>
        <p:xfrm>
          <a:off x="2695575" y="3429000"/>
          <a:ext cx="7973686" cy="124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406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3971280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</a:tblGrid>
              <a:tr h="922713">
                <a:tc>
                  <a:txBody>
                    <a:bodyPr/>
                    <a:lstStyle/>
                    <a:p>
                      <a:pPr marL="18288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B3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lang="es-ES" altLang="es-CO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¿Te </a:t>
                      </a:r>
                      <a:r>
                        <a:rPr lang="es-ES" altLang="es-CO" sz="1800" b="1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mantienes</a:t>
                      </a:r>
                      <a:r>
                        <a:rPr lang="es-ES" altLang="es-CO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en contacto con </a:t>
                      </a:r>
                      <a:br>
                        <a:rPr lang="es-ES" altLang="es-CO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s-ES" altLang="es-CO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tus primos?</a:t>
                      </a:r>
                    </a:p>
                    <a:p>
                      <a:pPr marL="18288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B3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lang="en-US" altLang="es-CO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stay in touch with </a:t>
                      </a:r>
                      <a:br>
                        <a:rPr lang="en-US" altLang="es-CO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es-CO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your cousins?</a:t>
                      </a:r>
                      <a:endParaRPr lang="es-CO" sz="18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B3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altLang="es-CO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Sí</a:t>
                      </a: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. los </a:t>
                      </a:r>
                      <a:r>
                        <a:rPr kumimoji="0" lang="en-US" altLang="es-CO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llamo</a:t>
                      </a: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cada</a:t>
                      </a: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s-CO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semana</a:t>
                      </a:r>
                      <a:r>
                        <a:rPr kumimoji="0" lang="en-US" alt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B3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en-US" alt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B3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altLang="es-CO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34" charset="-128"/>
                          <a:cs typeface="Times New Roman" panose="02020603050405020304" pitchFamily="18" charset="0"/>
                        </a:rPr>
                        <a:t>Yes, I call them every week.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D1B920E2-A342-4814-A86C-4A705AD018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7559"/>
            <a:ext cx="10515600" cy="56755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420093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6FF47C-3428-47E3-BB5F-F1DFADADE2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464573"/>
          </a:xfrm>
        </p:spPr>
        <p:txBody>
          <a:bodyPr/>
          <a:lstStyle/>
          <a:p>
            <a:r>
              <a:rPr lang="en-US" dirty="0"/>
              <a:t>The present tense is also used to express habitual actions or actions that will take place</a:t>
            </a:r>
          </a:p>
          <a:p>
            <a:r>
              <a:rPr lang="en-US" dirty="0"/>
              <a:t>in the near future.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934162-61AD-42A2-8839-C22436F8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A476B5-AF88-467F-B81F-BF5A0363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11">
            <a:extLst>
              <a:ext uri="{FF2B5EF4-FFF2-40B4-BE49-F238E27FC236}">
                <a16:creationId xmlns:a16="http://schemas.microsoft.com/office/drawing/2014/main" id="{E0E7E16C-3A0E-473A-9C41-0A2181CF1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33204"/>
              </p:ext>
            </p:extLst>
          </p:nvPr>
        </p:nvGraphicFramePr>
        <p:xfrm>
          <a:off x="2695575" y="3429000"/>
          <a:ext cx="797368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2875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4020811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</a:tblGrid>
              <a:tr h="635732">
                <a:tc>
                  <a:txBody>
                    <a:bodyPr/>
                    <a:lstStyle/>
                    <a:p>
                      <a:r>
                        <a:rPr lang="es-E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Mis padres me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escriben</a:t>
                      </a:r>
                      <a:r>
                        <a:rPr lang="es-ES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frecuencia.</a:t>
                      </a:r>
                    </a:p>
                    <a:p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often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Mañana les </a:t>
                      </a:r>
                      <a:r>
                        <a:rPr lang="es-ES" sz="18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mando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una carta larga.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Tomorrow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sending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them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long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letter</a:t>
                      </a:r>
                      <a:r>
                        <a:rPr lang="es-ES" sz="1800" b="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0DD24E29-9B85-431C-ACB9-ABEB109638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7552"/>
            <a:ext cx="10515600" cy="567552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17753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31227C9-A545-4937-A956-D798527DB20C}"/>
              </a:ext>
            </a:extLst>
          </p:cNvPr>
          <p:cNvSpPr/>
          <p:nvPr/>
        </p:nvSpPr>
        <p:spPr>
          <a:xfrm>
            <a:off x="3077755" y="1823450"/>
            <a:ext cx="6192859" cy="2776686"/>
          </a:xfrm>
          <a:prstGeom prst="roundRect">
            <a:avLst>
              <a:gd name="adj" fmla="val 9721"/>
            </a:avLst>
          </a:prstGeom>
          <a:noFill/>
          <a:ln>
            <a:solidFill>
              <a:schemeClr val="bg1">
                <a:lumMod val="65000"/>
                <a:alpha val="69804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3497E9-C408-4251-8B16-E2818759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1.1-4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A6DBA2-08A8-4440-B63C-B9EDB522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AF45C2-5AA3-409A-8C2C-E20BD401CB2B}"/>
              </a:ext>
            </a:extLst>
          </p:cNvPr>
          <p:cNvSpPr txBox="1"/>
          <p:nvPr/>
        </p:nvSpPr>
        <p:spPr>
          <a:xfrm>
            <a:off x="3241626" y="2341938"/>
            <a:ext cx="60289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Subject pronouns are normally omitted in Spanish.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They are used to emphasize or clarify the subject.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Viven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California?</a:t>
            </a: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Sí, ella vive en Los Ángeles y él vive en 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San Francisco.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52BBE65-1EAA-46B7-B1E7-25DAE47DBF82}"/>
              </a:ext>
            </a:extLst>
          </p:cNvPr>
          <p:cNvSpPr/>
          <p:nvPr/>
        </p:nvSpPr>
        <p:spPr>
          <a:xfrm>
            <a:off x="4350366" y="1590212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F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83DBF8F-BBF4-40CA-86AE-C310726844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8569"/>
            <a:ext cx="10515600" cy="56856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335134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1" y="1981708"/>
            <a:ext cx="8446054" cy="164759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400" b="0" i="0" u="none" strike="noStrike" spc="-30" baseline="0" dirty="0"/>
              <a:t>Some verbs have stem changes in the present tense. In many </a:t>
            </a:r>
            <a:r>
              <a:rPr lang="en-US" altLang="es-CO" sz="2400" b="1" spc="-30" dirty="0"/>
              <a:t>–</a:t>
            </a:r>
            <a:r>
              <a:rPr lang="en-US" sz="2400" b="1" i="0" u="none" strike="noStrike" spc="-30" baseline="0" dirty="0" err="1"/>
              <a:t>ar</a:t>
            </a:r>
            <a:r>
              <a:rPr lang="en-US" sz="2400" b="1" i="0" u="none" strike="noStrike" spc="-30" baseline="0" dirty="0"/>
              <a:t> </a:t>
            </a:r>
            <a:r>
              <a:rPr lang="en-US" sz="2400" b="0" i="0" u="none" strike="noStrike" spc="-30" baseline="0" dirty="0"/>
              <a:t>and </a:t>
            </a:r>
            <a:r>
              <a:rPr lang="en-US" altLang="es-CO" sz="2400" b="1" spc="-30" dirty="0"/>
              <a:t>–</a:t>
            </a:r>
            <a:r>
              <a:rPr lang="en-US" sz="2400" b="1" i="0" u="none" strike="noStrike" spc="-30" baseline="0" dirty="0"/>
              <a:t>er</a:t>
            </a:r>
            <a:r>
              <a:rPr lang="en-US" sz="2400" b="0" i="0" u="none" strike="noStrike" spc="-30" baseline="0" dirty="0"/>
              <a:t> verbs, </a:t>
            </a:r>
            <a:r>
              <a:rPr lang="en-US" sz="2400" b="1" i="0" u="none" strike="noStrike" spc="-30" baseline="0" dirty="0"/>
              <a:t>e</a:t>
            </a:r>
            <a:r>
              <a:rPr lang="en-US" sz="2400" b="0" i="0" u="none" strike="noStrike" spc="-30" baseline="0" dirty="0"/>
              <a:t> changes to </a:t>
            </a:r>
            <a:r>
              <a:rPr lang="en-US" sz="2400" b="1" i="0" u="none" strike="noStrike" spc="-30" baseline="0" dirty="0" err="1"/>
              <a:t>ie</a:t>
            </a:r>
            <a:r>
              <a:rPr lang="en-US" sz="2400" b="0" i="0" u="none" strike="noStrike" spc="-30" baseline="0" dirty="0"/>
              <a:t>, and </a:t>
            </a:r>
            <a:r>
              <a:rPr lang="en-US" sz="2400" b="1" i="0" u="none" strike="noStrike" spc="-30" baseline="0" dirty="0"/>
              <a:t>o</a:t>
            </a:r>
            <a:r>
              <a:rPr lang="en-US" sz="2400" b="0" i="0" u="none" strike="noStrike" spc="-30" baseline="0" dirty="0"/>
              <a:t> changes to </a:t>
            </a:r>
            <a:r>
              <a:rPr lang="en-US" sz="2400" b="1" i="0" u="none" strike="noStrike" spc="-30" baseline="0" dirty="0" err="1"/>
              <a:t>ue</a:t>
            </a:r>
            <a:r>
              <a:rPr lang="en-US" sz="2400" b="0" i="0" u="none" strike="noStrike" spc="-30" baseline="0" dirty="0"/>
              <a:t>. In some </a:t>
            </a:r>
            <a:r>
              <a:rPr lang="en-US" altLang="es-CO" sz="2400" b="1" spc="-30" dirty="0"/>
              <a:t>–</a:t>
            </a:r>
            <a:r>
              <a:rPr lang="en-US" sz="2400" b="1" i="0" u="none" strike="noStrike" spc="-30" baseline="0" dirty="0" err="1"/>
              <a:t>ir</a:t>
            </a:r>
            <a:r>
              <a:rPr lang="en-US" sz="2400" b="0" i="0" u="none" strike="noStrike" spc="-30" baseline="0" dirty="0"/>
              <a:t> verbs, </a:t>
            </a:r>
            <a:r>
              <a:rPr lang="en-US" sz="2400" b="1" i="0" u="none" strike="noStrike" spc="-30" baseline="0" dirty="0"/>
              <a:t>e</a:t>
            </a:r>
            <a:r>
              <a:rPr lang="en-US" sz="2400" b="0" i="0" u="none" strike="noStrike" spc="-30" baseline="0" dirty="0"/>
              <a:t> changes to </a:t>
            </a:r>
            <a:r>
              <a:rPr lang="en-US" sz="2400" b="1" i="0" u="none" strike="noStrike" spc="-30" baseline="0" dirty="0" err="1"/>
              <a:t>i</a:t>
            </a:r>
            <a:r>
              <a:rPr lang="en-US" sz="2400" b="0" i="0" u="none" strike="noStrike" spc="-30" baseline="0" dirty="0"/>
              <a:t>. The </a:t>
            </a:r>
            <a:r>
              <a:rPr lang="en-US" sz="2400" b="1" i="0" u="none" strike="noStrike" spc="-30" baseline="0" dirty="0" err="1"/>
              <a:t>nosotros</a:t>
            </a:r>
            <a:r>
              <a:rPr lang="en-US" sz="2400" b="1" i="0" u="none" strike="noStrike" spc="-30" baseline="0" dirty="0"/>
              <a:t>/as</a:t>
            </a:r>
            <a:r>
              <a:rPr lang="en-US" sz="2400" b="0" i="0" u="none" strike="noStrike" spc="-30" baseline="0" dirty="0"/>
              <a:t> and </a:t>
            </a:r>
            <a:r>
              <a:rPr lang="en-US" sz="2400" b="1" i="0" u="none" strike="noStrike" spc="-30" baseline="0" dirty="0" err="1"/>
              <a:t>vosotros</a:t>
            </a:r>
            <a:r>
              <a:rPr lang="en-US" sz="2400" b="1" i="0" u="none" strike="noStrike" spc="-30" baseline="0" dirty="0"/>
              <a:t>/as</a:t>
            </a:r>
            <a:r>
              <a:rPr lang="en-US" sz="2400" b="0" i="0" u="none" strike="noStrike" spc="-30" baseline="0" dirty="0"/>
              <a:t> forms never have a stem change in the present tense.</a:t>
            </a:r>
            <a:endParaRPr lang="en-US" sz="2400" spc="-30" dirty="0"/>
          </a:p>
        </p:txBody>
      </p:sp>
      <p:sp>
        <p:nvSpPr>
          <p:cNvPr id="13" name="Rectángulo: esquinas superiores redondeadas 12">
            <a:extLst>
              <a:ext uri="{FF2B5EF4-FFF2-40B4-BE49-F238E27FC236}">
                <a16:creationId xmlns:a16="http://schemas.microsoft.com/office/drawing/2014/main" id="{84BC8C5F-A395-479D-91CC-D0217CD18499}"/>
              </a:ext>
            </a:extLst>
          </p:cNvPr>
          <p:cNvSpPr/>
          <p:nvPr/>
        </p:nvSpPr>
        <p:spPr>
          <a:xfrm>
            <a:off x="3987117" y="4365954"/>
            <a:ext cx="5077372" cy="1874520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5" name="Tabla 11">
            <a:extLst>
              <a:ext uri="{FF2B5EF4-FFF2-40B4-BE49-F238E27FC236}">
                <a16:creationId xmlns:a16="http://schemas.microsoft.com/office/drawing/2014/main" id="{E774D5FB-2584-4C53-8275-108C09559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259837"/>
              </p:ext>
            </p:extLst>
          </p:nvPr>
        </p:nvGraphicFramePr>
        <p:xfrm>
          <a:off x="3992582" y="4356430"/>
          <a:ext cx="5066442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790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1750600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</a:tblGrid>
              <a:tr h="230275">
                <a:tc>
                  <a:txBody>
                    <a:bodyPr/>
                    <a:lstStyle/>
                    <a:p>
                      <a:r>
                        <a:rPr lang="en-US" sz="1000" b="1" i="0" u="none" strike="noStrike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e:ie</a:t>
                      </a:r>
                      <a:endParaRPr lang="es-CO" sz="1000" b="1" i="0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i="0" u="none" strike="noStrike" kern="1200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o:ue</a:t>
                      </a:r>
                      <a:endParaRPr lang="en-US" sz="1000" b="1" i="1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e:i</a:t>
                      </a:r>
                      <a:endParaRPr lang="en-US" sz="1000" b="1" i="1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230275">
                <a:tc>
                  <a:txBody>
                    <a:bodyPr/>
                    <a:lstStyle/>
                    <a:p>
                      <a:r>
                        <a:rPr lang="en-US" sz="1000" b="1" i="0" u="none" strike="noStrike" baseline="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pensar</a:t>
                      </a:r>
                      <a:r>
                        <a:rPr lang="en-US" sz="1000" b="1" i="0" u="none" strike="noStrike" baseline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1" u="none" strike="noStrike" baseline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think</a:t>
                      </a:r>
                      <a:endParaRPr lang="es-CO" sz="1000" b="0" i="0" kern="1200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i="0" u="none" strike="noStrike" baseline="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poder</a:t>
                      </a:r>
                      <a:r>
                        <a:rPr lang="en-US" sz="1000" b="1" i="0" u="none" strike="noStrike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1" u="none" strike="noStrike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able to; can</a:t>
                      </a:r>
                      <a:endParaRPr lang="en-US" sz="1000" b="0" i="1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i="0" u="none" strike="noStrike" baseline="0" dirty="0" err="1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pedir</a:t>
                      </a:r>
                      <a:r>
                        <a:rPr lang="en-US" sz="1000" b="1" i="0" u="none" strike="noStrike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1" u="none" strike="noStrike" baseline="0" dirty="0">
                          <a:solidFill>
                            <a:srgbClr val="005CA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ask for</a:t>
                      </a:r>
                      <a:endParaRPr lang="en-US" sz="1000" b="0" i="1" kern="1200" dirty="0">
                        <a:solidFill>
                          <a:srgbClr val="005CAA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592314"/>
                  </a:ext>
                </a:extLst>
              </a:tr>
              <a:tr h="130968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nso</a:t>
                      </a:r>
                      <a:r>
                        <a:rPr lang="en-US" sz="1000" b="0" i="0" u="none" strike="noStrike" kern="1200" baseline="0" dirty="0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nsas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nsa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pensamos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pensáis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</a:t>
                      </a:r>
                      <a:endParaRPr lang="es-CO" sz="1000" b="0" i="0" kern="120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podemos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podéis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ue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</a:t>
                      </a:r>
                      <a:endParaRPr lang="en-US" sz="1000" b="0" i="0" kern="120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pedimos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pedís</a:t>
                      </a:r>
                      <a:endParaRPr lang="en-US" sz="1000" b="0" i="0" u="none" strike="noStrike" kern="1200" baseline="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000" b="0" i="0" u="none" strike="noStrike" kern="1200" baseline="0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</a:t>
                      </a:r>
                      <a:endParaRPr lang="en-US" sz="1000" b="0" kern="1200" dirty="0">
                        <a:solidFill>
                          <a:srgbClr val="0D63A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681BB7B2-3EA1-474D-B7D4-6E7FD97C3F58}"/>
              </a:ext>
            </a:extLst>
          </p:cNvPr>
          <p:cNvSpPr/>
          <p:nvPr/>
        </p:nvSpPr>
        <p:spPr>
          <a:xfrm>
            <a:off x="3987117" y="4045915"/>
            <a:ext cx="5088302" cy="32004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E4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Stem-changing verbs</a:t>
            </a:r>
            <a:endParaRPr lang="es-CO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290CE5-07C4-47DA-A365-DC3060D63429}"/>
              </a:ext>
            </a:extLst>
          </p:cNvPr>
          <p:cNvSpPr txBox="1"/>
          <p:nvPr/>
        </p:nvSpPr>
        <p:spPr>
          <a:xfrm>
            <a:off x="2475056" y="1506220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Stem-changing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pt-BR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62C897C-A0DC-46EB-B480-275B7BE90AF5}"/>
              </a:ext>
            </a:extLst>
          </p:cNvPr>
          <p:cNvSpPr/>
          <p:nvPr/>
        </p:nvSpPr>
        <p:spPr>
          <a:xfrm>
            <a:off x="2554271" y="21176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D8A360-5E15-423C-B781-30384FB3DE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78545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04EC3E7-A77E-48A0-A71A-78B459F260CE}"/>
              </a:ext>
            </a:extLst>
          </p:cNvPr>
          <p:cNvSpPr/>
          <p:nvPr/>
        </p:nvSpPr>
        <p:spPr>
          <a:xfrm>
            <a:off x="3077755" y="2520770"/>
            <a:ext cx="6192859" cy="3177665"/>
          </a:xfrm>
          <a:prstGeom prst="roundRect">
            <a:avLst>
              <a:gd name="adj" fmla="val 3812"/>
            </a:avLst>
          </a:prstGeom>
          <a:noFill/>
          <a:ln>
            <a:solidFill>
              <a:schemeClr val="bg1">
                <a:lumMod val="65000"/>
                <a:alpha val="69804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BEE4B2-8503-47B2-B729-606BAF8B972E}"/>
              </a:ext>
            </a:extLst>
          </p:cNvPr>
          <p:cNvSpPr txBox="1"/>
          <p:nvPr/>
        </p:nvSpPr>
        <p:spPr>
          <a:xfrm>
            <a:off x="3215122" y="3026006"/>
            <a:ext cx="6028988" cy="234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s-CO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Jugar</a:t>
            </a:r>
            <a:r>
              <a:rPr lang="en-US" alt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changes its stem vowel from </a:t>
            </a:r>
            <a:r>
              <a:rPr lang="en-US" alt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alt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s-CO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n-US" alt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 As with other stem-changing verbs, the </a:t>
            </a:r>
            <a:r>
              <a:rPr lang="en-US" altLang="es-CO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alt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/as </a:t>
            </a:r>
            <a:r>
              <a:rPr lang="en-US" alt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s-CO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vosotros</a:t>
            </a:r>
            <a:r>
              <a:rPr lang="en-US" alt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/as </a:t>
            </a:r>
            <a:r>
              <a:rPr lang="en-US" alt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forms do not change.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rtl="0" eaLnBrk="1" fontAlgn="base" latinLnBrk="0" hangingPunct="1">
              <a:spcBef>
                <a:spcPts val="504"/>
              </a:spcBef>
              <a:spcAft>
                <a:spcPts val="0"/>
              </a:spcAft>
            </a:pP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jugar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504"/>
              </a:spcBef>
              <a:spcAft>
                <a:spcPts val="0"/>
              </a:spcAft>
            </a:pP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E11B22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ue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go</a:t>
            </a:r>
            <a:r>
              <a:rPr lang="en-US" sz="20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E11B22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ue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gas</a:t>
            </a:r>
            <a:r>
              <a:rPr lang="en-US" sz="20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E11B22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ue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ga</a:t>
            </a:r>
            <a:r>
              <a:rPr lang="en-US" sz="20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endParaRPr lang="en-US" sz="2000" b="1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504"/>
              </a:spcBef>
              <a:spcAft>
                <a:spcPts val="0"/>
              </a:spcAft>
            </a:pP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jugamos</a:t>
            </a:r>
            <a:r>
              <a:rPr lang="en-US" sz="20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jugáis</a:t>
            </a:r>
            <a:r>
              <a:rPr lang="en-US" sz="2000" b="1" i="0" u="none" strike="noStrike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E11B22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ue</a:t>
            </a:r>
            <a:r>
              <a:rPr lang="en-US" sz="2000" b="1" i="0" u="none" strike="noStrike" kern="120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gan</a:t>
            </a:r>
            <a:endParaRPr lang="en-US" sz="20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69123EA-B5FE-4FF9-A543-97DB3CBFCD3D}"/>
              </a:ext>
            </a:extLst>
          </p:cNvPr>
          <p:cNvSpPr/>
          <p:nvPr/>
        </p:nvSpPr>
        <p:spPr>
          <a:xfrm>
            <a:off x="4350366" y="2287532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F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595502B-04D1-4F60-94BB-E37174103A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8569"/>
            <a:ext cx="10515600" cy="56856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80175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D35225-4BD9-44FC-A56E-5E54EF2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1.1-7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06E2BF-0B92-4585-952F-84D65AC7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8BEE4B2-8503-47B2-B729-606BAF8B972E}"/>
              </a:ext>
            </a:extLst>
          </p:cNvPr>
          <p:cNvSpPr txBox="1"/>
          <p:nvPr/>
        </p:nvSpPr>
        <p:spPr>
          <a:xfrm>
            <a:off x="2530901" y="3039890"/>
            <a:ext cx="67240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destruir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influir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a spelling change and add a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before the personal endings (except the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vosotros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forms).</a:t>
            </a:r>
          </a:p>
          <a:p>
            <a:pPr algn="l"/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</a:t>
            </a:r>
            <a:endParaRPr lang="en-US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sz="20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sz="20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sz="20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incluimos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/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incluís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</a:t>
            </a:r>
            <a:r>
              <a:rPr lang="en-US" sz="2000" b="1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sz="2000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187191D8-88BC-4C88-9EEB-6AA9672D9482}"/>
              </a:ext>
            </a:extLst>
          </p:cNvPr>
          <p:cNvSpPr txBox="1"/>
          <p:nvPr/>
        </p:nvSpPr>
        <p:spPr>
          <a:xfrm>
            <a:off x="2475056" y="1649800"/>
            <a:ext cx="232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B3D3F87-A135-448A-8E00-66E030C20AFF}"/>
              </a:ext>
            </a:extLst>
          </p:cNvPr>
          <p:cNvSpPr/>
          <p:nvPr/>
        </p:nvSpPr>
        <p:spPr>
          <a:xfrm>
            <a:off x="2367031" y="2520770"/>
            <a:ext cx="6887880" cy="3429456"/>
          </a:xfrm>
          <a:prstGeom prst="roundRect">
            <a:avLst>
              <a:gd name="adj" fmla="val 381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1EAC42F9-BBE4-4980-AFEF-C0520F0F439D}"/>
              </a:ext>
            </a:extLst>
          </p:cNvPr>
          <p:cNvSpPr/>
          <p:nvPr/>
        </p:nvSpPr>
        <p:spPr>
          <a:xfrm>
            <a:off x="4069088" y="2287532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F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8A5E039-7B58-4958-9075-57314B0D4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68569"/>
            <a:ext cx="10515600" cy="568569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98208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E4C47BA-3388-4292-A9F5-D67A082D0FBD}"/>
              </a:ext>
            </a:extLst>
          </p:cNvPr>
          <p:cNvSpPr txBox="1">
            <a:spLocks/>
          </p:cNvSpPr>
          <p:nvPr/>
        </p:nvSpPr>
        <p:spPr>
          <a:xfrm>
            <a:off x="2439660" y="2108724"/>
            <a:ext cx="7936791" cy="210546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Many </a:t>
            </a:r>
            <a:r>
              <a:rPr lang="en-US" sz="2400" b="1" dirty="0"/>
              <a:t>–er</a:t>
            </a:r>
            <a:r>
              <a:rPr lang="en-US" sz="2400" dirty="0"/>
              <a:t> and </a:t>
            </a:r>
            <a:r>
              <a:rPr lang="en-US" sz="2400" b="1" dirty="0"/>
              <a:t>–</a:t>
            </a:r>
            <a:r>
              <a:rPr lang="en-US" sz="2400" b="1" dirty="0" err="1"/>
              <a:t>ir</a:t>
            </a:r>
            <a:r>
              <a:rPr lang="en-US" sz="2400" dirty="0"/>
              <a:t> verbs have irregular </a:t>
            </a:r>
            <a:r>
              <a:rPr lang="en-US" sz="2400" b="1" dirty="0" err="1"/>
              <a:t>yo</a:t>
            </a:r>
            <a:r>
              <a:rPr lang="en-US" sz="2400" dirty="0"/>
              <a:t> forms </a:t>
            </a:r>
            <a:br>
              <a:rPr lang="en-US" sz="2400" dirty="0"/>
            </a:br>
            <a:r>
              <a:rPr lang="en-US" sz="2400" dirty="0"/>
              <a:t>in the present tense. Verbs ending in </a:t>
            </a:r>
            <a:r>
              <a:rPr lang="en-US" sz="2400" b="1" dirty="0"/>
              <a:t>–</a:t>
            </a:r>
            <a:r>
              <a:rPr lang="en-US" sz="2400" b="1" dirty="0" err="1"/>
              <a:t>cer</a:t>
            </a:r>
            <a:r>
              <a:rPr lang="en-US" sz="2400" b="1" dirty="0"/>
              <a:t> </a:t>
            </a:r>
            <a:r>
              <a:rPr lang="en-US" sz="2400" dirty="0"/>
              <a:t>or </a:t>
            </a:r>
            <a:r>
              <a:rPr lang="en-US" sz="2400" b="1" dirty="0"/>
              <a:t>–</a:t>
            </a:r>
            <a:r>
              <a:rPr lang="en-US" sz="2400" b="1" dirty="0" err="1"/>
              <a:t>cir</a:t>
            </a:r>
            <a:r>
              <a:rPr lang="en-US" sz="2400" b="1" dirty="0"/>
              <a:t> </a:t>
            </a:r>
            <a:br>
              <a:rPr lang="en-US" sz="2400" b="1" dirty="0"/>
            </a:br>
            <a:r>
              <a:rPr lang="en-US" sz="2400" dirty="0"/>
              <a:t>change to </a:t>
            </a:r>
            <a:r>
              <a:rPr lang="en-US" sz="2400" b="1" dirty="0"/>
              <a:t>–</a:t>
            </a:r>
            <a:r>
              <a:rPr lang="en-US" sz="2400" b="1" dirty="0" err="1"/>
              <a:t>zco</a:t>
            </a:r>
            <a:r>
              <a:rPr lang="en-US" sz="2400" b="1" dirty="0"/>
              <a:t> </a:t>
            </a:r>
            <a:r>
              <a:rPr lang="en-US" sz="2400" dirty="0"/>
              <a:t>in the </a:t>
            </a:r>
            <a:r>
              <a:rPr lang="en-US" sz="2400" b="1" dirty="0" err="1"/>
              <a:t>yo</a:t>
            </a:r>
            <a:r>
              <a:rPr lang="en-US" sz="2400" dirty="0"/>
              <a:t> form; those ending in </a:t>
            </a:r>
            <a:r>
              <a:rPr lang="en-US" sz="2400" b="1" dirty="0"/>
              <a:t>–ger </a:t>
            </a:r>
            <a:br>
              <a:rPr lang="en-US" sz="2400" b="1" dirty="0"/>
            </a:br>
            <a:r>
              <a:rPr lang="en-US" sz="2400" dirty="0"/>
              <a:t>or </a:t>
            </a:r>
            <a:r>
              <a:rPr lang="en-US" sz="2400" b="1" dirty="0"/>
              <a:t>–</a:t>
            </a:r>
            <a:r>
              <a:rPr lang="en-US" sz="2400" b="1" dirty="0" err="1"/>
              <a:t>gir</a:t>
            </a:r>
            <a:r>
              <a:rPr lang="en-US" sz="2400" b="1" dirty="0"/>
              <a:t> </a:t>
            </a:r>
            <a:r>
              <a:rPr lang="en-US" sz="2400" dirty="0"/>
              <a:t>change to </a:t>
            </a:r>
            <a:r>
              <a:rPr lang="en-US" sz="2400" b="1" dirty="0"/>
              <a:t>–jo</a:t>
            </a:r>
            <a:r>
              <a:rPr lang="en-US" sz="2400" dirty="0"/>
              <a:t>. Several verbs have irregular </a:t>
            </a:r>
            <a:br>
              <a:rPr lang="en-US" sz="2400" dirty="0"/>
            </a:br>
            <a:r>
              <a:rPr lang="en-US" sz="2400" b="1" dirty="0"/>
              <a:t>–go </a:t>
            </a:r>
            <a:r>
              <a:rPr lang="en-US" sz="2400" dirty="0"/>
              <a:t>endings, and a few have individual irregularities.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2851C0-7B9B-48E7-9B44-6F52908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2576-6588-462E-8AD5-5D88B3E7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67CB19DA-5086-4843-BE39-563C7F2E9449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</a:t>
            </a:r>
            <a:r>
              <a:rPr lang="pt-BR" sz="2800" b="1" i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pt-BR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pt-BR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DF8EEC-3A07-442F-8235-85FAD0C14515}"/>
              </a:ext>
            </a:extLst>
          </p:cNvPr>
          <p:cNvSpPr/>
          <p:nvPr/>
        </p:nvSpPr>
        <p:spPr>
          <a:xfrm>
            <a:off x="2554271" y="2283884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E9A538-FC95-462A-A08D-1C237733F2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523220"/>
            <a:ext cx="10515600" cy="523220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5987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14">
            <a:extLst>
              <a:ext uri="{FF2B5EF4-FFF2-40B4-BE49-F238E27FC236}">
                <a16:creationId xmlns:a16="http://schemas.microsoft.com/office/drawing/2014/main" id="{2BAF7A47-2096-4570-8ED3-B0799C656FD7}"/>
              </a:ext>
            </a:extLst>
          </p:cNvPr>
          <p:cNvSpPr/>
          <p:nvPr/>
        </p:nvSpPr>
        <p:spPr>
          <a:xfrm>
            <a:off x="3764288" y="1950607"/>
            <a:ext cx="1606239" cy="295954"/>
          </a:xfrm>
          <a:custGeom>
            <a:avLst/>
            <a:gdLst/>
            <a:ahLst/>
            <a:cxnLst/>
            <a:rect l="l" t="t" r="r" b="b"/>
            <a:pathLst>
              <a:path w="863600" h="190500">
                <a:moveTo>
                  <a:pt x="812800" y="0"/>
                </a:moveTo>
                <a:lnTo>
                  <a:pt x="50800" y="0"/>
                </a:lnTo>
                <a:lnTo>
                  <a:pt x="21431" y="793"/>
                </a:lnTo>
                <a:lnTo>
                  <a:pt x="6350" y="6350"/>
                </a:lnTo>
                <a:lnTo>
                  <a:pt x="793" y="21431"/>
                </a:lnTo>
                <a:lnTo>
                  <a:pt x="0" y="50800"/>
                </a:lnTo>
                <a:lnTo>
                  <a:pt x="0" y="139700"/>
                </a:lnTo>
                <a:lnTo>
                  <a:pt x="793" y="169068"/>
                </a:lnTo>
                <a:lnTo>
                  <a:pt x="6350" y="184150"/>
                </a:lnTo>
                <a:lnTo>
                  <a:pt x="21431" y="189706"/>
                </a:lnTo>
                <a:lnTo>
                  <a:pt x="50800" y="190500"/>
                </a:lnTo>
                <a:lnTo>
                  <a:pt x="812800" y="190500"/>
                </a:lnTo>
                <a:lnTo>
                  <a:pt x="842168" y="189706"/>
                </a:lnTo>
                <a:lnTo>
                  <a:pt x="857250" y="184150"/>
                </a:lnTo>
                <a:lnTo>
                  <a:pt x="862806" y="169068"/>
                </a:lnTo>
                <a:lnTo>
                  <a:pt x="863600" y="139700"/>
                </a:lnTo>
                <a:lnTo>
                  <a:pt x="863600" y="50800"/>
                </a:lnTo>
                <a:lnTo>
                  <a:pt x="862806" y="21431"/>
                </a:lnTo>
                <a:lnTo>
                  <a:pt x="857250" y="6350"/>
                </a:lnTo>
                <a:lnTo>
                  <a:pt x="842168" y="793"/>
                </a:lnTo>
                <a:lnTo>
                  <a:pt x="812800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161BE1B8-FBD9-4A81-8661-EBAA309B503C}"/>
              </a:ext>
            </a:extLst>
          </p:cNvPr>
          <p:cNvSpPr/>
          <p:nvPr/>
        </p:nvSpPr>
        <p:spPr>
          <a:xfrm>
            <a:off x="7315534" y="1964308"/>
            <a:ext cx="1653482" cy="295954"/>
          </a:xfrm>
          <a:custGeom>
            <a:avLst/>
            <a:gdLst/>
            <a:ahLst/>
            <a:cxnLst/>
            <a:rect l="l" t="t" r="r" b="b"/>
            <a:pathLst>
              <a:path w="889000" h="190500">
                <a:moveTo>
                  <a:pt x="838200" y="0"/>
                </a:moveTo>
                <a:lnTo>
                  <a:pt x="50800" y="0"/>
                </a:lnTo>
                <a:lnTo>
                  <a:pt x="21431" y="793"/>
                </a:lnTo>
                <a:lnTo>
                  <a:pt x="6350" y="6350"/>
                </a:lnTo>
                <a:lnTo>
                  <a:pt x="793" y="21431"/>
                </a:lnTo>
                <a:lnTo>
                  <a:pt x="0" y="50800"/>
                </a:lnTo>
                <a:lnTo>
                  <a:pt x="0" y="139700"/>
                </a:lnTo>
                <a:lnTo>
                  <a:pt x="793" y="169068"/>
                </a:lnTo>
                <a:lnTo>
                  <a:pt x="6350" y="184150"/>
                </a:lnTo>
                <a:lnTo>
                  <a:pt x="21431" y="189706"/>
                </a:lnTo>
                <a:lnTo>
                  <a:pt x="50800" y="190500"/>
                </a:lnTo>
                <a:lnTo>
                  <a:pt x="838200" y="190500"/>
                </a:lnTo>
                <a:lnTo>
                  <a:pt x="867568" y="189706"/>
                </a:lnTo>
                <a:lnTo>
                  <a:pt x="882650" y="184150"/>
                </a:lnTo>
                <a:lnTo>
                  <a:pt x="888206" y="169068"/>
                </a:lnTo>
                <a:lnTo>
                  <a:pt x="889000" y="139700"/>
                </a:lnTo>
                <a:lnTo>
                  <a:pt x="889000" y="50800"/>
                </a:lnTo>
                <a:lnTo>
                  <a:pt x="888206" y="21431"/>
                </a:lnTo>
                <a:lnTo>
                  <a:pt x="882650" y="6350"/>
                </a:lnTo>
                <a:lnTo>
                  <a:pt x="867568" y="793"/>
                </a:lnTo>
                <a:lnTo>
                  <a:pt x="838200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14">
            <a:extLst>
              <a:ext uri="{FF2B5EF4-FFF2-40B4-BE49-F238E27FC236}">
                <a16:creationId xmlns:a16="http://schemas.microsoft.com/office/drawing/2014/main" id="{8236CAA6-289D-4006-8321-6260C0A83013}"/>
              </a:ext>
            </a:extLst>
          </p:cNvPr>
          <p:cNvSpPr/>
          <p:nvPr/>
        </p:nvSpPr>
        <p:spPr>
          <a:xfrm>
            <a:off x="3764288" y="4493131"/>
            <a:ext cx="1606239" cy="295954"/>
          </a:xfrm>
          <a:custGeom>
            <a:avLst/>
            <a:gdLst/>
            <a:ahLst/>
            <a:cxnLst/>
            <a:rect l="l" t="t" r="r" b="b"/>
            <a:pathLst>
              <a:path w="863600" h="190500">
                <a:moveTo>
                  <a:pt x="812800" y="0"/>
                </a:moveTo>
                <a:lnTo>
                  <a:pt x="50800" y="0"/>
                </a:lnTo>
                <a:lnTo>
                  <a:pt x="21431" y="793"/>
                </a:lnTo>
                <a:lnTo>
                  <a:pt x="6350" y="6350"/>
                </a:lnTo>
                <a:lnTo>
                  <a:pt x="793" y="21431"/>
                </a:lnTo>
                <a:lnTo>
                  <a:pt x="0" y="50800"/>
                </a:lnTo>
                <a:lnTo>
                  <a:pt x="0" y="139700"/>
                </a:lnTo>
                <a:lnTo>
                  <a:pt x="793" y="169068"/>
                </a:lnTo>
                <a:lnTo>
                  <a:pt x="6350" y="184150"/>
                </a:lnTo>
                <a:lnTo>
                  <a:pt x="21431" y="189706"/>
                </a:lnTo>
                <a:lnTo>
                  <a:pt x="50800" y="190500"/>
                </a:lnTo>
                <a:lnTo>
                  <a:pt x="812800" y="190500"/>
                </a:lnTo>
                <a:lnTo>
                  <a:pt x="842168" y="189706"/>
                </a:lnTo>
                <a:lnTo>
                  <a:pt x="857250" y="184150"/>
                </a:lnTo>
                <a:lnTo>
                  <a:pt x="862806" y="169068"/>
                </a:lnTo>
                <a:lnTo>
                  <a:pt x="863600" y="139700"/>
                </a:lnTo>
                <a:lnTo>
                  <a:pt x="863600" y="50800"/>
                </a:lnTo>
                <a:lnTo>
                  <a:pt x="862806" y="21431"/>
                </a:lnTo>
                <a:lnTo>
                  <a:pt x="857250" y="6350"/>
                </a:lnTo>
                <a:lnTo>
                  <a:pt x="842168" y="793"/>
                </a:lnTo>
                <a:lnTo>
                  <a:pt x="812800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16">
            <a:extLst>
              <a:ext uri="{FF2B5EF4-FFF2-40B4-BE49-F238E27FC236}">
                <a16:creationId xmlns:a16="http://schemas.microsoft.com/office/drawing/2014/main" id="{13EF78C3-1398-4AC4-9474-E97D905669F8}"/>
              </a:ext>
            </a:extLst>
          </p:cNvPr>
          <p:cNvSpPr/>
          <p:nvPr/>
        </p:nvSpPr>
        <p:spPr>
          <a:xfrm>
            <a:off x="7315534" y="4506832"/>
            <a:ext cx="1653482" cy="295954"/>
          </a:xfrm>
          <a:custGeom>
            <a:avLst/>
            <a:gdLst/>
            <a:ahLst/>
            <a:cxnLst/>
            <a:rect l="l" t="t" r="r" b="b"/>
            <a:pathLst>
              <a:path w="889000" h="190500">
                <a:moveTo>
                  <a:pt x="838200" y="0"/>
                </a:moveTo>
                <a:lnTo>
                  <a:pt x="50800" y="0"/>
                </a:lnTo>
                <a:lnTo>
                  <a:pt x="21431" y="793"/>
                </a:lnTo>
                <a:lnTo>
                  <a:pt x="6350" y="6350"/>
                </a:lnTo>
                <a:lnTo>
                  <a:pt x="793" y="21431"/>
                </a:lnTo>
                <a:lnTo>
                  <a:pt x="0" y="50800"/>
                </a:lnTo>
                <a:lnTo>
                  <a:pt x="0" y="139700"/>
                </a:lnTo>
                <a:lnTo>
                  <a:pt x="793" y="169068"/>
                </a:lnTo>
                <a:lnTo>
                  <a:pt x="6350" y="184150"/>
                </a:lnTo>
                <a:lnTo>
                  <a:pt x="21431" y="189706"/>
                </a:lnTo>
                <a:lnTo>
                  <a:pt x="50800" y="190500"/>
                </a:lnTo>
                <a:lnTo>
                  <a:pt x="838200" y="190500"/>
                </a:lnTo>
                <a:lnTo>
                  <a:pt x="867568" y="189706"/>
                </a:lnTo>
                <a:lnTo>
                  <a:pt x="882650" y="184150"/>
                </a:lnTo>
                <a:lnTo>
                  <a:pt x="888206" y="169068"/>
                </a:lnTo>
                <a:lnTo>
                  <a:pt x="889000" y="139700"/>
                </a:lnTo>
                <a:lnTo>
                  <a:pt x="889000" y="50800"/>
                </a:lnTo>
                <a:lnTo>
                  <a:pt x="888206" y="21431"/>
                </a:lnTo>
                <a:lnTo>
                  <a:pt x="882650" y="6350"/>
                </a:lnTo>
                <a:lnTo>
                  <a:pt x="867568" y="793"/>
                </a:lnTo>
                <a:lnTo>
                  <a:pt x="838200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Tabla 46">
            <a:extLst>
              <a:ext uri="{FF2B5EF4-FFF2-40B4-BE49-F238E27FC236}">
                <a16:creationId xmlns:a16="http://schemas.microsoft.com/office/drawing/2014/main" id="{29106CE7-A446-4668-8D55-3BE78728E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62335"/>
              </p:ext>
            </p:extLst>
          </p:nvPr>
        </p:nvGraphicFramePr>
        <p:xfrm>
          <a:off x="2807600" y="1955710"/>
          <a:ext cx="7063802" cy="401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3079">
                  <a:extLst>
                    <a:ext uri="{9D8B030D-6E8A-4147-A177-3AD203B41FA5}">
                      <a16:colId xmlns:a16="http://schemas.microsoft.com/office/drawing/2014/main" val="980442527"/>
                    </a:ext>
                  </a:extLst>
                </a:gridCol>
                <a:gridCol w="1358822">
                  <a:extLst>
                    <a:ext uri="{9D8B030D-6E8A-4147-A177-3AD203B41FA5}">
                      <a16:colId xmlns:a16="http://schemas.microsoft.com/office/drawing/2014/main" val="3825448849"/>
                    </a:ext>
                  </a:extLst>
                </a:gridCol>
                <a:gridCol w="1890667">
                  <a:extLst>
                    <a:ext uri="{9D8B030D-6E8A-4147-A177-3AD203B41FA5}">
                      <a16:colId xmlns:a16="http://schemas.microsoft.com/office/drawing/2014/main" val="2289371354"/>
                    </a:ext>
                  </a:extLst>
                </a:gridCol>
                <a:gridCol w="1641234">
                  <a:extLst>
                    <a:ext uri="{9D8B030D-6E8A-4147-A177-3AD203B41FA5}">
                      <a16:colId xmlns:a16="http://schemas.microsoft.com/office/drawing/2014/main" val="685055654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</a:t>
                      </a:r>
                      <a:r>
                        <a:rPr lang="en-US" sz="1400" b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400" b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-go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in </a:t>
                      </a:r>
                      <a:r>
                        <a:rPr lang="en-US" sz="1400" b="1" dirty="0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b="1" dirty="0" err="1">
                          <a:solidFill>
                            <a:srgbClr val="0D63A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zco</a:t>
                      </a:r>
                      <a:endParaRPr 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D63A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168717"/>
                  </a:ext>
                </a:extLst>
              </a:tr>
              <a:tr h="2169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400" i="1" spc="-5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distinguish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do; to make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put; to place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leave; to go out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400" i="1" spc="1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valer</a:t>
                      </a:r>
                      <a:r>
                        <a:rPr lang="en-US" sz="14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</a:t>
                      </a:r>
                      <a:r>
                        <a:rPr lang="en-US" sz="1400" i="1" spc="4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worth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cai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-7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ha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endParaRPr lang="es-ES" sz="1400" dirty="0">
                        <a:solidFill>
                          <a:srgbClr val="CE4A1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895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-7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ES" sz="14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2700" marR="895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sal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r>
                        <a:rPr lang="es-ES" sz="14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2700" marR="895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trai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12700" marR="895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-2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drive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crecer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grow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obedecer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obey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parecer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400" i="1" spc="-3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produce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traducir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translate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50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 condu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</a:p>
                    <a:p>
                      <a:pPr marL="12700" marR="50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 cono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4792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2700" marR="50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 cre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2700" marR="88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  <a:r>
                        <a:rPr kumimoji="0" lang="es-ES" sz="1400" b="1" i="0" u="none" strike="noStrike" kern="1200" cap="none" spc="-75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obede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4792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2700" marR="88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  <a:r>
                        <a:rPr kumimoji="0" lang="es-ES" sz="1400" b="1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4792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2700" marR="88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lang="en-US" sz="14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88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1400" b="1" spc="-3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E4A1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zco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4792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576970"/>
                  </a:ext>
                </a:extLst>
              </a:tr>
              <a:tr h="36333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in</a:t>
                      </a:r>
                      <a:r>
                        <a:rPr lang="en-US" sz="1400" b="1" spc="-4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-jo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marT="41564" marB="41564" anchor="b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2700" marR="895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verbs</a:t>
                      </a:r>
                    </a:p>
                  </a:txBody>
                  <a:tcPr marL="83127" marR="83127" marT="41564" marB="41564" anchor="b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2700" marR="88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4792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515854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dirigir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direct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escoger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choose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pc="-5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exigir</a:t>
                      </a:r>
                      <a:r>
                        <a:rPr lang="en-US" sz="14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demand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proteger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400" i="1" spc="-6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895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diri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</a:t>
                      </a:r>
                    </a:p>
                    <a:p>
                      <a:pPr marL="12700" marR="895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esco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</a:t>
                      </a:r>
                      <a:endParaRPr lang="es-ES" sz="14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895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</a:t>
                      </a:r>
                      <a:r>
                        <a:rPr lang="es-ES" sz="1400" b="1" spc="-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</a:t>
                      </a:r>
                      <a:endParaRPr lang="es-ES" sz="1400" b="1" spc="-5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8953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-7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</a:t>
                      </a:r>
                      <a:endParaRPr lang="en-US" sz="1400" dirty="0">
                        <a:ln>
                          <a:solidFill>
                            <a:schemeClr val="bg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caber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saber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</a:t>
                      </a: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-7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quepo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s-ES" sz="1400" b="1" spc="5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</a:t>
                      </a:r>
                    </a:p>
                    <a:p>
                      <a:pPr marL="12700" marR="508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</a:t>
                      </a:r>
                      <a:r>
                        <a:rPr lang="es-ES" sz="1400" b="1" dirty="0">
                          <a:solidFill>
                            <a:srgbClr val="CE4A1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veo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E4A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3017050"/>
                  </a:ext>
                </a:extLst>
              </a:tr>
            </a:tbl>
          </a:graphicData>
        </a:graphic>
      </p:graphicFrame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1D9963-329D-4710-9BEE-B53A6643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1.1-9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7EA119-CDEA-41C8-8307-13BC4D3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39" name="object 22">
            <a:extLst>
              <a:ext uri="{FF2B5EF4-FFF2-40B4-BE49-F238E27FC236}">
                <a16:creationId xmlns:a16="http://schemas.microsoft.com/office/drawing/2014/main" id="{EA31689E-1460-4517-B8E8-7284A0579DD4}"/>
              </a:ext>
            </a:extLst>
          </p:cNvPr>
          <p:cNvSpPr/>
          <p:nvPr/>
        </p:nvSpPr>
        <p:spPr>
          <a:xfrm>
            <a:off x="2540571" y="1751945"/>
            <a:ext cx="7330831" cy="4300249"/>
          </a:xfrm>
          <a:custGeom>
            <a:avLst/>
            <a:gdLst/>
            <a:ahLst/>
            <a:cxnLst/>
            <a:rect l="l" t="t" r="r" b="b"/>
            <a:pathLst>
              <a:path w="3857625" h="2705735">
                <a:moveTo>
                  <a:pt x="38100" y="0"/>
                </a:moveTo>
                <a:lnTo>
                  <a:pt x="16073" y="595"/>
                </a:lnTo>
                <a:lnTo>
                  <a:pt x="4762" y="4762"/>
                </a:lnTo>
                <a:lnTo>
                  <a:pt x="595" y="16073"/>
                </a:lnTo>
                <a:lnTo>
                  <a:pt x="0" y="38100"/>
                </a:lnTo>
                <a:lnTo>
                  <a:pt x="0" y="2667622"/>
                </a:lnTo>
                <a:lnTo>
                  <a:pt x="595" y="2689648"/>
                </a:lnTo>
                <a:lnTo>
                  <a:pt x="4762" y="2700959"/>
                </a:lnTo>
                <a:lnTo>
                  <a:pt x="16073" y="2705126"/>
                </a:lnTo>
                <a:lnTo>
                  <a:pt x="38100" y="2705722"/>
                </a:lnTo>
                <a:lnTo>
                  <a:pt x="3819525" y="2705722"/>
                </a:lnTo>
                <a:lnTo>
                  <a:pt x="3841551" y="2705126"/>
                </a:lnTo>
                <a:lnTo>
                  <a:pt x="3852862" y="2700959"/>
                </a:lnTo>
                <a:lnTo>
                  <a:pt x="3857029" y="2689648"/>
                </a:lnTo>
                <a:lnTo>
                  <a:pt x="3857625" y="2667622"/>
                </a:lnTo>
                <a:lnTo>
                  <a:pt x="3857625" y="38100"/>
                </a:lnTo>
                <a:lnTo>
                  <a:pt x="3857029" y="16073"/>
                </a:lnTo>
                <a:lnTo>
                  <a:pt x="3852862" y="4762"/>
                </a:lnTo>
                <a:lnTo>
                  <a:pt x="3841551" y="595"/>
                </a:lnTo>
                <a:lnTo>
                  <a:pt x="3819525" y="0"/>
                </a:lnTo>
                <a:lnTo>
                  <a:pt x="38100" y="0"/>
                </a:lnTo>
                <a:close/>
              </a:path>
            </a:pathLst>
          </a:custGeom>
          <a:ln w="6349">
            <a:solidFill>
              <a:srgbClr val="0066B3"/>
            </a:solidFill>
          </a:ln>
        </p:spPr>
        <p:txBody>
          <a:bodyPr wrap="square" lIns="0" tIns="0" rIns="0" bIns="0" rtlCol="0"/>
          <a:lstStyle/>
          <a:p>
            <a:endParaRPr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9F5A343-36CC-4319-9C57-242BA408F2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494625"/>
            <a:ext cx="10515600" cy="49462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3196136345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2190</TotalTime>
  <Words>1100</Words>
  <Application>Microsoft Office PowerPoint</Application>
  <PresentationFormat>Widescreen</PresentationFormat>
  <Paragraphs>267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Times</vt:lpstr>
      <vt:lpstr>Times New Roman</vt:lpstr>
      <vt:lpstr>Main-MASTER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  <vt:lpstr>The present tense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116</cp:revision>
  <dcterms:created xsi:type="dcterms:W3CDTF">2020-01-23T15:55:24Z</dcterms:created>
  <dcterms:modified xsi:type="dcterms:W3CDTF">2021-09-16T12:07:05Z</dcterms:modified>
</cp:coreProperties>
</file>