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74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a Rodríguez" initials="AR" lastIdx="2" clrIdx="0">
    <p:extLst>
      <p:ext uri="{19B8F6BF-5375-455C-9EA6-DF929625EA0E}">
        <p15:presenceInfo xmlns:p15="http://schemas.microsoft.com/office/powerpoint/2012/main" userId="321a8f04f5659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B4"/>
    <a:srgbClr val="FFF9C7"/>
    <a:srgbClr val="F7941E"/>
    <a:srgbClr val="D4EDFC"/>
    <a:srgbClr val="F8F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59" autoAdjust="0"/>
    <p:restoredTop sz="86397" autoAdjust="0"/>
  </p:normalViewPr>
  <p:slideViewPr>
    <p:cSldViewPr snapToGrid="0">
      <p:cViewPr varScale="1">
        <p:scale>
          <a:sx n="113" d="100"/>
          <a:sy n="113" d="100"/>
        </p:scale>
        <p:origin x="108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8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2B467F-CD28-44DA-9D0A-EB6F2DF4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3734F-F2B8-4963-BF6B-422051BC8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A4F7-85C0-4C39-9DB0-3770A7945AEB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C767-27BC-431B-97F9-E19E4E8D6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D48C-13DE-4C7B-885A-09140D05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2EC2-33C0-40F1-8F2A-EFCE365F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0C6E-EBEF-47ED-A33F-0861FCE885F7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0CE4-C608-40AD-8998-4CF4DB8727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8E633D2-4032-487E-8C9E-DCA3263BD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7CA505E-D5A4-4B75-85A8-9ADC4B8E45C8}"/>
              </a:ext>
            </a:extLst>
          </p:cNvPr>
          <p:cNvSpPr/>
          <p:nvPr userDrawn="1"/>
        </p:nvSpPr>
        <p:spPr>
          <a:xfrm>
            <a:off x="2430796" y="1602184"/>
            <a:ext cx="1562165" cy="462360"/>
          </a:xfrm>
          <a:prstGeom prst="roundRect">
            <a:avLst>
              <a:gd name="adj" fmla="val 29028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 TODO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8336" y="1602184"/>
            <a:ext cx="8229600" cy="3099816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dirty="0"/>
              <a:t>3.1-1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88B40-3913-4B4C-B6CB-E233ED16FFAC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9661" y="1602184"/>
            <a:ext cx="8229600" cy="3099816"/>
          </a:xfrm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dirty="0"/>
              <a:t>3.1-1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C729514-DE1D-4A10-AF9B-AD290FDB0DAA}"/>
              </a:ext>
            </a:extLst>
          </p:cNvPr>
          <p:cNvSpPr/>
          <p:nvPr userDrawn="1"/>
        </p:nvSpPr>
        <p:spPr>
          <a:xfrm rot="5400000">
            <a:off x="2531411" y="1822729"/>
            <a:ext cx="274320" cy="228600"/>
          </a:xfrm>
          <a:prstGeom prst="triangle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DB7F0-3112-42D1-9C70-7840D45346D7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14937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dirty="0"/>
              <a:t>3.1-1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9BD19-AFCF-40F0-A6D6-D4CF7623525D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225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F6935C-36EC-4373-925E-1C714CEFD675}"/>
              </a:ext>
            </a:extLst>
          </p:cNvPr>
          <p:cNvSpPr txBox="1"/>
          <p:nvPr userDrawn="1"/>
        </p:nvSpPr>
        <p:spPr>
          <a:xfrm>
            <a:off x="1524881" y="0"/>
            <a:ext cx="86868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9064" y="1602719"/>
            <a:ext cx="8229600" cy="3101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3.1-1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0" i="0" u="none" strike="noStrike" baseline="0" smtClean="0"/>
            </a:lvl1pPr>
          </a:lstStyle>
          <a:p>
            <a:r>
              <a:rPr lang="en-US" dirty="0"/>
              <a:t>© by Vista Higher Learning, Inc. All rights reserved.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1ADD6E-AAEC-4CF5-9E7F-495FD6488308}"/>
              </a:ext>
            </a:extLst>
          </p:cNvPr>
          <p:cNvSpPr/>
          <p:nvPr userDrawn="1"/>
        </p:nvSpPr>
        <p:spPr>
          <a:xfrm>
            <a:off x="1524881" y="685800"/>
            <a:ext cx="1067104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D28239-7DCE-4033-97FD-73B19AEFC210}"/>
              </a:ext>
            </a:extLst>
          </p:cNvPr>
          <p:cNvSpPr/>
          <p:nvPr userDrawn="1"/>
        </p:nvSpPr>
        <p:spPr>
          <a:xfrm>
            <a:off x="1783872" y="963374"/>
            <a:ext cx="640080" cy="365760"/>
          </a:xfrm>
          <a:prstGeom prst="roundRect">
            <a:avLst/>
          </a:prstGeom>
          <a:noFill/>
          <a:ln w="28575"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75F2B-26EA-4526-A753-2EBBD136C5C2}"/>
              </a:ext>
            </a:extLst>
          </p:cNvPr>
          <p:cNvSpPr txBox="1"/>
          <p:nvPr userDrawn="1"/>
        </p:nvSpPr>
        <p:spPr>
          <a:xfrm>
            <a:off x="2534925" y="884644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Descriptive adjectives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12B9F36-943E-4878-9A6A-B23E6F23500D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1737360" algn="l" defTabSz="914400" rtl="0" eaLnBrk="1" latinLnBrk="0" hangingPunct="1">
        <a:lnSpc>
          <a:spcPts val="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None/>
        <a:defRPr sz="2800" kern="120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ABD53B3-1992-4C18-ADB3-AF98020100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8336" y="1602184"/>
            <a:ext cx="7083035" cy="312221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Adjectives are words that describe people, places, and things. In Spanish, descriptive adjectives are used with the verb </a:t>
            </a:r>
            <a:r>
              <a:rPr lang="en-US" b="1" dirty="0"/>
              <a:t>ser </a:t>
            </a:r>
            <a:r>
              <a:rPr lang="en-US" dirty="0"/>
              <a:t>to point out characteristics such as nationality, size, color, shape, personality, and appearance. </a:t>
            </a:r>
            <a:endParaRPr lang="es-CO" sz="260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DAAD4F-3D8D-46E7-9BD1-CE16A6D93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3.1-1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5EE966-B4F6-48B4-BD5D-C9E345D2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A35CDC93-18A1-45CA-A4B7-5D5F687F21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Descriptive</a:t>
            </a:r>
            <a:r>
              <a:rPr lang="es-CO" dirty="0"/>
              <a:t> </a:t>
            </a:r>
            <a:r>
              <a:rPr lang="es-CO" dirty="0" err="1"/>
              <a:t>adjectives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543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D86AFA-4E9C-4CBF-A48D-5FEC4D77F8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7575196" cy="151838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¡</a:t>
            </a:r>
            <a:r>
              <a:rPr lang="en-US" b="1" dirty="0" err="1">
                <a:solidFill>
                  <a:srgbClr val="C00000"/>
                </a:solidFill>
              </a:rPr>
              <a:t>Atención</a:t>
            </a:r>
            <a:r>
              <a:rPr lang="en-US" b="1" dirty="0">
                <a:solidFill>
                  <a:srgbClr val="C00000"/>
                </a:solidFill>
              </a:rPr>
              <a:t>! </a:t>
            </a:r>
            <a:r>
              <a:rPr lang="en-US" dirty="0"/>
              <a:t>Note that adjectives with an accent on the last syllable drop the accent in the feminine and plural forms. </a:t>
            </a:r>
            <a:endParaRPr lang="es-CO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1A8C67-B0E2-4F38-83E9-9DC0A7EB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3.1-10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EE4DE9-1364-4D27-BD08-7D402757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61C53CA-892A-48D8-B638-77A07A062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042988"/>
              </p:ext>
            </p:extLst>
          </p:nvPr>
        </p:nvGraphicFramePr>
        <p:xfrm>
          <a:off x="2927349" y="3502295"/>
          <a:ext cx="362040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008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950828"/>
                    </a:ext>
                  </a:extLst>
                </a:gridCol>
              </a:tblGrid>
              <a:tr h="878636"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Ingl</a:t>
                      </a:r>
                      <a:r>
                        <a:rPr lang="es-ES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s-ES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</a:p>
                    <a:p>
                      <a:endParaRPr lang="es-ES" sz="18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alem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á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  <a:endParaRPr lang="es-CO" sz="18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Ingl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</a:t>
                      </a:r>
                    </a:p>
                    <a:p>
                      <a:endParaRPr lang="es-CO" sz="18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alem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nes</a:t>
                      </a:r>
                      <a:endParaRPr lang="es-CO" sz="18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7552068-08F3-47C3-8F09-7561A5BFBB53}"/>
              </a:ext>
            </a:extLst>
          </p:cNvPr>
          <p:cNvCxnSpPr>
            <a:cxnSpLocks/>
          </p:cNvCxnSpPr>
          <p:nvPr/>
        </p:nvCxnSpPr>
        <p:spPr>
          <a:xfrm>
            <a:off x="3866607" y="3686450"/>
            <a:ext cx="614518" cy="0"/>
          </a:xfrm>
          <a:prstGeom prst="straightConnector1">
            <a:avLst/>
          </a:prstGeom>
          <a:ln w="12700">
            <a:solidFill>
              <a:srgbClr val="006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26F20FB-6CC4-4050-B5C5-DB0CD6917FC3}"/>
              </a:ext>
            </a:extLst>
          </p:cNvPr>
          <p:cNvCxnSpPr>
            <a:cxnSpLocks/>
          </p:cNvCxnSpPr>
          <p:nvPr/>
        </p:nvCxnSpPr>
        <p:spPr>
          <a:xfrm>
            <a:off x="3866607" y="4226538"/>
            <a:ext cx="614518" cy="0"/>
          </a:xfrm>
          <a:prstGeom prst="straightConnector1">
            <a:avLst/>
          </a:prstGeom>
          <a:ln w="12700">
            <a:solidFill>
              <a:srgbClr val="006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>
            <a:extLst>
              <a:ext uri="{FF2B5EF4-FFF2-40B4-BE49-F238E27FC236}">
                <a16:creationId xmlns:a16="http://schemas.microsoft.com/office/drawing/2014/main" id="{0733429F-5127-45B3-89F5-1563B7FD3E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Descriptive</a:t>
            </a:r>
            <a:r>
              <a:rPr lang="es-CO" dirty="0"/>
              <a:t> </a:t>
            </a:r>
            <a:r>
              <a:rPr lang="es-CO" dirty="0" err="1"/>
              <a:t>adjectives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766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FB013A3-F824-474A-B947-5BC96C98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3.1-11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E97475-88FE-4EDD-A228-2EB8538C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82B19B-3C76-4518-AF58-83FA6099A79F}"/>
              </a:ext>
            </a:extLst>
          </p:cNvPr>
          <p:cNvSpPr txBox="1">
            <a:spLocks/>
          </p:cNvSpPr>
          <p:nvPr/>
        </p:nvSpPr>
        <p:spPr>
          <a:xfrm>
            <a:off x="2439660" y="2148293"/>
            <a:ext cx="8242854" cy="82578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400" dirty="0"/>
              <a:t>Descriptive adjectives and adjectives of nationality generally follow the nouns they modify. </a:t>
            </a:r>
          </a:p>
        </p:txBody>
      </p:sp>
      <p:sp>
        <p:nvSpPr>
          <p:cNvPr id="5" name="Isosceles Triangle 2">
            <a:extLst>
              <a:ext uri="{FF2B5EF4-FFF2-40B4-BE49-F238E27FC236}">
                <a16:creationId xmlns:a16="http://schemas.microsoft.com/office/drawing/2014/main" id="{40E8F9F9-7B99-4DE8-88EC-384F92C54D8F}"/>
              </a:ext>
            </a:extLst>
          </p:cNvPr>
          <p:cNvSpPr/>
          <p:nvPr/>
        </p:nvSpPr>
        <p:spPr>
          <a:xfrm rot="5400000">
            <a:off x="2531411" y="2259653"/>
            <a:ext cx="274320" cy="228600"/>
          </a:xfrm>
          <a:prstGeom prst="triangle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12B5BEA6-D082-4390-83E4-5269DB1FBA70}"/>
              </a:ext>
            </a:extLst>
          </p:cNvPr>
          <p:cNvSpPr txBox="1">
            <a:spLocks/>
          </p:cNvSpPr>
          <p:nvPr/>
        </p:nvSpPr>
        <p:spPr>
          <a:xfrm>
            <a:off x="2430795" y="1547468"/>
            <a:ext cx="7321543" cy="603737"/>
          </a:xfrm>
          <a:prstGeom prst="rect">
            <a:avLst/>
          </a:prstGeom>
        </p:spPr>
        <p:txBody>
          <a:bodyPr/>
          <a:lstStyle>
            <a:lvl1pPr marL="0" indent="173736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s-CO" b="1" dirty="0"/>
              <a:t>Position </a:t>
            </a:r>
            <a:r>
              <a:rPr lang="es-CO" b="1" dirty="0" err="1"/>
              <a:t>of</a:t>
            </a:r>
            <a:r>
              <a:rPr lang="es-CO" b="1" dirty="0"/>
              <a:t> </a:t>
            </a:r>
            <a:r>
              <a:rPr lang="es-CO" b="1" dirty="0" err="1"/>
              <a:t>adjectives</a:t>
            </a:r>
            <a:endParaRPr lang="es-CO" b="1" dirty="0"/>
          </a:p>
        </p:txBody>
      </p:sp>
      <p:pic>
        <p:nvPicPr>
          <p:cNvPr id="10" name="Imagen 9" descr="A photo shows a young blond boy smiling. It is labeled: &quot;El niño rubio es de España. / The blond boy is from Spain.&quot;">
            <a:extLst>
              <a:ext uri="{FF2B5EF4-FFF2-40B4-BE49-F238E27FC236}">
                <a16:creationId xmlns:a16="http://schemas.microsoft.com/office/drawing/2014/main" id="{7DC7682F-EC10-47DD-9F9D-F1DD4D215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931" y="3015361"/>
            <a:ext cx="2537524" cy="2651344"/>
          </a:xfrm>
          <a:prstGeom prst="rect">
            <a:avLst/>
          </a:prstGeom>
        </p:spPr>
      </p:pic>
      <p:pic>
        <p:nvPicPr>
          <p:cNvPr id="11" name="Imagen 10" descr="A photo shows a young woman smiling. The caption reads: &quot;La mujer española habla inglés. / The Spanish woman speaks English.&quot;">
            <a:extLst>
              <a:ext uri="{FF2B5EF4-FFF2-40B4-BE49-F238E27FC236}">
                <a16:creationId xmlns:a16="http://schemas.microsoft.com/office/drawing/2014/main" id="{5DFD4AA2-0151-4931-9D5E-03D8406E5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834" y="3015022"/>
            <a:ext cx="2554395" cy="2642948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FCB4890-9625-419B-A6CE-E4DE22720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554360"/>
              </p:ext>
            </p:extLst>
          </p:nvPr>
        </p:nvGraphicFramePr>
        <p:xfrm>
          <a:off x="3074628" y="5630675"/>
          <a:ext cx="756878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940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948847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s-CO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niño </a:t>
                      </a:r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rubio</a:t>
                      </a:r>
                      <a:r>
                        <a:rPr lang="es-CO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 de España. </a:t>
                      </a:r>
                    </a:p>
                    <a:p>
                      <a:r>
                        <a:rPr lang="es-CO" sz="14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4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4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blond</a:t>
                      </a:r>
                      <a:r>
                        <a:rPr lang="es-CO" sz="14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4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boy</a:t>
                      </a:r>
                      <a:r>
                        <a:rPr lang="es-CO" sz="14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4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CO" sz="14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4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s-CO" sz="14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4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Spain</a:t>
                      </a:r>
                      <a:r>
                        <a:rPr lang="es-CO" sz="14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CO" sz="14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mujer </a:t>
                      </a:r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española</a:t>
                      </a:r>
                      <a:r>
                        <a:rPr lang="es-CO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habla inglés. </a:t>
                      </a:r>
                    </a:p>
                    <a:p>
                      <a:r>
                        <a:rPr lang="es-CO" sz="14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4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4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Spanish</a:t>
                      </a:r>
                      <a:r>
                        <a:rPr lang="es-CO" sz="14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4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woman</a:t>
                      </a:r>
                      <a:r>
                        <a:rPr lang="es-CO" sz="14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4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speaks</a:t>
                      </a:r>
                      <a:r>
                        <a:rPr lang="es-CO" sz="14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English.</a:t>
                      </a:r>
                      <a:endParaRPr lang="es-CO" sz="14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13" name="Título 12">
            <a:extLst>
              <a:ext uri="{FF2B5EF4-FFF2-40B4-BE49-F238E27FC236}">
                <a16:creationId xmlns:a16="http://schemas.microsoft.com/office/drawing/2014/main" id="{A12F7794-BC65-4DB7-82FC-43E3A898CD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Descriptive</a:t>
            </a:r>
            <a:r>
              <a:rPr lang="es-CO" dirty="0"/>
              <a:t> </a:t>
            </a:r>
            <a:r>
              <a:rPr lang="es-CO" dirty="0" err="1"/>
              <a:t>adjectives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4751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0E1DDEB-C3A7-4CF0-B687-D54BB9262A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1111987"/>
          </a:xfrm>
        </p:spPr>
        <p:txBody>
          <a:bodyPr/>
          <a:lstStyle/>
          <a:p>
            <a:r>
              <a:rPr lang="en-US" dirty="0"/>
              <a:t>Unlike descriptive adjectives, adjectives of quantity precede the modified noun. 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BFDEF4-F814-4C1D-A706-6322FCF1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3.1-12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1C6650-A28B-41E3-9B22-68EE265D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DED961F-E5A1-4FD5-9278-9E3AAB3F7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664242"/>
              </p:ext>
            </p:extLst>
          </p:nvPr>
        </p:nvGraphicFramePr>
        <p:xfrm>
          <a:off x="2942447" y="3152895"/>
          <a:ext cx="7741912" cy="59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138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887774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590008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Hay </a:t>
                      </a:r>
                      <a:r>
                        <a:rPr lang="en-US" sz="16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muchos</a:t>
                      </a:r>
                      <a:r>
                        <a:rPr lang="en-US" sz="16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libros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16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biblioteca</a:t>
                      </a:r>
                      <a:r>
                        <a:rPr lang="en-US" sz="16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n-US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There are many books in the library. </a:t>
                      </a:r>
                      <a:endParaRPr lang="es-CO" sz="16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Hablo con </a:t>
                      </a:r>
                      <a:r>
                        <a:rPr lang="es-CO" sz="16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dos </a:t>
                      </a:r>
                      <a:r>
                        <a:rPr lang="es-CO" sz="16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turistas puertorriqueños.</a:t>
                      </a:r>
                    </a:p>
                    <a:p>
                      <a:r>
                        <a:rPr lang="es-CO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 am </a:t>
                      </a:r>
                      <a:r>
                        <a:rPr lang="es-CO" sz="16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talking</a:t>
                      </a:r>
                      <a:r>
                        <a:rPr lang="es-CO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es-CO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two</a:t>
                      </a:r>
                      <a:r>
                        <a:rPr lang="es-CO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Puerto </a:t>
                      </a:r>
                      <a:r>
                        <a:rPr lang="es-CO" sz="16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Rican</a:t>
                      </a:r>
                      <a:r>
                        <a:rPr lang="es-CO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tourists</a:t>
                      </a:r>
                      <a:r>
                        <a:rPr lang="es-CO" sz="16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AAC35565-D8D5-43DC-A51C-E003E8AD47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Descriptive</a:t>
            </a:r>
            <a:r>
              <a:rPr lang="es-CO" dirty="0"/>
              <a:t> </a:t>
            </a:r>
            <a:r>
              <a:rPr lang="es-CO" dirty="0" err="1"/>
              <a:t>adjectives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657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500835E-E6CD-472A-9FA1-2C2B26136F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7981596" cy="2200559"/>
          </a:xfrm>
        </p:spPr>
        <p:txBody>
          <a:bodyPr/>
          <a:lstStyle/>
          <a:p>
            <a:r>
              <a:rPr lang="en-US" b="1" dirty="0"/>
              <a:t>Bueno/a </a:t>
            </a:r>
            <a:r>
              <a:rPr lang="en-US" dirty="0"/>
              <a:t>and </a:t>
            </a:r>
            <a:r>
              <a:rPr lang="en-US" b="1" dirty="0" err="1"/>
              <a:t>malo</a:t>
            </a:r>
            <a:r>
              <a:rPr lang="en-US" b="1" dirty="0"/>
              <a:t>/a </a:t>
            </a:r>
            <a:r>
              <a:rPr lang="en-US" dirty="0"/>
              <a:t>can appear before or after a noun. When placed before a masculine singular noun, the forms are shortened: </a:t>
            </a:r>
            <a:r>
              <a:rPr lang="en-US" b="1" dirty="0"/>
              <a:t>Bueno</a:t>
            </a:r>
            <a:r>
              <a:rPr lang="en-US" b="1" dirty="0">
                <a:latin typeface="Symbol" panose="05050102010706020507" pitchFamily="18" charset="2"/>
              </a:rPr>
              <a:t>         </a:t>
            </a:r>
            <a:r>
              <a:rPr lang="en-US" b="1" dirty="0" err="1"/>
              <a:t>buen</a:t>
            </a:r>
            <a:r>
              <a:rPr lang="en-US" b="1" dirty="0"/>
              <a:t>; </a:t>
            </a:r>
            <a:r>
              <a:rPr lang="en-US" b="1" dirty="0" err="1"/>
              <a:t>malo</a:t>
            </a:r>
            <a:r>
              <a:rPr lang="en-US" b="1" dirty="0"/>
              <a:t>  </a:t>
            </a:r>
            <a:r>
              <a:rPr lang="en-US" b="1" dirty="0">
                <a:latin typeface="Symbol" panose="05050102010706020507" pitchFamily="18" charset="2"/>
              </a:rPr>
              <a:t>       </a:t>
            </a:r>
            <a:r>
              <a:rPr lang="en-US" b="1" dirty="0"/>
              <a:t>mal. 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8706F5-EA8D-4440-BB38-73CDA108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3.1-13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4CECDD-D27C-498D-8E12-AC28B0FA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1D1E0E51-FDCD-4902-A319-FEF4BB178733}"/>
              </a:ext>
            </a:extLst>
          </p:cNvPr>
          <p:cNvCxnSpPr>
            <a:cxnSpLocks/>
          </p:cNvCxnSpPr>
          <p:nvPr/>
        </p:nvCxnSpPr>
        <p:spPr>
          <a:xfrm>
            <a:off x="4171407" y="3429000"/>
            <a:ext cx="614518" cy="0"/>
          </a:xfrm>
          <a:prstGeom prst="straightConnector1">
            <a:avLst/>
          </a:prstGeom>
          <a:ln w="12700">
            <a:solidFill>
              <a:srgbClr val="006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71E0905-E113-4414-903F-CB263C767173}"/>
              </a:ext>
            </a:extLst>
          </p:cNvPr>
          <p:cNvCxnSpPr>
            <a:cxnSpLocks/>
          </p:cNvCxnSpPr>
          <p:nvPr/>
        </p:nvCxnSpPr>
        <p:spPr>
          <a:xfrm>
            <a:off x="6886871" y="3425371"/>
            <a:ext cx="614518" cy="0"/>
          </a:xfrm>
          <a:prstGeom prst="straightConnector1">
            <a:avLst/>
          </a:prstGeom>
          <a:ln w="12700">
            <a:solidFill>
              <a:srgbClr val="006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32684F4-4587-43F0-B283-ACF443469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279327"/>
              </p:ext>
            </p:extLst>
          </p:nvPr>
        </p:nvGraphicFramePr>
        <p:xfrm>
          <a:off x="2927349" y="3858474"/>
          <a:ext cx="7647825" cy="167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4022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593803">
                  <a:extLst>
                    <a:ext uri="{9D8B030D-6E8A-4147-A177-3AD203B41FA5}">
                      <a16:colId xmlns:a16="http://schemas.microsoft.com/office/drawing/2014/main" val="995082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Joaquín es un 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buen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amigo. </a:t>
                      </a:r>
                    </a:p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Joaquín es un amigo 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bueno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Joaquín is a good friend.</a:t>
                      </a:r>
                      <a:endParaRPr lang="es-CO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  <a:tr h="755906">
                <a:tc>
                  <a:txBody>
                    <a:bodyPr/>
                    <a:lstStyle/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Hoy es un 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día. </a:t>
                      </a:r>
                    </a:p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Hoy es un día 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malo</a:t>
                      </a:r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Today is a bad day.</a:t>
                      </a:r>
                      <a:endParaRPr lang="es-CO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728230"/>
                  </a:ext>
                </a:extLst>
              </a:tr>
            </a:tbl>
          </a:graphicData>
        </a:graphic>
      </p:graphicFrame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96F2DFC-619A-4B47-B9E1-5FEF8D6FBFE7}"/>
              </a:ext>
            </a:extLst>
          </p:cNvPr>
          <p:cNvCxnSpPr>
            <a:cxnSpLocks/>
          </p:cNvCxnSpPr>
          <p:nvPr/>
        </p:nvCxnSpPr>
        <p:spPr>
          <a:xfrm>
            <a:off x="6096000" y="4355323"/>
            <a:ext cx="614518" cy="0"/>
          </a:xfrm>
          <a:prstGeom prst="straightConnector1">
            <a:avLst/>
          </a:prstGeom>
          <a:ln w="12700">
            <a:solidFill>
              <a:srgbClr val="006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BFE9EA1-56A5-462B-9D1D-2934A0769252}"/>
              </a:ext>
            </a:extLst>
          </p:cNvPr>
          <p:cNvCxnSpPr>
            <a:cxnSpLocks/>
          </p:cNvCxnSpPr>
          <p:nvPr/>
        </p:nvCxnSpPr>
        <p:spPr>
          <a:xfrm>
            <a:off x="6096000" y="5160865"/>
            <a:ext cx="614518" cy="0"/>
          </a:xfrm>
          <a:prstGeom prst="straightConnector1">
            <a:avLst/>
          </a:prstGeom>
          <a:ln w="12700">
            <a:solidFill>
              <a:srgbClr val="006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5">
            <a:extLst>
              <a:ext uri="{FF2B5EF4-FFF2-40B4-BE49-F238E27FC236}">
                <a16:creationId xmlns:a16="http://schemas.microsoft.com/office/drawing/2014/main" id="{8514D602-B83B-4A32-A0A2-903656B7EA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Descriptive</a:t>
            </a:r>
            <a:r>
              <a:rPr lang="es-CO" dirty="0"/>
              <a:t> </a:t>
            </a:r>
            <a:r>
              <a:rPr lang="es-CO" dirty="0" err="1"/>
              <a:t>adjectives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744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0B86CB7-59F2-4FCC-93FF-F048833E8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7786690" cy="2204706"/>
          </a:xfrm>
        </p:spPr>
        <p:txBody>
          <a:bodyPr/>
          <a:lstStyle/>
          <a:p>
            <a:r>
              <a:rPr lang="en-US" dirty="0"/>
              <a:t>When </a:t>
            </a:r>
            <a:r>
              <a:rPr lang="en-US" b="1" dirty="0" err="1"/>
              <a:t>grande</a:t>
            </a:r>
            <a:r>
              <a:rPr lang="en-US" b="1" dirty="0"/>
              <a:t> </a:t>
            </a:r>
            <a:r>
              <a:rPr lang="en-US" dirty="0"/>
              <a:t>appears before a singular noun, it is shortened to </a:t>
            </a:r>
            <a:r>
              <a:rPr lang="en-US" b="1" dirty="0"/>
              <a:t>gran</a:t>
            </a:r>
            <a:r>
              <a:rPr lang="en-US" dirty="0"/>
              <a:t>, and the meaning of the word changes: </a:t>
            </a:r>
            <a:r>
              <a:rPr lang="en-US" b="1" dirty="0"/>
              <a:t>gran </a:t>
            </a:r>
            <a:r>
              <a:rPr lang="en-US" dirty="0"/>
              <a:t>= </a:t>
            </a:r>
            <a:r>
              <a:rPr lang="en-US" i="1" dirty="0"/>
              <a:t>great </a:t>
            </a:r>
            <a:r>
              <a:rPr lang="en-US" dirty="0"/>
              <a:t>and </a:t>
            </a:r>
            <a:r>
              <a:rPr lang="en-US" b="1" dirty="0" err="1"/>
              <a:t>grande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i="1" dirty="0"/>
              <a:t>big</a:t>
            </a:r>
            <a:r>
              <a:rPr lang="en-US" dirty="0"/>
              <a:t>, </a:t>
            </a:r>
            <a:r>
              <a:rPr lang="en-US" i="1" dirty="0"/>
              <a:t>large</a:t>
            </a:r>
            <a:r>
              <a:rPr lang="en-US" dirty="0"/>
              <a:t>. 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768B74-4CFF-4D64-8970-F7B295F2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3.1-14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8E266B-6847-443F-AC67-413F02FC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F51F703-676C-46BF-A1F9-75F43A38A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56485"/>
              </p:ext>
            </p:extLst>
          </p:nvPr>
        </p:nvGraphicFramePr>
        <p:xfrm>
          <a:off x="2927349" y="4206822"/>
          <a:ext cx="778669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726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548964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515303">
                <a:tc>
                  <a:txBody>
                    <a:bodyPr/>
                    <a:lstStyle/>
                    <a:p>
                      <a:r>
                        <a:rPr lang="es-CO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Don Francisco es un gran </a:t>
                      </a:r>
                      <a:r>
                        <a:rPr lang="es-CO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hombre</a:t>
                      </a:r>
                      <a:r>
                        <a:rPr lang="es-CO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s-CO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Don Francisco </a:t>
                      </a:r>
                      <a:r>
                        <a:rPr lang="es-CO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CO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s-CO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great</a:t>
                      </a:r>
                      <a:r>
                        <a:rPr lang="es-CO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</a:t>
                      </a:r>
                      <a:r>
                        <a:rPr lang="es-CO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fr-FR" sz="1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</a:t>
                      </a:r>
                      <a:r>
                        <a:rPr lang="fr-FR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fr-FR" sz="1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Inés</a:t>
                      </a:r>
                      <a:r>
                        <a:rPr lang="fr-FR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 </a:t>
                      </a:r>
                      <a:r>
                        <a:rPr lang="fr-FR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grande</a:t>
                      </a:r>
                      <a:r>
                        <a:rPr lang="fr-FR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fr-FR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Inés</a:t>
                      </a:r>
                      <a:r>
                        <a:rPr lang="fr-FR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’ </a:t>
                      </a:r>
                      <a:r>
                        <a:rPr lang="fr-FR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family</a:t>
                      </a:r>
                      <a:r>
                        <a:rPr lang="fr-FR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fr-FR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large.</a:t>
                      </a:r>
                      <a:endParaRPr lang="es-CO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01FA8B48-2770-4646-865E-C87038D922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Descriptive</a:t>
            </a:r>
            <a:r>
              <a:rPr lang="es-CO" dirty="0"/>
              <a:t> </a:t>
            </a:r>
            <a:r>
              <a:rPr lang="es-CO" dirty="0" err="1"/>
              <a:t>adjectives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242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20202D-1E9A-48A6-8E85-4DEEAD55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3.1-15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0DF951-AE0A-4C9F-A01C-3A144342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0CE323-F9AB-44E9-975C-8825F18ADDE2}"/>
              </a:ext>
            </a:extLst>
          </p:cNvPr>
          <p:cNvSpPr/>
          <p:nvPr/>
        </p:nvSpPr>
        <p:spPr>
          <a:xfrm>
            <a:off x="2628900" y="1606294"/>
            <a:ext cx="7772400" cy="3375139"/>
          </a:xfrm>
          <a:prstGeom prst="rect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FB24C5-02A5-4013-88F9-A9621130E6AA}"/>
              </a:ext>
            </a:extLst>
          </p:cNvPr>
          <p:cNvSpPr txBox="1"/>
          <p:nvPr/>
        </p:nvSpPr>
        <p:spPr>
          <a:xfrm>
            <a:off x="2959100" y="1899630"/>
            <a:ext cx="7010400" cy="307777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1668463" lvl="3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Provide the appropriate forms of the adjectives.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3D86698-E27F-4450-AEE8-C58332A2BF43}"/>
              </a:ext>
            </a:extLst>
          </p:cNvPr>
          <p:cNvSpPr/>
          <p:nvPr/>
        </p:nvSpPr>
        <p:spPr>
          <a:xfrm>
            <a:off x="3001511" y="1841246"/>
            <a:ext cx="1603375" cy="441325"/>
          </a:xfrm>
          <a:prstGeom prst="roundRect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432000" numCol="1" rtlCol="0" anchor="ctr"/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¡INTÉNTALO!</a:t>
            </a:r>
          </a:p>
        </p:txBody>
      </p:sp>
      <p:graphicFrame>
        <p:nvGraphicFramePr>
          <p:cNvPr id="7" name="Tabla 18">
            <a:extLst>
              <a:ext uri="{FF2B5EF4-FFF2-40B4-BE49-F238E27FC236}">
                <a16:creationId xmlns:a16="http://schemas.microsoft.com/office/drawing/2014/main" id="{C25D65A5-6065-4E64-95D7-DD78C7721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14646"/>
              </p:ext>
            </p:extLst>
          </p:nvPr>
        </p:nvGraphicFramePr>
        <p:xfrm>
          <a:off x="2959099" y="2497818"/>
          <a:ext cx="7442201" cy="2254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7369">
                  <a:extLst>
                    <a:ext uri="{9D8B030D-6E8A-4147-A177-3AD203B41FA5}">
                      <a16:colId xmlns:a16="http://schemas.microsoft.com/office/drawing/2014/main" val="1531092812"/>
                    </a:ext>
                  </a:extLst>
                </a:gridCol>
                <a:gridCol w="3454832">
                  <a:extLst>
                    <a:ext uri="{9D8B030D-6E8A-4147-A177-3AD203B41FA5}">
                      <a16:colId xmlns:a16="http://schemas.microsoft.com/office/drawing/2014/main" val="159213880"/>
                    </a:ext>
                  </a:extLst>
                </a:gridCol>
              </a:tblGrid>
              <a:tr h="245881">
                <a:tc>
                  <a:txBody>
                    <a:bodyPr/>
                    <a:lstStyle/>
                    <a:p>
                      <a:pPr marL="180975" indent="-180975" algn="l"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CO" sz="17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simpático   </a:t>
                      </a:r>
                      <a:endParaRPr lang="es-CO" sz="1700" b="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indent="-198438">
                        <a:spcAft>
                          <a:spcPts val="800"/>
                        </a:spcAft>
                      </a:pPr>
                      <a:r>
                        <a:rPr lang="es-CO" sz="17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alemán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953038"/>
                  </a:ext>
                </a:extLst>
              </a:tr>
              <a:tr h="1800636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Mi hermano es simpático </a:t>
                      </a:r>
                      <a:r>
                        <a:rPr lang="es-ES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</a:t>
                      </a: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La profesora Martínez es</a:t>
                      </a:r>
                      <a:r>
                        <a:rPr lang="es-ES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___________.</a:t>
                      </a:r>
                      <a:endParaRPr lang="es-CO" sz="1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Rosa y Teresa son </a:t>
                      </a:r>
                      <a:r>
                        <a:rPr lang="es-ES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___________.</a:t>
                      </a:r>
                      <a:endParaRPr lang="es-CO" sz="1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Nosotros somos </a:t>
                      </a:r>
                      <a:r>
                        <a:rPr lang="es-ES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Hans es alemán </a:t>
                      </a:r>
                      <a:r>
                        <a:rPr lang="es-ES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</a:t>
                      </a: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Mis primas son </a:t>
                      </a:r>
                      <a:r>
                        <a:rPr lang="es-ES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</a:t>
                      </a: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Marcus y yo somos </a:t>
                      </a:r>
                      <a:r>
                        <a:rPr lang="es-ES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</a:t>
                      </a: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Mi tía es </a:t>
                      </a:r>
                      <a:r>
                        <a:rPr lang="es-ES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</a:t>
                      </a: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54827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45760A8-672F-492E-ABFF-45C5A4257427}"/>
              </a:ext>
            </a:extLst>
          </p:cNvPr>
          <p:cNvSpPr txBox="1"/>
          <p:nvPr/>
        </p:nvSpPr>
        <p:spPr>
          <a:xfrm>
            <a:off x="5545974" y="2912802"/>
            <a:ext cx="11611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i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simpático</a:t>
            </a:r>
            <a:endParaRPr lang="es-CO" sz="1300" b="1" i="1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96FDC993-87E9-4CE7-B8FD-6D223A724321}"/>
              </a:ext>
            </a:extLst>
          </p:cNvPr>
          <p:cNvSpPr/>
          <p:nvPr/>
        </p:nvSpPr>
        <p:spPr>
          <a:xfrm>
            <a:off x="3418101" y="2455087"/>
            <a:ext cx="1317672" cy="405590"/>
          </a:xfrm>
          <a:prstGeom prst="flowChartTerminator">
            <a:avLst/>
          </a:prstGeom>
          <a:noFill/>
          <a:ln w="190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1FCD767-81B3-4D4E-B3C5-71EED0D49E49}"/>
              </a:ext>
            </a:extLst>
          </p:cNvPr>
          <p:cNvSpPr txBox="1"/>
          <p:nvPr/>
        </p:nvSpPr>
        <p:spPr>
          <a:xfrm>
            <a:off x="8733042" y="2915338"/>
            <a:ext cx="9888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i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alemán</a:t>
            </a:r>
            <a:endParaRPr lang="es-CO" sz="1300" b="1" i="1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933D1991-75B0-46CC-ADEE-3EB0573AB4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Descriptive</a:t>
            </a:r>
            <a:r>
              <a:rPr lang="es-CO" dirty="0"/>
              <a:t> </a:t>
            </a:r>
            <a:r>
              <a:rPr lang="es-CO" dirty="0" err="1"/>
              <a:t>adjectives</a:t>
            </a:r>
            <a:endParaRPr lang="es-CO" dirty="0"/>
          </a:p>
        </p:txBody>
      </p:sp>
      <p:sp>
        <p:nvSpPr>
          <p:cNvPr id="14" name="Diagrama de flujo: terminador 13">
            <a:extLst>
              <a:ext uri="{FF2B5EF4-FFF2-40B4-BE49-F238E27FC236}">
                <a16:creationId xmlns:a16="http://schemas.microsoft.com/office/drawing/2014/main" id="{34625FEB-C1DB-4F37-9448-7C1532564763}"/>
              </a:ext>
            </a:extLst>
          </p:cNvPr>
          <p:cNvSpPr/>
          <p:nvPr/>
        </p:nvSpPr>
        <p:spPr>
          <a:xfrm>
            <a:off x="7252570" y="2455087"/>
            <a:ext cx="1317672" cy="405590"/>
          </a:xfrm>
          <a:prstGeom prst="flowChartTerminator">
            <a:avLst/>
          </a:prstGeom>
          <a:noFill/>
          <a:ln w="190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275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20202D-1E9A-48A6-8E85-4DEEAD55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3.1-16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0DF951-AE0A-4C9F-A01C-3A144342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0CE323-F9AB-44E9-975C-8825F18ADDE2}"/>
              </a:ext>
            </a:extLst>
          </p:cNvPr>
          <p:cNvSpPr/>
          <p:nvPr/>
        </p:nvSpPr>
        <p:spPr>
          <a:xfrm>
            <a:off x="2628900" y="1606294"/>
            <a:ext cx="7772400" cy="3361491"/>
          </a:xfrm>
          <a:prstGeom prst="rect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FB24C5-02A5-4013-88F9-A9621130E6AA}"/>
              </a:ext>
            </a:extLst>
          </p:cNvPr>
          <p:cNvSpPr txBox="1"/>
          <p:nvPr/>
        </p:nvSpPr>
        <p:spPr>
          <a:xfrm>
            <a:off x="2959100" y="1899630"/>
            <a:ext cx="7010400" cy="307777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1668463" lvl="3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Provide the appropriate forms of the adjectives. (cont.)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3D86698-E27F-4450-AEE8-C58332A2BF43}"/>
              </a:ext>
            </a:extLst>
          </p:cNvPr>
          <p:cNvSpPr/>
          <p:nvPr/>
        </p:nvSpPr>
        <p:spPr>
          <a:xfrm>
            <a:off x="3001511" y="1841246"/>
            <a:ext cx="1603375" cy="441325"/>
          </a:xfrm>
          <a:prstGeom prst="roundRect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432000" numCol="1" rtlCol="0" anchor="ctr"/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¡INTÉNTALO!</a:t>
            </a:r>
          </a:p>
        </p:txBody>
      </p:sp>
      <p:graphicFrame>
        <p:nvGraphicFramePr>
          <p:cNvPr id="7" name="Tabla 18">
            <a:extLst>
              <a:ext uri="{FF2B5EF4-FFF2-40B4-BE49-F238E27FC236}">
                <a16:creationId xmlns:a16="http://schemas.microsoft.com/office/drawing/2014/main" id="{C25D65A5-6065-4E64-95D7-DD78C7721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899664"/>
              </p:ext>
            </p:extLst>
          </p:nvPr>
        </p:nvGraphicFramePr>
        <p:xfrm>
          <a:off x="2959099" y="2497818"/>
          <a:ext cx="7442201" cy="2254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501">
                  <a:extLst>
                    <a:ext uri="{9D8B030D-6E8A-4147-A177-3AD203B41FA5}">
                      <a16:colId xmlns:a16="http://schemas.microsoft.com/office/drawing/2014/main" val="1531092812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159213880"/>
                    </a:ext>
                  </a:extLst>
                </a:gridCol>
              </a:tblGrid>
              <a:tr h="218051">
                <a:tc>
                  <a:txBody>
                    <a:bodyPr/>
                    <a:lstStyle/>
                    <a:p>
                      <a:pPr marL="180975" indent="-180975" algn="l"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CO" sz="17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azul   </a:t>
                      </a:r>
                      <a:endParaRPr lang="es-CO" sz="1700" b="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indent="-198438">
                        <a:spcAft>
                          <a:spcPts val="800"/>
                        </a:spcAft>
                      </a:pPr>
                      <a:r>
                        <a:rPr lang="es-CO" sz="17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guapo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953038"/>
                  </a:ext>
                </a:extLst>
              </a:tr>
              <a:tr h="1596824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La calculadora es </a:t>
                      </a:r>
                      <a:r>
                        <a:rPr lang="es-ES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</a:t>
                      </a: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El papel es </a:t>
                      </a:r>
                      <a:r>
                        <a:rPr lang="es-ES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___________.</a:t>
                      </a:r>
                      <a:endParaRPr lang="es-CO" sz="1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Las maletas son </a:t>
                      </a:r>
                      <a:r>
                        <a:rPr lang="es-ES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___________.</a:t>
                      </a:r>
                      <a:endParaRPr lang="es-CO" sz="1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Los libros son </a:t>
                      </a:r>
                      <a:r>
                        <a:rPr lang="es-ES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180975" algn="l"/>
                        </a:tabLst>
                      </a:pP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Su esposo es guapo </a:t>
                      </a:r>
                      <a:r>
                        <a:rPr lang="es-ES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</a:t>
                      </a: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Mis sobrinas son </a:t>
                      </a:r>
                      <a:r>
                        <a:rPr lang="es-ES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</a:t>
                      </a: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Los padres de ella son </a:t>
                      </a:r>
                      <a:r>
                        <a:rPr lang="es-ES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</a:t>
                      </a: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Marta es </a:t>
                      </a:r>
                      <a:r>
                        <a:rPr lang="es-ES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</a:t>
                      </a:r>
                      <a:r>
                        <a:rPr lang="es-CO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54827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45760A8-672F-492E-ABFF-45C5A4257427}"/>
              </a:ext>
            </a:extLst>
          </p:cNvPr>
          <p:cNvSpPr txBox="1"/>
          <p:nvPr/>
        </p:nvSpPr>
        <p:spPr>
          <a:xfrm>
            <a:off x="4934857" y="2912802"/>
            <a:ext cx="9888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i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azul</a:t>
            </a:r>
            <a:endParaRPr lang="es-CO" sz="1300" b="1" i="1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1FCD767-81B3-4D4E-B3C5-71EED0D49E49}"/>
              </a:ext>
            </a:extLst>
          </p:cNvPr>
          <p:cNvSpPr txBox="1"/>
          <p:nvPr/>
        </p:nvSpPr>
        <p:spPr>
          <a:xfrm>
            <a:off x="8704766" y="2912802"/>
            <a:ext cx="11794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i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guapo</a:t>
            </a:r>
            <a:endParaRPr lang="es-CO" sz="1300" b="1" i="1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45E3A681-20B8-43D6-9043-92B423CD30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Descriptive</a:t>
            </a:r>
            <a:r>
              <a:rPr lang="es-CO" dirty="0"/>
              <a:t> </a:t>
            </a:r>
            <a:r>
              <a:rPr lang="es-CO" dirty="0" err="1"/>
              <a:t>adjectives</a:t>
            </a:r>
            <a:endParaRPr lang="es-CO" dirty="0"/>
          </a:p>
        </p:txBody>
      </p:sp>
      <p:sp>
        <p:nvSpPr>
          <p:cNvPr id="13" name="Diagrama de flujo: terminador 12">
            <a:extLst>
              <a:ext uri="{FF2B5EF4-FFF2-40B4-BE49-F238E27FC236}">
                <a16:creationId xmlns:a16="http://schemas.microsoft.com/office/drawing/2014/main" id="{FBF1817B-AD4E-462E-8056-E8AD944ED243}"/>
              </a:ext>
            </a:extLst>
          </p:cNvPr>
          <p:cNvSpPr/>
          <p:nvPr/>
        </p:nvSpPr>
        <p:spPr>
          <a:xfrm>
            <a:off x="3418101" y="2455087"/>
            <a:ext cx="1317672" cy="405590"/>
          </a:xfrm>
          <a:prstGeom prst="flowChartTerminator">
            <a:avLst/>
          </a:prstGeom>
          <a:noFill/>
          <a:ln w="190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Diagrama de flujo: terminador 13">
            <a:extLst>
              <a:ext uri="{FF2B5EF4-FFF2-40B4-BE49-F238E27FC236}">
                <a16:creationId xmlns:a16="http://schemas.microsoft.com/office/drawing/2014/main" id="{4C25FA5C-03B4-49DB-BAF6-6223EDE77DBA}"/>
              </a:ext>
            </a:extLst>
          </p:cNvPr>
          <p:cNvSpPr/>
          <p:nvPr/>
        </p:nvSpPr>
        <p:spPr>
          <a:xfrm>
            <a:off x="7087120" y="2455087"/>
            <a:ext cx="1317672" cy="405590"/>
          </a:xfrm>
          <a:prstGeom prst="flowChartTerminator">
            <a:avLst/>
          </a:prstGeom>
          <a:noFill/>
          <a:ln w="190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80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ADF5EF-6FDD-45FF-B2C1-1D36C54E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3.1-2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21AD7D-444C-4696-AD88-3E37ACAC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4650560A-8FBD-4924-8CAF-3673D820245A}"/>
              </a:ext>
            </a:extLst>
          </p:cNvPr>
          <p:cNvSpPr txBox="1">
            <a:spLocks/>
          </p:cNvSpPr>
          <p:nvPr/>
        </p:nvSpPr>
        <p:spPr>
          <a:xfrm>
            <a:off x="2553627" y="1547468"/>
            <a:ext cx="8144379" cy="603737"/>
          </a:xfrm>
          <a:prstGeom prst="rect">
            <a:avLst/>
          </a:prstGeom>
        </p:spPr>
        <p:txBody>
          <a:bodyPr/>
          <a:lstStyle>
            <a:lvl1pPr marL="0" indent="173736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b="1" dirty="0"/>
              <a:t>Forms and agreement of adjectives</a:t>
            </a:r>
            <a:endParaRPr lang="es-CO" b="1" dirty="0"/>
          </a:p>
        </p:txBody>
      </p:sp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7518D1BA-EAE4-48C2-899C-9B718E4FEFE1}"/>
              </a:ext>
            </a:extLst>
          </p:cNvPr>
          <p:cNvSpPr/>
          <p:nvPr/>
        </p:nvSpPr>
        <p:spPr>
          <a:xfrm>
            <a:off x="2657929" y="2292528"/>
            <a:ext cx="2427151" cy="320040"/>
          </a:xfrm>
          <a:prstGeom prst="round2SameRect">
            <a:avLst>
              <a:gd name="adj1" fmla="val 42857"/>
              <a:gd name="adj2" fmla="val 0"/>
            </a:avLst>
          </a:prstGeom>
          <a:solidFill>
            <a:srgbClr val="DA0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&amp; CONTRAST</a:t>
            </a:r>
          </a:p>
        </p:txBody>
      </p:sp>
      <p:sp>
        <p:nvSpPr>
          <p:cNvPr id="6" name="Rectángulo: esquinas redondeadas 15">
            <a:extLst>
              <a:ext uri="{FF2B5EF4-FFF2-40B4-BE49-F238E27FC236}">
                <a16:creationId xmlns:a16="http://schemas.microsoft.com/office/drawing/2014/main" id="{5E703EFE-7391-4A4A-B933-ADCB7E9D2B9D}"/>
              </a:ext>
            </a:extLst>
          </p:cNvPr>
          <p:cNvSpPr/>
          <p:nvPr/>
        </p:nvSpPr>
        <p:spPr>
          <a:xfrm>
            <a:off x="2664243" y="2610186"/>
            <a:ext cx="7910931" cy="2876214"/>
          </a:xfrm>
          <a:custGeom>
            <a:avLst/>
            <a:gdLst>
              <a:gd name="connsiteX0" fmla="*/ 0 w 6756400"/>
              <a:gd name="connsiteY0" fmla="*/ 189196 h 3549650"/>
              <a:gd name="connsiteX1" fmla="*/ 189196 w 6756400"/>
              <a:gd name="connsiteY1" fmla="*/ 0 h 3549650"/>
              <a:gd name="connsiteX2" fmla="*/ 6567204 w 6756400"/>
              <a:gd name="connsiteY2" fmla="*/ 0 h 3549650"/>
              <a:gd name="connsiteX3" fmla="*/ 6756400 w 6756400"/>
              <a:gd name="connsiteY3" fmla="*/ 189196 h 3549650"/>
              <a:gd name="connsiteX4" fmla="*/ 6756400 w 6756400"/>
              <a:gd name="connsiteY4" fmla="*/ 3360454 h 3549650"/>
              <a:gd name="connsiteX5" fmla="*/ 6567204 w 6756400"/>
              <a:gd name="connsiteY5" fmla="*/ 3549650 h 3549650"/>
              <a:gd name="connsiteX6" fmla="*/ 189196 w 6756400"/>
              <a:gd name="connsiteY6" fmla="*/ 3549650 h 3549650"/>
              <a:gd name="connsiteX7" fmla="*/ 0 w 6756400"/>
              <a:gd name="connsiteY7" fmla="*/ 3360454 h 3549650"/>
              <a:gd name="connsiteX8" fmla="*/ 0 w 6756400"/>
              <a:gd name="connsiteY8" fmla="*/ 189196 h 3549650"/>
              <a:gd name="connsiteX0" fmla="*/ 47408 w 6803808"/>
              <a:gd name="connsiteY0" fmla="*/ 191578 h 3552032"/>
              <a:gd name="connsiteX1" fmla="*/ 46104 w 6803808"/>
              <a:gd name="connsiteY1" fmla="*/ 0 h 3552032"/>
              <a:gd name="connsiteX2" fmla="*/ 6614612 w 6803808"/>
              <a:gd name="connsiteY2" fmla="*/ 2382 h 3552032"/>
              <a:gd name="connsiteX3" fmla="*/ 6803808 w 6803808"/>
              <a:gd name="connsiteY3" fmla="*/ 191578 h 3552032"/>
              <a:gd name="connsiteX4" fmla="*/ 6803808 w 6803808"/>
              <a:gd name="connsiteY4" fmla="*/ 3362836 h 3552032"/>
              <a:gd name="connsiteX5" fmla="*/ 6614612 w 6803808"/>
              <a:gd name="connsiteY5" fmla="*/ 3552032 h 3552032"/>
              <a:gd name="connsiteX6" fmla="*/ 236604 w 6803808"/>
              <a:gd name="connsiteY6" fmla="*/ 3552032 h 3552032"/>
              <a:gd name="connsiteX7" fmla="*/ 47408 w 6803808"/>
              <a:gd name="connsiteY7" fmla="*/ 3362836 h 3552032"/>
              <a:gd name="connsiteX8" fmla="*/ 47408 w 6803808"/>
              <a:gd name="connsiteY8" fmla="*/ 191578 h 3552032"/>
              <a:gd name="connsiteX0" fmla="*/ 1304 w 6757704"/>
              <a:gd name="connsiteY0" fmla="*/ 191578 h 3552032"/>
              <a:gd name="connsiteX1" fmla="*/ 0 w 6757704"/>
              <a:gd name="connsiteY1" fmla="*/ 0 h 3552032"/>
              <a:gd name="connsiteX2" fmla="*/ 6568508 w 6757704"/>
              <a:gd name="connsiteY2" fmla="*/ 2382 h 3552032"/>
              <a:gd name="connsiteX3" fmla="*/ 6757704 w 6757704"/>
              <a:gd name="connsiteY3" fmla="*/ 191578 h 3552032"/>
              <a:gd name="connsiteX4" fmla="*/ 6757704 w 6757704"/>
              <a:gd name="connsiteY4" fmla="*/ 3362836 h 3552032"/>
              <a:gd name="connsiteX5" fmla="*/ 6568508 w 6757704"/>
              <a:gd name="connsiteY5" fmla="*/ 3552032 h 3552032"/>
              <a:gd name="connsiteX6" fmla="*/ 190500 w 6757704"/>
              <a:gd name="connsiteY6" fmla="*/ 3552032 h 3552032"/>
              <a:gd name="connsiteX7" fmla="*/ 1304 w 6757704"/>
              <a:gd name="connsiteY7" fmla="*/ 3362836 h 3552032"/>
              <a:gd name="connsiteX8" fmla="*/ 1304 w 6757704"/>
              <a:gd name="connsiteY8" fmla="*/ 191578 h 355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7704" h="3552032">
                <a:moveTo>
                  <a:pt x="1304" y="191578"/>
                </a:moveTo>
                <a:cubicBezTo>
                  <a:pt x="1304" y="87088"/>
                  <a:pt x="285" y="90488"/>
                  <a:pt x="0" y="0"/>
                </a:cubicBezTo>
                <a:lnTo>
                  <a:pt x="6568508" y="2382"/>
                </a:lnTo>
                <a:cubicBezTo>
                  <a:pt x="6672998" y="2382"/>
                  <a:pt x="6757704" y="87088"/>
                  <a:pt x="6757704" y="191578"/>
                </a:cubicBezTo>
                <a:lnTo>
                  <a:pt x="6757704" y="3362836"/>
                </a:lnTo>
                <a:cubicBezTo>
                  <a:pt x="6757704" y="3467326"/>
                  <a:pt x="6672998" y="3552032"/>
                  <a:pt x="6568508" y="3552032"/>
                </a:cubicBezTo>
                <a:lnTo>
                  <a:pt x="190500" y="3552032"/>
                </a:lnTo>
                <a:cubicBezTo>
                  <a:pt x="86010" y="3552032"/>
                  <a:pt x="1304" y="3467326"/>
                  <a:pt x="1304" y="3362836"/>
                </a:cubicBezTo>
                <a:lnTo>
                  <a:pt x="1304" y="191578"/>
                </a:lnTo>
                <a:close/>
              </a:path>
            </a:pathLst>
          </a:custGeom>
          <a:noFill/>
          <a:ln>
            <a:solidFill>
              <a:srgbClr val="DA0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728963B3-573D-49C4-AAC2-74C3D4C25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480706"/>
              </p:ext>
            </p:extLst>
          </p:nvPr>
        </p:nvGraphicFramePr>
        <p:xfrm>
          <a:off x="2890280" y="2772893"/>
          <a:ext cx="7458855" cy="24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285">
                  <a:extLst>
                    <a:ext uri="{9D8B030D-6E8A-4147-A177-3AD203B41FA5}">
                      <a16:colId xmlns:a16="http://schemas.microsoft.com/office/drawing/2014/main" val="4001364904"/>
                    </a:ext>
                  </a:extLst>
                </a:gridCol>
                <a:gridCol w="2486285">
                  <a:extLst>
                    <a:ext uri="{9D8B030D-6E8A-4147-A177-3AD203B41FA5}">
                      <a16:colId xmlns:a16="http://schemas.microsoft.com/office/drawing/2014/main" val="2764083473"/>
                    </a:ext>
                  </a:extLst>
                </a:gridCol>
                <a:gridCol w="2486285">
                  <a:extLst>
                    <a:ext uri="{9D8B030D-6E8A-4147-A177-3AD203B41FA5}">
                      <a16:colId xmlns:a16="http://schemas.microsoft.com/office/drawing/2014/main" val="890719331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English, the forms of descriptive adjectives do not change to reflect the gender (masculine/feminine) and number (singular/plural) of the noun or pronoun they describe.</a:t>
                      </a:r>
                    </a:p>
                  </a:txBody>
                  <a:tcPr marL="72000" marR="7200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b="0" i="1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6957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C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Juan </a:t>
                      </a:r>
                      <a:r>
                        <a:rPr lang="es-CO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C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</a:t>
                      </a:r>
                      <a:r>
                        <a:rPr lang="es-C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Elena </a:t>
                      </a:r>
                      <a:r>
                        <a:rPr lang="es-CO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C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</a:t>
                      </a:r>
                      <a:r>
                        <a:rPr lang="es-CO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are </a:t>
                      </a:r>
                      <a:r>
                        <a:rPr lang="en-US" sz="1800" b="1" i="1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</a:t>
                      </a:r>
                      <a:r>
                        <a:rPr lang="en-US" sz="1800" b="0" i="1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113235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r>
                        <a:rPr lang="en-US" sz="1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Spanish, the forms of descriptive adjectives agree in gender and/or number with the nouns or pronouns they describe.</a:t>
                      </a:r>
                      <a:endParaRPr lang="es-CO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CO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0777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Juan es simpátic</a:t>
                      </a:r>
                      <a:r>
                        <a:rPr lang="es-CO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2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Elena es simpátic</a:t>
                      </a:r>
                      <a:r>
                        <a:rPr lang="es-CO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2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Ellos son simpátic</a:t>
                      </a:r>
                      <a:r>
                        <a:rPr lang="es-CO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s-CO" sz="16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2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416426"/>
                  </a:ext>
                </a:extLst>
              </a:tr>
            </a:tbl>
          </a:graphicData>
        </a:graphic>
      </p:graphicFrame>
      <p:sp>
        <p:nvSpPr>
          <p:cNvPr id="8" name="Título 7">
            <a:extLst>
              <a:ext uri="{FF2B5EF4-FFF2-40B4-BE49-F238E27FC236}">
                <a16:creationId xmlns:a16="http://schemas.microsoft.com/office/drawing/2014/main" id="{8626D332-9B3E-4FE2-B6BE-B6A269AEB2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Descriptive</a:t>
            </a:r>
            <a:r>
              <a:rPr lang="es-CO" dirty="0"/>
              <a:t> </a:t>
            </a:r>
            <a:r>
              <a:rPr lang="es-CO" dirty="0" err="1"/>
              <a:t>adjectives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114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4B86356-1A00-413C-BDD3-7CC09FC70AEF}"/>
              </a:ext>
            </a:extLst>
          </p:cNvPr>
          <p:cNvGrpSpPr/>
          <p:nvPr/>
        </p:nvGrpSpPr>
        <p:grpSpPr>
          <a:xfrm>
            <a:off x="3540823" y="3232369"/>
            <a:ext cx="2001985" cy="325931"/>
            <a:chOff x="1241943" y="3896440"/>
            <a:chExt cx="1635748" cy="276674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BE93A7E9-DCA3-437A-9AAC-5E9E277945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9620" y="3896440"/>
              <a:ext cx="1326387" cy="1664"/>
            </a:xfrm>
            <a:prstGeom prst="line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4B33601C-D9FD-4840-8CDE-88E294C7064F}"/>
                </a:ext>
              </a:extLst>
            </p:cNvPr>
            <p:cNvSpPr/>
            <p:nvPr/>
          </p:nvSpPr>
          <p:spPr>
            <a:xfrm flipH="1">
              <a:off x="1241943" y="3897123"/>
              <a:ext cx="335450" cy="275991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1600"/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BAB5CCD6-C949-4F01-9F98-C8A44599668D}"/>
                </a:ext>
              </a:extLst>
            </p:cNvPr>
            <p:cNvSpPr/>
            <p:nvPr/>
          </p:nvSpPr>
          <p:spPr>
            <a:xfrm>
              <a:off x="2564372" y="3898446"/>
              <a:ext cx="313319" cy="274668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1600" dirty="0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C665049-1A3D-4B92-BB2E-71E78F5362B4}"/>
              </a:ext>
            </a:extLst>
          </p:cNvPr>
          <p:cNvGrpSpPr/>
          <p:nvPr/>
        </p:nvGrpSpPr>
        <p:grpSpPr>
          <a:xfrm>
            <a:off x="7650452" y="3229601"/>
            <a:ext cx="2001985" cy="325931"/>
            <a:chOff x="1241943" y="3896440"/>
            <a:chExt cx="1635748" cy="276674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066D3933-61D2-41AE-83A6-D7A9326684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9620" y="3896440"/>
              <a:ext cx="1326387" cy="1664"/>
            </a:xfrm>
            <a:prstGeom prst="line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o 16">
              <a:extLst>
                <a:ext uri="{FF2B5EF4-FFF2-40B4-BE49-F238E27FC236}">
                  <a16:creationId xmlns:a16="http://schemas.microsoft.com/office/drawing/2014/main" id="{8FA5F089-41FA-45EA-9435-D0D9AFF1F5E9}"/>
                </a:ext>
              </a:extLst>
            </p:cNvPr>
            <p:cNvSpPr/>
            <p:nvPr/>
          </p:nvSpPr>
          <p:spPr>
            <a:xfrm flipH="1">
              <a:off x="1241943" y="3897123"/>
              <a:ext cx="335450" cy="275991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1600"/>
            </a:p>
          </p:txBody>
        </p:sp>
        <p:sp>
          <p:nvSpPr>
            <p:cNvPr id="18" name="Arco 17">
              <a:extLst>
                <a:ext uri="{FF2B5EF4-FFF2-40B4-BE49-F238E27FC236}">
                  <a16:creationId xmlns:a16="http://schemas.microsoft.com/office/drawing/2014/main" id="{5119AC1A-8963-471C-847E-B7BFB3E15D0C}"/>
                </a:ext>
              </a:extLst>
            </p:cNvPr>
            <p:cNvSpPr/>
            <p:nvPr/>
          </p:nvSpPr>
          <p:spPr>
            <a:xfrm>
              <a:off x="2564372" y="3898446"/>
              <a:ext cx="313319" cy="274668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1600" dirty="0"/>
            </a:p>
          </p:txBody>
        </p:sp>
      </p:grp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0F49466-59D7-4A92-A08C-F013CE579C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711368"/>
            <a:ext cx="8229600" cy="1213587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/>
              <a:t>Adjectives that end in </a:t>
            </a:r>
            <a:r>
              <a:rPr lang="en-US" sz="2400" b="1" dirty="0"/>
              <a:t>-o </a:t>
            </a:r>
            <a:r>
              <a:rPr lang="en-US" sz="2400" dirty="0"/>
              <a:t>have four different forms. The feminine singular is formed by changing the </a:t>
            </a:r>
            <a:r>
              <a:rPr lang="en-US" sz="2400" b="1" dirty="0"/>
              <a:t>-o </a:t>
            </a:r>
            <a:r>
              <a:rPr lang="en-US" sz="2400" dirty="0"/>
              <a:t>to </a:t>
            </a:r>
            <a:r>
              <a:rPr lang="en-US" sz="2400" b="1" dirty="0"/>
              <a:t>-a</a:t>
            </a:r>
            <a:r>
              <a:rPr lang="en-US" sz="2400" dirty="0"/>
              <a:t>. The plural is formed by adding </a:t>
            </a:r>
            <a:r>
              <a:rPr lang="en-US" sz="2400" b="1" dirty="0"/>
              <a:t>-s </a:t>
            </a:r>
            <a:r>
              <a:rPr lang="en-US" sz="2400" dirty="0"/>
              <a:t>to the singular forms. </a:t>
            </a:r>
            <a:endParaRPr lang="es-CO" sz="240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2BE65A-A564-495C-8086-60E3C5C83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3.1-3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FA18E7-9827-470A-BA3D-6B6994A0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A1749B6-3150-4B71-BC1D-0A69D6BF835A}"/>
              </a:ext>
            </a:extLst>
          </p:cNvPr>
          <p:cNvSpPr/>
          <p:nvPr/>
        </p:nvSpPr>
        <p:spPr>
          <a:xfrm>
            <a:off x="2756931" y="3331411"/>
            <a:ext cx="1562165" cy="2917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7245480-1B35-40DF-BB91-5C5AB6124BFF}"/>
              </a:ext>
            </a:extLst>
          </p:cNvPr>
          <p:cNvSpPr/>
          <p:nvPr/>
        </p:nvSpPr>
        <p:spPr>
          <a:xfrm>
            <a:off x="4775306" y="3336173"/>
            <a:ext cx="1562165" cy="28759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C92E15D-08B5-4CFD-AEA0-F777727A0DD2}"/>
              </a:ext>
            </a:extLst>
          </p:cNvPr>
          <p:cNvSpPr/>
          <p:nvPr/>
        </p:nvSpPr>
        <p:spPr>
          <a:xfrm>
            <a:off x="3251918" y="2954338"/>
            <a:ext cx="2593341" cy="2324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Masculine</a:t>
            </a:r>
            <a:endParaRPr lang="es-CO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34DDCE6-20F0-4F96-9F17-D731127D0724}"/>
              </a:ext>
            </a:extLst>
          </p:cNvPr>
          <p:cNvSpPr/>
          <p:nvPr/>
        </p:nvSpPr>
        <p:spPr>
          <a:xfrm>
            <a:off x="6842447" y="3331411"/>
            <a:ext cx="1562165" cy="2846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3D3DFA3-2050-4BBA-971A-F35B70377900}"/>
              </a:ext>
            </a:extLst>
          </p:cNvPr>
          <p:cNvSpPr/>
          <p:nvPr/>
        </p:nvSpPr>
        <p:spPr>
          <a:xfrm>
            <a:off x="8860822" y="3339539"/>
            <a:ext cx="1562165" cy="2846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AD9685F-1BFB-48E6-AA21-F24DDB47C694}"/>
              </a:ext>
            </a:extLst>
          </p:cNvPr>
          <p:cNvSpPr/>
          <p:nvPr/>
        </p:nvSpPr>
        <p:spPr>
          <a:xfrm>
            <a:off x="7340954" y="2941201"/>
            <a:ext cx="2593341" cy="3353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Feminine</a:t>
            </a:r>
            <a:endParaRPr lang="es-CO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a 20">
            <a:extLst>
              <a:ext uri="{FF2B5EF4-FFF2-40B4-BE49-F238E27FC236}">
                <a16:creationId xmlns:a16="http://schemas.microsoft.com/office/drawing/2014/main" id="{3A113EEC-1A2B-45A2-A6E7-9101EB363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78675"/>
              </p:ext>
            </p:extLst>
          </p:nvPr>
        </p:nvGraphicFramePr>
        <p:xfrm>
          <a:off x="2408136" y="3635116"/>
          <a:ext cx="83421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525">
                  <a:extLst>
                    <a:ext uri="{9D8B030D-6E8A-4147-A177-3AD203B41FA5}">
                      <a16:colId xmlns:a16="http://schemas.microsoft.com/office/drawing/2014/main" val="1006727648"/>
                    </a:ext>
                  </a:extLst>
                </a:gridCol>
                <a:gridCol w="2085525">
                  <a:extLst>
                    <a:ext uri="{9D8B030D-6E8A-4147-A177-3AD203B41FA5}">
                      <a16:colId xmlns:a16="http://schemas.microsoft.com/office/drawing/2014/main" val="1190047190"/>
                    </a:ext>
                  </a:extLst>
                </a:gridCol>
                <a:gridCol w="2085525">
                  <a:extLst>
                    <a:ext uri="{9D8B030D-6E8A-4147-A177-3AD203B41FA5}">
                      <a16:colId xmlns:a16="http://schemas.microsoft.com/office/drawing/2014/main" val="2026749899"/>
                    </a:ext>
                  </a:extLst>
                </a:gridCol>
                <a:gridCol w="2085525">
                  <a:extLst>
                    <a:ext uri="{9D8B030D-6E8A-4147-A177-3AD203B41FA5}">
                      <a16:colId xmlns:a16="http://schemas.microsoft.com/office/drawing/2014/main" val="3882329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muchach</a:t>
                      </a:r>
                      <a:r>
                        <a:rPr lang="es-CO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CO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alt</a:t>
                      </a:r>
                      <a:r>
                        <a:rPr lang="es-CO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muchach</a:t>
                      </a:r>
                      <a:r>
                        <a:rPr lang="es-CO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</a:t>
                      </a:r>
                      <a:r>
                        <a:rPr lang="es-CO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</a:t>
                      </a:r>
                      <a:r>
                        <a:rPr lang="es-CO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muchach</a:t>
                      </a:r>
                      <a:r>
                        <a:rPr lang="es-CO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CO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</a:t>
                      </a:r>
                      <a:r>
                        <a:rPr lang="es-CO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muchach</a:t>
                      </a:r>
                      <a:r>
                        <a:rPr lang="es-CO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CO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s-CO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</a:t>
                      </a:r>
                      <a:r>
                        <a:rPr lang="es-CO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999768"/>
                  </a:ext>
                </a:extLst>
              </a:tr>
            </a:tbl>
          </a:graphicData>
        </a:graphic>
      </p:graphicFrame>
      <p:sp>
        <p:nvSpPr>
          <p:cNvPr id="26" name="Título 25">
            <a:extLst>
              <a:ext uri="{FF2B5EF4-FFF2-40B4-BE49-F238E27FC236}">
                <a16:creationId xmlns:a16="http://schemas.microsoft.com/office/drawing/2014/main" id="{B07263BF-B5C2-4679-AA0D-34884DF4CC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Descriptive</a:t>
            </a:r>
            <a:r>
              <a:rPr lang="es-CO" dirty="0"/>
              <a:t> </a:t>
            </a:r>
            <a:r>
              <a:rPr lang="es-CO" dirty="0" err="1"/>
              <a:t>adjectives</a:t>
            </a:r>
            <a:endParaRPr lang="es-CO" dirty="0"/>
          </a:p>
        </p:txBody>
      </p:sp>
      <p:pic>
        <p:nvPicPr>
          <p:cNvPr id="21" name="Imagen 20" descr="A photo shows two young women and two young men standing beside one another. A speech bubble comes from a young woman, reading &quot;Juanjo es un chico muy inteligente.&quot;">
            <a:extLst>
              <a:ext uri="{FF2B5EF4-FFF2-40B4-BE49-F238E27FC236}">
                <a16:creationId xmlns:a16="http://schemas.microsoft.com/office/drawing/2014/main" id="{A1399851-DDCB-4B9C-B6D6-38823E5F0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314" y="4009732"/>
            <a:ext cx="2832636" cy="2226476"/>
          </a:xfrm>
          <a:prstGeom prst="rect">
            <a:avLst/>
          </a:prstGeom>
        </p:spPr>
      </p:pic>
      <p:pic>
        <p:nvPicPr>
          <p:cNvPr id="28" name="Imagen 27" descr="A photo of two middle-aged people and a boy sitting down. The middle-aged man and woman seem to be speaking to someone and the child is doing something on his phone. A speech bubble comes from the man, saying: &quot;¡Qué interesante!&quot;">
            <a:extLst>
              <a:ext uri="{FF2B5EF4-FFF2-40B4-BE49-F238E27FC236}">
                <a16:creationId xmlns:a16="http://schemas.microsoft.com/office/drawing/2014/main" id="{460558D2-5B36-48A5-866F-80A6EBFEC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880" y="4133492"/>
            <a:ext cx="2945464" cy="21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5A938AB-2AFB-4DA7-8396-D1F01FD55E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966845"/>
          </a:xfrm>
        </p:spPr>
        <p:txBody>
          <a:bodyPr/>
          <a:lstStyle/>
          <a:p>
            <a:r>
              <a:rPr lang="en-US" dirty="0"/>
              <a:t>Adjectives that end in </a:t>
            </a:r>
            <a:r>
              <a:rPr lang="en-US" b="1" dirty="0"/>
              <a:t>-e </a:t>
            </a:r>
            <a:r>
              <a:rPr lang="en-US" dirty="0"/>
              <a:t>or a consonant have the same masculine and feminine forms.</a:t>
            </a:r>
            <a:endParaRPr lang="es-CO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C8CFC9-5777-4C92-A10B-70B384D3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3.1-4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577B0D-9183-45AD-9790-C59FD726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C563247-15E7-43E6-AF11-1DC870DC6C71}"/>
              </a:ext>
            </a:extLst>
          </p:cNvPr>
          <p:cNvSpPr/>
          <p:nvPr/>
        </p:nvSpPr>
        <p:spPr>
          <a:xfrm>
            <a:off x="2806189" y="3579713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E450C64-297A-4821-88A8-8E8F2A90978A}"/>
              </a:ext>
            </a:extLst>
          </p:cNvPr>
          <p:cNvSpPr/>
          <p:nvPr/>
        </p:nvSpPr>
        <p:spPr>
          <a:xfrm>
            <a:off x="4824564" y="3584475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92209B9-33EE-4F05-BDD8-9681BDC29947}"/>
              </a:ext>
            </a:extLst>
          </p:cNvPr>
          <p:cNvSpPr/>
          <p:nvPr/>
        </p:nvSpPr>
        <p:spPr>
          <a:xfrm>
            <a:off x="3301176" y="3101043"/>
            <a:ext cx="2593341" cy="2324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Masculine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76728CD-CDA6-434E-AF15-E80976F01993}"/>
              </a:ext>
            </a:extLst>
          </p:cNvPr>
          <p:cNvSpPr/>
          <p:nvPr/>
        </p:nvSpPr>
        <p:spPr>
          <a:xfrm>
            <a:off x="6990211" y="3579713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EA98469-5E3A-49DB-A071-B680C5E463D4}"/>
              </a:ext>
            </a:extLst>
          </p:cNvPr>
          <p:cNvSpPr/>
          <p:nvPr/>
        </p:nvSpPr>
        <p:spPr>
          <a:xfrm>
            <a:off x="9008586" y="3587841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D0B58F4-569C-4DDB-87AD-756336BB945D}"/>
              </a:ext>
            </a:extLst>
          </p:cNvPr>
          <p:cNvSpPr/>
          <p:nvPr/>
        </p:nvSpPr>
        <p:spPr>
          <a:xfrm>
            <a:off x="7488718" y="3087906"/>
            <a:ext cx="2593341" cy="3353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Feminine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9D756B4-6EE2-4042-9BC7-4ADE90B2D49D}"/>
              </a:ext>
            </a:extLst>
          </p:cNvPr>
          <p:cNvGrpSpPr/>
          <p:nvPr/>
        </p:nvGrpSpPr>
        <p:grpSpPr>
          <a:xfrm>
            <a:off x="3590081" y="3422616"/>
            <a:ext cx="2001985" cy="325931"/>
            <a:chOff x="1241943" y="3896440"/>
            <a:chExt cx="1635748" cy="276674"/>
          </a:xfrm>
        </p:grpSpPr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387B59C5-5B5C-438E-9D9A-16235C9A7F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9620" y="3896440"/>
              <a:ext cx="1326387" cy="1664"/>
            </a:xfrm>
            <a:prstGeom prst="line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867E5446-48F3-4F38-8C12-E9FBE7F164E2}"/>
                </a:ext>
              </a:extLst>
            </p:cNvPr>
            <p:cNvSpPr/>
            <p:nvPr/>
          </p:nvSpPr>
          <p:spPr>
            <a:xfrm flipH="1">
              <a:off x="1241943" y="3897123"/>
              <a:ext cx="335450" cy="275991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9BE96F83-E016-4CD3-A953-73B9CBE3B50F}"/>
                </a:ext>
              </a:extLst>
            </p:cNvPr>
            <p:cNvSpPr/>
            <p:nvPr/>
          </p:nvSpPr>
          <p:spPr>
            <a:xfrm>
              <a:off x="2564372" y="3898446"/>
              <a:ext cx="313319" cy="274668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DF7932D-9316-4E05-8E70-6CD95614AD53}"/>
              </a:ext>
            </a:extLst>
          </p:cNvPr>
          <p:cNvGrpSpPr/>
          <p:nvPr/>
        </p:nvGrpSpPr>
        <p:grpSpPr>
          <a:xfrm>
            <a:off x="7798216" y="3419848"/>
            <a:ext cx="2001985" cy="325931"/>
            <a:chOff x="1241943" y="3896440"/>
            <a:chExt cx="1635748" cy="276674"/>
          </a:xfrm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618D803A-16F5-40CF-8492-1A3C8B0FE2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9620" y="3896440"/>
              <a:ext cx="1326387" cy="1664"/>
            </a:xfrm>
            <a:prstGeom prst="line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7B0D79D5-D301-4388-A865-2FBCFEFBCDD4}"/>
                </a:ext>
              </a:extLst>
            </p:cNvPr>
            <p:cNvSpPr/>
            <p:nvPr/>
          </p:nvSpPr>
          <p:spPr>
            <a:xfrm flipH="1">
              <a:off x="1241943" y="3897123"/>
              <a:ext cx="335450" cy="275991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Arco 16">
              <a:extLst>
                <a:ext uri="{FF2B5EF4-FFF2-40B4-BE49-F238E27FC236}">
                  <a16:creationId xmlns:a16="http://schemas.microsoft.com/office/drawing/2014/main" id="{70373F29-2764-43B4-BA10-CEA5C92A5E8B}"/>
                </a:ext>
              </a:extLst>
            </p:cNvPr>
            <p:cNvSpPr/>
            <p:nvPr/>
          </p:nvSpPr>
          <p:spPr>
            <a:xfrm>
              <a:off x="2564372" y="3898446"/>
              <a:ext cx="313319" cy="274668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27635929-62E5-4E7D-B28D-DFE7FB9F3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879567"/>
              </p:ext>
            </p:extLst>
          </p:nvPr>
        </p:nvGraphicFramePr>
        <p:xfrm>
          <a:off x="2548823" y="4120119"/>
          <a:ext cx="836970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084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2273968">
                  <a:extLst>
                    <a:ext uri="{9D8B030D-6E8A-4147-A177-3AD203B41FA5}">
                      <a16:colId xmlns:a16="http://schemas.microsoft.com/office/drawing/2014/main" val="9950828"/>
                    </a:ext>
                  </a:extLst>
                </a:gridCol>
                <a:gridCol w="1949116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  <a:gridCol w="2159536">
                  <a:extLst>
                    <a:ext uri="{9D8B030D-6E8A-4147-A177-3AD203B41FA5}">
                      <a16:colId xmlns:a16="http://schemas.microsoft.com/office/drawing/2014/main" val="2578639831"/>
                    </a:ext>
                  </a:extLst>
                </a:gridCol>
              </a:tblGrid>
              <a:tr h="530312">
                <a:tc>
                  <a:txBody>
                    <a:bodyPr/>
                    <a:lstStyle/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chico inteligent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 examen difíci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endParaRPr lang="es-CO" sz="16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chicos inteligent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los exámenes difíci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</a:t>
                      </a:r>
                      <a:endParaRPr lang="es-CO" sz="16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chica inteligent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clase difíci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s-CO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las chicas inteligent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las clases difíci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</a:t>
                      </a:r>
                      <a:endParaRPr lang="es-CO" sz="16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20" name="Título 19">
            <a:extLst>
              <a:ext uri="{FF2B5EF4-FFF2-40B4-BE49-F238E27FC236}">
                <a16:creationId xmlns:a16="http://schemas.microsoft.com/office/drawing/2014/main" id="{7508D16B-0148-4A03-85F5-1539CC3B23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Descriptive</a:t>
            </a:r>
            <a:r>
              <a:rPr lang="es-CO" dirty="0"/>
              <a:t> </a:t>
            </a:r>
            <a:r>
              <a:rPr lang="es-CO" dirty="0" err="1"/>
              <a:t>adjectives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2095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5A938AB-2AFB-4DA7-8396-D1F01FD55E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0" y="1602184"/>
            <a:ext cx="8369703" cy="966845"/>
          </a:xfrm>
        </p:spPr>
        <p:txBody>
          <a:bodyPr/>
          <a:lstStyle/>
          <a:p>
            <a:r>
              <a:rPr lang="en-US" dirty="0"/>
              <a:t>Adjectives that end in </a:t>
            </a:r>
            <a:r>
              <a:rPr lang="en-US" b="1" dirty="0"/>
              <a:t>-or</a:t>
            </a:r>
            <a:r>
              <a:rPr lang="en-US" dirty="0"/>
              <a:t>, like adjectives that end in </a:t>
            </a:r>
            <a:r>
              <a:rPr lang="en-US" b="1" dirty="0"/>
              <a:t>-o</a:t>
            </a:r>
            <a:r>
              <a:rPr lang="en-US" dirty="0"/>
              <a:t>, have four different forms.</a:t>
            </a:r>
            <a:endParaRPr lang="es-CO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C8CFC9-5777-4C92-A10B-70B384D3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3.1-5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577B0D-9183-45AD-9790-C59FD726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C563247-15E7-43E6-AF11-1DC870DC6C71}"/>
              </a:ext>
            </a:extLst>
          </p:cNvPr>
          <p:cNvSpPr/>
          <p:nvPr/>
        </p:nvSpPr>
        <p:spPr>
          <a:xfrm>
            <a:off x="3008233" y="3593360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E450C64-297A-4821-88A8-8E8F2A90978A}"/>
              </a:ext>
            </a:extLst>
          </p:cNvPr>
          <p:cNvSpPr/>
          <p:nvPr/>
        </p:nvSpPr>
        <p:spPr>
          <a:xfrm>
            <a:off x="4858160" y="3598122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92209B9-33EE-4F05-BDD8-9681BDC29947}"/>
              </a:ext>
            </a:extLst>
          </p:cNvPr>
          <p:cNvSpPr/>
          <p:nvPr/>
        </p:nvSpPr>
        <p:spPr>
          <a:xfrm>
            <a:off x="3431028" y="3114690"/>
            <a:ext cx="2593341" cy="2324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Masculine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76728CD-CDA6-434E-AF15-E80976F01993}"/>
              </a:ext>
            </a:extLst>
          </p:cNvPr>
          <p:cNvSpPr/>
          <p:nvPr/>
        </p:nvSpPr>
        <p:spPr>
          <a:xfrm>
            <a:off x="6982131" y="3593360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EA98469-5E3A-49DB-A071-B680C5E463D4}"/>
              </a:ext>
            </a:extLst>
          </p:cNvPr>
          <p:cNvSpPr/>
          <p:nvPr/>
        </p:nvSpPr>
        <p:spPr>
          <a:xfrm>
            <a:off x="8807994" y="3601488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D0B58F4-569C-4DDB-87AD-756336BB945D}"/>
              </a:ext>
            </a:extLst>
          </p:cNvPr>
          <p:cNvSpPr/>
          <p:nvPr/>
        </p:nvSpPr>
        <p:spPr>
          <a:xfrm>
            <a:off x="7420478" y="3101553"/>
            <a:ext cx="2593341" cy="3353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Feminine</a:t>
            </a:r>
            <a:endParaRPr lang="es-CO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DF7932D-9316-4E05-8E70-6CD95614AD53}"/>
              </a:ext>
            </a:extLst>
          </p:cNvPr>
          <p:cNvGrpSpPr/>
          <p:nvPr/>
        </p:nvGrpSpPr>
        <p:grpSpPr>
          <a:xfrm>
            <a:off x="7724540" y="3433495"/>
            <a:ext cx="1864629" cy="325931"/>
            <a:chOff x="1241943" y="3896440"/>
            <a:chExt cx="1635748" cy="276674"/>
          </a:xfrm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618D803A-16F5-40CF-8492-1A3C8B0FE2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9620" y="3896440"/>
              <a:ext cx="1326387" cy="1664"/>
            </a:xfrm>
            <a:prstGeom prst="line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7B0D79D5-D301-4388-A865-2FBCFEFBCDD4}"/>
                </a:ext>
              </a:extLst>
            </p:cNvPr>
            <p:cNvSpPr/>
            <p:nvPr/>
          </p:nvSpPr>
          <p:spPr>
            <a:xfrm flipH="1">
              <a:off x="1241943" y="3897123"/>
              <a:ext cx="335450" cy="275991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Arco 16">
              <a:extLst>
                <a:ext uri="{FF2B5EF4-FFF2-40B4-BE49-F238E27FC236}">
                  <a16:creationId xmlns:a16="http://schemas.microsoft.com/office/drawing/2014/main" id="{70373F29-2764-43B4-BA10-CEA5C92A5E8B}"/>
                </a:ext>
              </a:extLst>
            </p:cNvPr>
            <p:cNvSpPr/>
            <p:nvPr/>
          </p:nvSpPr>
          <p:spPr>
            <a:xfrm>
              <a:off x="2564372" y="3898446"/>
              <a:ext cx="313319" cy="274668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27635929-62E5-4E7D-B28D-DFE7FB9F3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039118"/>
              </p:ext>
            </p:extLst>
          </p:nvPr>
        </p:nvGraphicFramePr>
        <p:xfrm>
          <a:off x="2936041" y="4133766"/>
          <a:ext cx="756647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224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1848042">
                  <a:extLst>
                    <a:ext uri="{9D8B030D-6E8A-4147-A177-3AD203B41FA5}">
                      <a16:colId xmlns:a16="http://schemas.microsoft.com/office/drawing/2014/main" val="9950828"/>
                    </a:ext>
                  </a:extLst>
                </a:gridCol>
                <a:gridCol w="310851">
                  <a:extLst>
                    <a:ext uri="{9D8B030D-6E8A-4147-A177-3AD203B41FA5}">
                      <a16:colId xmlns:a16="http://schemas.microsoft.com/office/drawing/2014/main" val="3462999380"/>
                    </a:ext>
                  </a:extLst>
                </a:gridCol>
                <a:gridCol w="1804737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  <a:gridCol w="1779616">
                  <a:extLst>
                    <a:ext uri="{9D8B030D-6E8A-4147-A177-3AD203B41FA5}">
                      <a16:colId xmlns:a16="http://schemas.microsoft.com/office/drawing/2014/main" val="2578639831"/>
                    </a:ext>
                  </a:extLst>
                </a:gridCol>
              </a:tblGrid>
              <a:tr h="530312">
                <a:tc>
                  <a:txBody>
                    <a:bodyPr/>
                    <a:lstStyle/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hombre trabajad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  <a:endParaRPr lang="es-CO" sz="16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hombres trabajad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ores</a:t>
                      </a:r>
                      <a:endParaRPr lang="es-CO" sz="16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mujer trabajad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ora</a:t>
                      </a:r>
                      <a:endParaRPr lang="es-CO" sz="16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las mujeres trabajad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oras</a:t>
                      </a:r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s-CO" sz="16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grpSp>
        <p:nvGrpSpPr>
          <p:cNvPr id="20" name="Grupo 19">
            <a:extLst>
              <a:ext uri="{FF2B5EF4-FFF2-40B4-BE49-F238E27FC236}">
                <a16:creationId xmlns:a16="http://schemas.microsoft.com/office/drawing/2014/main" id="{B8B6064D-DE31-456F-82D1-69BCDADEEB60}"/>
              </a:ext>
            </a:extLst>
          </p:cNvPr>
          <p:cNvGrpSpPr/>
          <p:nvPr/>
        </p:nvGrpSpPr>
        <p:grpSpPr>
          <a:xfrm>
            <a:off x="3777777" y="3429832"/>
            <a:ext cx="1864629" cy="325931"/>
            <a:chOff x="1241943" y="3896440"/>
            <a:chExt cx="1635748" cy="276674"/>
          </a:xfrm>
        </p:grpSpPr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FA8F0ACE-7873-44A5-B144-860E16D268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9620" y="3896440"/>
              <a:ext cx="1326387" cy="1664"/>
            </a:xfrm>
            <a:prstGeom prst="line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o 21">
              <a:extLst>
                <a:ext uri="{FF2B5EF4-FFF2-40B4-BE49-F238E27FC236}">
                  <a16:creationId xmlns:a16="http://schemas.microsoft.com/office/drawing/2014/main" id="{65F709A9-F0A7-42FC-952E-D34DE045B508}"/>
                </a:ext>
              </a:extLst>
            </p:cNvPr>
            <p:cNvSpPr/>
            <p:nvPr/>
          </p:nvSpPr>
          <p:spPr>
            <a:xfrm flipH="1">
              <a:off x="1241943" y="3897123"/>
              <a:ext cx="335450" cy="275991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Arco 22">
              <a:extLst>
                <a:ext uri="{FF2B5EF4-FFF2-40B4-BE49-F238E27FC236}">
                  <a16:creationId xmlns:a16="http://schemas.microsoft.com/office/drawing/2014/main" id="{706EE068-AAA7-408F-B662-D1CC3CCE3E19}"/>
                </a:ext>
              </a:extLst>
            </p:cNvPr>
            <p:cNvSpPr/>
            <p:nvPr/>
          </p:nvSpPr>
          <p:spPr>
            <a:xfrm>
              <a:off x="2564372" y="3898446"/>
              <a:ext cx="313319" cy="274668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24" name="Título 23">
            <a:extLst>
              <a:ext uri="{FF2B5EF4-FFF2-40B4-BE49-F238E27FC236}">
                <a16:creationId xmlns:a16="http://schemas.microsoft.com/office/drawing/2014/main" id="{A5C4DFAE-1823-43EC-8674-62A6085786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Descriptive</a:t>
            </a:r>
            <a:r>
              <a:rPr lang="es-CO" dirty="0"/>
              <a:t> </a:t>
            </a:r>
            <a:r>
              <a:rPr lang="es-CO" dirty="0" err="1"/>
              <a:t>adjectives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168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8C69E7A-1A1D-48B7-9831-A44DB1161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711368"/>
            <a:ext cx="8229600" cy="77252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/>
              <a:t>Adjectives that refer to nouns of different genders use the masculine plural form. </a:t>
            </a:r>
            <a:endParaRPr lang="es-CO" sz="240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E3C7438-C956-471E-8DAB-95AF49CF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3.1-6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59E5DB-92F4-4E25-A731-13F340DC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5" name="Tabla 20">
            <a:extLst>
              <a:ext uri="{FF2B5EF4-FFF2-40B4-BE49-F238E27FC236}">
                <a16:creationId xmlns:a16="http://schemas.microsoft.com/office/drawing/2014/main" id="{E55B7C6D-4F47-406B-8B55-6FFAE417F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012897"/>
              </p:ext>
            </p:extLst>
          </p:nvPr>
        </p:nvGraphicFramePr>
        <p:xfrm>
          <a:off x="2793147" y="2571287"/>
          <a:ext cx="718103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677">
                  <a:extLst>
                    <a:ext uri="{9D8B030D-6E8A-4147-A177-3AD203B41FA5}">
                      <a16:colId xmlns:a16="http://schemas.microsoft.com/office/drawing/2014/main" val="1006727648"/>
                    </a:ext>
                  </a:extLst>
                </a:gridCol>
                <a:gridCol w="2393677">
                  <a:extLst>
                    <a:ext uri="{9D8B030D-6E8A-4147-A177-3AD203B41FA5}">
                      <a16:colId xmlns:a16="http://schemas.microsoft.com/office/drawing/2014/main" val="1190047190"/>
                    </a:ext>
                  </a:extLst>
                </a:gridCol>
                <a:gridCol w="2393677">
                  <a:extLst>
                    <a:ext uri="{9D8B030D-6E8A-4147-A177-3AD203B41FA5}">
                      <a16:colId xmlns:a16="http://schemas.microsoft.com/office/drawing/2014/main" val="2026749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Manuel es alt</a:t>
                      </a:r>
                      <a:r>
                        <a:rPr lang="es-CO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CO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CO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Lola es alt</a:t>
                      </a:r>
                      <a:r>
                        <a:rPr lang="es-CO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CO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CO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Manuel y Lola son alt</a:t>
                      </a:r>
                      <a:r>
                        <a:rPr lang="es-CO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s-CO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CO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999768"/>
                  </a:ext>
                </a:extLst>
              </a:tr>
            </a:tbl>
          </a:graphicData>
        </a:graphic>
      </p:graphicFrame>
      <p:sp>
        <p:nvSpPr>
          <p:cNvPr id="6" name="Rectángulo: esquinas superiores redondeadas 5">
            <a:extLst>
              <a:ext uri="{FF2B5EF4-FFF2-40B4-BE49-F238E27FC236}">
                <a16:creationId xmlns:a16="http://schemas.microsoft.com/office/drawing/2014/main" id="{69CF5DDB-9DDA-47EA-827F-33D52A08CEB5}"/>
              </a:ext>
            </a:extLst>
          </p:cNvPr>
          <p:cNvSpPr/>
          <p:nvPr/>
        </p:nvSpPr>
        <p:spPr>
          <a:xfrm>
            <a:off x="2415655" y="3280071"/>
            <a:ext cx="8188224" cy="2747465"/>
          </a:xfrm>
          <a:prstGeom prst="round2SameRect">
            <a:avLst>
              <a:gd name="adj1" fmla="val 0"/>
              <a:gd name="adj2" fmla="val 9895"/>
            </a:avLst>
          </a:prstGeom>
          <a:solidFill>
            <a:srgbClr val="F8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4A16208-D0E6-48EA-9BC9-F5FA463647FA}"/>
              </a:ext>
            </a:extLst>
          </p:cNvPr>
          <p:cNvSpPr/>
          <p:nvPr/>
        </p:nvSpPr>
        <p:spPr>
          <a:xfrm>
            <a:off x="2210939" y="3039872"/>
            <a:ext cx="8523568" cy="457200"/>
          </a:xfrm>
          <a:prstGeom prst="roundRect">
            <a:avLst>
              <a:gd name="adj" fmla="val 33334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Common adjectives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10">
            <a:extLst>
              <a:ext uri="{FF2B5EF4-FFF2-40B4-BE49-F238E27FC236}">
                <a16:creationId xmlns:a16="http://schemas.microsoft.com/office/drawing/2014/main" id="{825CE0B8-3865-4BFE-AFBF-21FC36A9A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13190"/>
              </p:ext>
            </p:extLst>
          </p:nvPr>
        </p:nvGraphicFramePr>
        <p:xfrm>
          <a:off x="2113022" y="3615953"/>
          <a:ext cx="8360228" cy="2300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8214">
                  <a:extLst>
                    <a:ext uri="{9D8B030D-6E8A-4147-A177-3AD203B41FA5}">
                      <a16:colId xmlns:a16="http://schemas.microsoft.com/office/drawing/2014/main" val="3542052583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50910378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664607184"/>
                    </a:ext>
                  </a:extLst>
                </a:gridCol>
                <a:gridCol w="1252487">
                  <a:extLst>
                    <a:ext uri="{9D8B030D-6E8A-4147-A177-3AD203B41FA5}">
                      <a16:colId xmlns:a16="http://schemas.microsoft.com/office/drawing/2014/main" val="2944832909"/>
                    </a:ext>
                  </a:extLst>
                </a:gridCol>
                <a:gridCol w="1419727">
                  <a:extLst>
                    <a:ext uri="{9D8B030D-6E8A-4147-A177-3AD203B41FA5}">
                      <a16:colId xmlns:a16="http://schemas.microsoft.com/office/drawing/2014/main" val="2348320218"/>
                    </a:ext>
                  </a:extLst>
                </a:gridCol>
                <a:gridCol w="1281840">
                  <a:extLst>
                    <a:ext uri="{9D8B030D-6E8A-4147-A177-3AD203B41FA5}">
                      <a16:colId xmlns:a16="http://schemas.microsoft.com/office/drawing/2014/main" val="2688662689"/>
                    </a:ext>
                  </a:extLst>
                </a:gridCol>
              </a:tblGrid>
              <a:tr h="2300846">
                <a:tc>
                  <a:txBody>
                    <a:bodyPr/>
                    <a:lstStyle/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alto/a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antipático/a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bajo/a</a:t>
                      </a:r>
                    </a:p>
                    <a:p>
                      <a:pPr algn="r"/>
                      <a:endParaRPr lang="es-CO" sz="1400" b="1" i="0" u="none" strike="noStrik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bonito/a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bueno/a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delgado/a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difícil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fácil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feo/a</a:t>
                      </a:r>
                      <a:endParaRPr lang="es-CO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tall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unpleasant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short (in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height)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pretty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good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thin; slender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hard; difficult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easy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ugly</a:t>
                      </a:r>
                      <a:endParaRPr lang="es-CO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gordo/a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grande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guapo/a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importante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inteligente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interesante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joven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(jóvenes)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malo/a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mismo/a</a:t>
                      </a:r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fat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big; large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good-looking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important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intelligent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interesting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young</a:t>
                      </a:r>
                    </a:p>
                    <a:p>
                      <a:endParaRPr lang="en-US" sz="1400" b="0" i="1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bad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same</a:t>
                      </a:r>
                      <a:endParaRPr lang="es-CO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moreno/a</a:t>
                      </a:r>
                    </a:p>
                    <a:p>
                      <a:pPr algn="r"/>
                      <a:r>
                        <a:rPr lang="pt-BR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mucho</a:t>
                      </a:r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</a:t>
                      </a:r>
                    </a:p>
                    <a:p>
                      <a:pPr algn="r"/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pt-BR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pelirrojo</a:t>
                      </a:r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</a:t>
                      </a:r>
                    </a:p>
                    <a:p>
                      <a:pPr algn="r"/>
                      <a:r>
                        <a:rPr lang="pt-BR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pequeño</a:t>
                      </a:r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</a:t>
                      </a:r>
                    </a:p>
                    <a:p>
                      <a:pPr algn="r"/>
                      <a:r>
                        <a:rPr lang="pt-BR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rubio</a:t>
                      </a:r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</a:t>
                      </a:r>
                    </a:p>
                    <a:p>
                      <a:pPr algn="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simpático/a</a:t>
                      </a:r>
                    </a:p>
                    <a:p>
                      <a:pPr algn="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tonto/a</a:t>
                      </a:r>
                    </a:p>
                    <a:p>
                      <a:pPr algn="r"/>
                      <a:r>
                        <a:rPr lang="pt-BR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trabajador</a:t>
                      </a:r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</a:p>
                    <a:p>
                      <a:pPr algn="r"/>
                      <a:r>
                        <a:rPr lang="pt-BR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viejo</a:t>
                      </a:r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</a:t>
                      </a:r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brunet(</a:t>
                      </a:r>
                      <a:r>
                        <a:rPr lang="en-US" sz="1400" b="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much; many;</a:t>
                      </a:r>
                    </a:p>
                    <a:p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lot of</a:t>
                      </a:r>
                    </a:p>
                    <a:p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red-haired</a:t>
                      </a:r>
                    </a:p>
                    <a:p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  <a:p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blond(e)</a:t>
                      </a:r>
                    </a:p>
                    <a:p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nice; likeable</a:t>
                      </a:r>
                    </a:p>
                    <a:p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silly; foolish</a:t>
                      </a:r>
                    </a:p>
                    <a:p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hard-working</a:t>
                      </a:r>
                    </a:p>
                    <a:p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</a:t>
                      </a:r>
                      <a:endParaRPr lang="es-CO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26119"/>
                  </a:ext>
                </a:extLst>
              </a:tr>
            </a:tbl>
          </a:graphicData>
        </a:graphic>
      </p:graphicFrame>
      <p:sp>
        <p:nvSpPr>
          <p:cNvPr id="9" name="Elipse 8">
            <a:extLst>
              <a:ext uri="{FF2B5EF4-FFF2-40B4-BE49-F238E27FC236}">
                <a16:creationId xmlns:a16="http://schemas.microsoft.com/office/drawing/2014/main" id="{3C2AD4CB-D439-4385-91DC-AEE817E5B920}"/>
              </a:ext>
            </a:extLst>
          </p:cNvPr>
          <p:cNvSpPr/>
          <p:nvPr/>
        </p:nvSpPr>
        <p:spPr>
          <a:xfrm>
            <a:off x="3735674" y="5856639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861862B-43D2-4820-946D-360CC636ED4D}"/>
              </a:ext>
            </a:extLst>
          </p:cNvPr>
          <p:cNvSpPr/>
          <p:nvPr/>
        </p:nvSpPr>
        <p:spPr>
          <a:xfrm>
            <a:off x="6464587" y="5856639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E6DDB7-8D3A-4933-B7FB-7FAD70ED0C4E}"/>
              </a:ext>
            </a:extLst>
          </p:cNvPr>
          <p:cNvSpPr/>
          <p:nvPr/>
        </p:nvSpPr>
        <p:spPr>
          <a:xfrm>
            <a:off x="9140183" y="5858370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FEBDB111-C983-490D-9563-3CFC9F2B4F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Descriptive</a:t>
            </a:r>
            <a:r>
              <a:rPr lang="es-CO" dirty="0"/>
              <a:t> </a:t>
            </a:r>
            <a:r>
              <a:rPr lang="es-CO" dirty="0" err="1"/>
              <a:t>adjectives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658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4540E8-06F7-4B64-9C91-F41B308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3.1-7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D440AD-5096-47FC-90E2-24ADE9A65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D154F9A1-2F69-46E8-B96D-CFBE680C9B37}"/>
              </a:ext>
            </a:extLst>
          </p:cNvPr>
          <p:cNvSpPr/>
          <p:nvPr/>
        </p:nvSpPr>
        <p:spPr>
          <a:xfrm>
            <a:off x="2760832" y="2040388"/>
            <a:ext cx="7241242" cy="1334920"/>
          </a:xfrm>
          <a:prstGeom prst="round2SameRect">
            <a:avLst>
              <a:gd name="adj1" fmla="val 0"/>
              <a:gd name="adj2" fmla="val 9895"/>
            </a:avLst>
          </a:prstGeom>
          <a:solidFill>
            <a:srgbClr val="F8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5B35BAA-D36B-4944-AEB5-667DB65A970B}"/>
              </a:ext>
            </a:extLst>
          </p:cNvPr>
          <p:cNvSpPr/>
          <p:nvPr/>
        </p:nvSpPr>
        <p:spPr>
          <a:xfrm>
            <a:off x="2644718" y="1727997"/>
            <a:ext cx="7448482" cy="457200"/>
          </a:xfrm>
          <a:prstGeom prst="roundRect">
            <a:avLst>
              <a:gd name="adj" fmla="val 33334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35D7495-67CD-45DB-BC8D-3BE330250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954614"/>
              </p:ext>
            </p:extLst>
          </p:nvPr>
        </p:nvGraphicFramePr>
        <p:xfrm>
          <a:off x="2984959" y="2394581"/>
          <a:ext cx="6768000" cy="800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354205258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66460718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348320218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664384902"/>
                    </a:ext>
                  </a:extLst>
                </a:gridCol>
              </a:tblGrid>
              <a:tr h="800253">
                <a:tc>
                  <a:txBody>
                    <a:bodyPr/>
                    <a:lstStyle/>
                    <a:p>
                      <a:pPr marL="252000" indent="0" algn="r" defTabSz="288000">
                        <a:tabLst>
                          <a:tab pos="288000" algn="r"/>
                        </a:tabLst>
                      </a:pPr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amarillo/a</a:t>
                      </a:r>
                    </a:p>
                    <a:p>
                      <a:pPr marL="252000" indent="0" algn="r" defTabSz="288000">
                        <a:tabLst>
                          <a:tab pos="288000" algn="r"/>
                        </a:tabLst>
                      </a:pPr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azul</a:t>
                      </a:r>
                    </a:p>
                    <a:p>
                      <a:pPr marL="252000" indent="0" algn="r" defTabSz="288000">
                        <a:tabLst>
                          <a:tab pos="288000" algn="r"/>
                        </a:tabLst>
                      </a:pPr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blanco/a</a:t>
                      </a:r>
                      <a:endParaRPr lang="es-CO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0000"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0" algn="l" defTabSz="360000">
                        <a:tabLst/>
                      </a:pPr>
                      <a:r>
                        <a:rPr lang="es-CO" sz="1400" b="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</a:t>
                      </a:r>
                      <a:endParaRPr lang="es-CO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8000" indent="0" algn="l" defTabSz="360000">
                        <a:tabLst/>
                      </a:pPr>
                      <a:r>
                        <a:rPr lang="es-CO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  <a:p>
                      <a:pPr marL="108000" indent="0" algn="l" defTabSz="360000">
                        <a:tabLst/>
                      </a:pPr>
                      <a:r>
                        <a:rPr lang="es-CO" sz="1400" b="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s-CO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00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0" algn="r" defTabSz="360000">
                        <a:tabLst/>
                      </a:pPr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negro/a</a:t>
                      </a:r>
                    </a:p>
                    <a:p>
                      <a:pPr marL="108000" indent="0" algn="r" defTabSz="360000">
                        <a:tabLst/>
                      </a:pPr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rojo/a</a:t>
                      </a:r>
                    </a:p>
                    <a:p>
                      <a:pPr marL="108000" indent="0" algn="r" defTabSz="360000">
                        <a:tabLst/>
                      </a:pPr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verde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0" algn="l" defTabSz="360000">
                        <a:buNone/>
                        <a:tabLst/>
                      </a:pPr>
                      <a:r>
                        <a:rPr lang="es-CO" sz="1400" b="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lang="es-CO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8000" indent="0" algn="l" defTabSz="360000">
                        <a:buNone/>
                        <a:tabLst/>
                      </a:pPr>
                      <a:r>
                        <a:rPr lang="es-CO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  <a:p>
                      <a:pPr marL="108000" indent="0" algn="l" defTabSz="360000">
                        <a:buNone/>
                        <a:tabLst/>
                      </a:pPr>
                      <a:r>
                        <a:rPr lang="es-CO" sz="1400" b="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lang="es-CO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00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26119"/>
                  </a:ext>
                </a:extLst>
              </a:tr>
            </a:tbl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id="{44003A87-AEA5-48B1-BB4D-DC53DD700875}"/>
              </a:ext>
            </a:extLst>
          </p:cNvPr>
          <p:cNvSpPr/>
          <p:nvPr/>
        </p:nvSpPr>
        <p:spPr>
          <a:xfrm>
            <a:off x="4631529" y="3194834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3EC97F7-0A8A-4C08-96CC-D17BB6A10CD8}"/>
              </a:ext>
            </a:extLst>
          </p:cNvPr>
          <p:cNvSpPr/>
          <p:nvPr/>
        </p:nvSpPr>
        <p:spPr>
          <a:xfrm>
            <a:off x="8004292" y="3194834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4871670F-0CA8-4B02-B70B-5B988C8BB6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Descriptive</a:t>
            </a:r>
            <a:r>
              <a:rPr lang="es-CO" dirty="0"/>
              <a:t> </a:t>
            </a:r>
            <a:r>
              <a:rPr lang="es-CO" dirty="0" err="1"/>
              <a:t>adjectives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9501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6C846D-0D47-4E95-9E74-3A13F7DA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</p:spPr>
        <p:txBody>
          <a:bodyPr/>
          <a:lstStyle/>
          <a:p>
            <a:r>
              <a:rPr lang="es-CO" dirty="0"/>
              <a:t>3.1-8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0BE7AB-A20C-4986-A170-FED1F385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B2A2748C-7D48-4920-841D-5921647E586C}"/>
              </a:ext>
            </a:extLst>
          </p:cNvPr>
          <p:cNvSpPr txBox="1"/>
          <p:nvPr/>
        </p:nvSpPr>
        <p:spPr>
          <a:xfrm>
            <a:off x="2443485" y="1639024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Some adjectives of nationality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ACFAFA7-2209-44E5-88E5-22F75E66587A}"/>
              </a:ext>
            </a:extLst>
          </p:cNvPr>
          <p:cNvSpPr txBox="1">
            <a:spLocks/>
          </p:cNvSpPr>
          <p:nvPr/>
        </p:nvSpPr>
        <p:spPr>
          <a:xfrm>
            <a:off x="2439661" y="2116534"/>
            <a:ext cx="7567081" cy="102370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Spanish, country names are capitalized, but adjectives of nationality are </a:t>
            </a:r>
            <a:r>
              <a:rPr lang="en-US" b="1" dirty="0"/>
              <a:t>not</a:t>
            </a:r>
            <a:r>
              <a:rPr lang="en-US" dirty="0"/>
              <a:t>.</a:t>
            </a:r>
            <a:endParaRPr lang="en-US" sz="2400" dirty="0"/>
          </a:p>
        </p:txBody>
      </p:sp>
      <p:sp>
        <p:nvSpPr>
          <p:cNvPr id="6" name="Isosceles Triangle 2">
            <a:extLst>
              <a:ext uri="{FF2B5EF4-FFF2-40B4-BE49-F238E27FC236}">
                <a16:creationId xmlns:a16="http://schemas.microsoft.com/office/drawing/2014/main" id="{B4D03586-EAA9-4371-971C-9F9F59201555}"/>
              </a:ext>
            </a:extLst>
          </p:cNvPr>
          <p:cNvSpPr/>
          <p:nvPr/>
        </p:nvSpPr>
        <p:spPr>
          <a:xfrm rot="5400000">
            <a:off x="2531411" y="2317400"/>
            <a:ext cx="274320" cy="228600"/>
          </a:xfrm>
          <a:prstGeom prst="triangle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: esquinas superiores redondeadas 6">
            <a:extLst>
              <a:ext uri="{FF2B5EF4-FFF2-40B4-BE49-F238E27FC236}">
                <a16:creationId xmlns:a16="http://schemas.microsoft.com/office/drawing/2014/main" id="{C06EF2AB-0D58-4693-BE9A-ACEF4D7667AA}"/>
              </a:ext>
            </a:extLst>
          </p:cNvPr>
          <p:cNvSpPr/>
          <p:nvPr/>
        </p:nvSpPr>
        <p:spPr>
          <a:xfrm>
            <a:off x="2719884" y="3548887"/>
            <a:ext cx="7241242" cy="2575187"/>
          </a:xfrm>
          <a:prstGeom prst="round2SameRect">
            <a:avLst>
              <a:gd name="adj1" fmla="val 0"/>
              <a:gd name="adj2" fmla="val 9895"/>
            </a:avLst>
          </a:prstGeom>
          <a:solidFill>
            <a:srgbClr val="F8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93D09DD-502B-484E-9513-3DB9648AB99C}"/>
              </a:ext>
            </a:extLst>
          </p:cNvPr>
          <p:cNvSpPr/>
          <p:nvPr/>
        </p:nvSpPr>
        <p:spPr>
          <a:xfrm>
            <a:off x="2603770" y="3272593"/>
            <a:ext cx="7448482" cy="457200"/>
          </a:xfrm>
          <a:prstGeom prst="roundRect">
            <a:avLst>
              <a:gd name="adj" fmla="val 33334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nationality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925307D-3F77-4B82-AFD3-65F017882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890789"/>
              </p:ext>
            </p:extLst>
          </p:nvPr>
        </p:nvGraphicFramePr>
        <p:xfrm>
          <a:off x="2661828" y="3910273"/>
          <a:ext cx="7257518" cy="2015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6718">
                  <a:extLst>
                    <a:ext uri="{9D8B030D-6E8A-4147-A177-3AD203B41FA5}">
                      <a16:colId xmlns:a16="http://schemas.microsoft.com/office/drawing/2014/main" val="3542052583"/>
                    </a:ext>
                  </a:extLst>
                </a:gridCol>
                <a:gridCol w="1459325">
                  <a:extLst>
                    <a:ext uri="{9D8B030D-6E8A-4147-A177-3AD203B41FA5}">
                      <a16:colId xmlns:a16="http://schemas.microsoft.com/office/drawing/2014/main" val="3664607184"/>
                    </a:ext>
                  </a:extLst>
                </a:gridCol>
                <a:gridCol w="1876926">
                  <a:extLst>
                    <a:ext uri="{9D8B030D-6E8A-4147-A177-3AD203B41FA5}">
                      <a16:colId xmlns:a16="http://schemas.microsoft.com/office/drawing/2014/main" val="2348320218"/>
                    </a:ext>
                  </a:extLst>
                </a:gridCol>
                <a:gridCol w="1804549">
                  <a:extLst>
                    <a:ext uri="{9D8B030D-6E8A-4147-A177-3AD203B41FA5}">
                      <a16:colId xmlns:a16="http://schemas.microsoft.com/office/drawing/2014/main" val="3664384902"/>
                    </a:ext>
                  </a:extLst>
                </a:gridCol>
              </a:tblGrid>
              <a:tr h="2015418">
                <a:tc>
                  <a:txBody>
                    <a:bodyPr/>
                    <a:lstStyle/>
                    <a:p>
                      <a:pPr marL="252000" indent="0" algn="r" defTabSz="288000">
                        <a:tabLst>
                          <a:tab pos="288000" algn="r"/>
                        </a:tabLst>
                      </a:pPr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alemán, alemana</a:t>
                      </a:r>
                    </a:p>
                    <a:p>
                      <a:pPr marL="252000" indent="0" algn="r" defTabSz="288000">
                        <a:tabLst>
                          <a:tab pos="288000" algn="r"/>
                        </a:tabLst>
                      </a:pPr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argentino/a</a:t>
                      </a:r>
                    </a:p>
                    <a:p>
                      <a:pPr marL="252000" indent="0" algn="r" defTabSz="288000">
                        <a:tabLst>
                          <a:tab pos="288000" algn="r"/>
                        </a:tabLst>
                      </a:pPr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canadiense</a:t>
                      </a:r>
                    </a:p>
                    <a:p>
                      <a:pPr marL="252000" indent="0" algn="r" defTabSz="288000">
                        <a:tabLst>
                          <a:tab pos="288000" algn="r"/>
                        </a:tabLst>
                      </a:pPr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chino/a</a:t>
                      </a:r>
                    </a:p>
                    <a:p>
                      <a:pPr marL="252000" indent="0" algn="r" defTabSz="288000">
                        <a:tabLst>
                          <a:tab pos="288000" algn="r"/>
                        </a:tabLst>
                      </a:pPr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costarricense</a:t>
                      </a:r>
                    </a:p>
                    <a:p>
                      <a:pPr marL="252000" indent="0" algn="r" defTabSz="288000">
                        <a:tabLst>
                          <a:tab pos="288000" algn="r"/>
                        </a:tabLst>
                      </a:pPr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cubano/a</a:t>
                      </a:r>
                    </a:p>
                    <a:p>
                      <a:pPr marL="252000" indent="0" algn="r" defTabSz="288000">
                        <a:tabLst>
                          <a:tab pos="288000" algn="r"/>
                        </a:tabLst>
                      </a:pPr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ecuatoriano/a</a:t>
                      </a:r>
                    </a:p>
                    <a:p>
                      <a:pPr marL="252000" indent="0" algn="r" defTabSz="288000">
                        <a:tabLst>
                          <a:tab pos="288000" algn="r"/>
                        </a:tabLst>
                      </a:pPr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español(a)</a:t>
                      </a:r>
                    </a:p>
                    <a:p>
                      <a:pPr marL="252000" indent="0" algn="r" defTabSz="288000">
                        <a:tabLst>
                          <a:tab pos="288000" algn="r"/>
                        </a:tabLst>
                      </a:pPr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estadounidense</a:t>
                      </a:r>
                      <a:endParaRPr lang="es-CO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0000"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0" algn="l" defTabSz="360000">
                        <a:tabLst/>
                      </a:pP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</a:t>
                      </a:r>
                    </a:p>
                    <a:p>
                      <a:pPr marL="108000" indent="0" algn="l" defTabSz="360000">
                        <a:tabLst/>
                      </a:pP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Argentine</a:t>
                      </a:r>
                    </a:p>
                    <a:p>
                      <a:pPr marL="108000" indent="0" algn="l" defTabSz="360000">
                        <a:tabLst/>
                      </a:pP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Canadian</a:t>
                      </a:r>
                    </a:p>
                    <a:p>
                      <a:pPr marL="108000" indent="0" algn="l" defTabSz="360000">
                        <a:tabLst/>
                      </a:pP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Chinese</a:t>
                      </a:r>
                    </a:p>
                    <a:p>
                      <a:pPr marL="108000" indent="0" algn="l" defTabSz="360000">
                        <a:tabLst/>
                      </a:pP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Costa Rican</a:t>
                      </a:r>
                    </a:p>
                    <a:p>
                      <a:pPr marL="108000" indent="0" algn="l" defTabSz="360000">
                        <a:tabLst/>
                      </a:pP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Cuban</a:t>
                      </a:r>
                    </a:p>
                    <a:p>
                      <a:pPr marL="108000" indent="0" algn="l" defTabSz="360000">
                        <a:tabLst/>
                      </a:pP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Ecuadorian</a:t>
                      </a:r>
                    </a:p>
                    <a:p>
                      <a:pPr marL="108000" indent="0" algn="l" defTabSz="360000">
                        <a:tabLst/>
                      </a:pP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Spanish</a:t>
                      </a:r>
                    </a:p>
                    <a:p>
                      <a:pPr marL="108000" indent="0" algn="l" defTabSz="360000">
                        <a:tabLst/>
                      </a:pP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the U.S.</a:t>
                      </a:r>
                      <a:endParaRPr lang="es-CO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00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0" algn="r" defTabSz="360000">
                        <a:tabLst/>
                      </a:pPr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francés, francesa</a:t>
                      </a:r>
                    </a:p>
                    <a:p>
                      <a:pPr marL="108000" indent="0" algn="r" defTabSz="360000">
                        <a:tabLst/>
                      </a:pPr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inglés, inglesa</a:t>
                      </a:r>
                    </a:p>
                    <a:p>
                      <a:pPr marL="108000" indent="0" algn="r" defTabSz="360000">
                        <a:tabLst/>
                      </a:pPr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italiano/a</a:t>
                      </a:r>
                    </a:p>
                    <a:p>
                      <a:pPr marL="108000" indent="0" algn="r" defTabSz="360000">
                        <a:tabLst/>
                      </a:pPr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japonés, japonesa</a:t>
                      </a:r>
                    </a:p>
                    <a:p>
                      <a:pPr marL="108000" indent="0" algn="r" defTabSz="360000">
                        <a:tabLst/>
                      </a:pPr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mexicano/a</a:t>
                      </a:r>
                    </a:p>
                    <a:p>
                      <a:pPr marL="108000" indent="0" algn="r" defTabSz="360000">
                        <a:tabLst/>
                      </a:pPr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norteamericano/a</a:t>
                      </a:r>
                    </a:p>
                    <a:p>
                      <a:pPr marL="108000" indent="0" algn="r" defTabSz="360000">
                        <a:tabLst/>
                      </a:pPr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puertorriqueño/a</a:t>
                      </a:r>
                    </a:p>
                    <a:p>
                      <a:pPr marL="108000" indent="0" algn="r" defTabSz="360000">
                        <a:tabLst/>
                      </a:pPr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ruso/a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0" algn="l" defTabSz="360000">
                        <a:buNone/>
                        <a:tabLst/>
                      </a:pP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</a:t>
                      </a:r>
                    </a:p>
                    <a:p>
                      <a:pPr marL="108000" indent="0" algn="l" defTabSz="360000">
                        <a:buNone/>
                        <a:tabLst/>
                      </a:pP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</a:p>
                    <a:p>
                      <a:pPr marL="108000" indent="0" algn="l" defTabSz="360000">
                        <a:buNone/>
                        <a:tabLst/>
                      </a:pP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Italian</a:t>
                      </a:r>
                    </a:p>
                    <a:p>
                      <a:pPr marL="108000" indent="0" algn="l" defTabSz="360000">
                        <a:buNone/>
                        <a:tabLst/>
                      </a:pP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Japanese</a:t>
                      </a:r>
                    </a:p>
                    <a:p>
                      <a:pPr marL="108000" indent="0" algn="l" defTabSz="360000">
                        <a:buNone/>
                        <a:tabLst/>
                      </a:pPr>
                      <a:endParaRPr lang="en-US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8000" indent="0" algn="l" defTabSz="360000">
                        <a:buNone/>
                        <a:tabLst/>
                      </a:pP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Mexican</a:t>
                      </a:r>
                    </a:p>
                    <a:p>
                      <a:pPr marL="108000" indent="0" algn="l" defTabSz="360000">
                        <a:buNone/>
                        <a:tabLst/>
                      </a:pP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(North) American</a:t>
                      </a:r>
                    </a:p>
                    <a:p>
                      <a:pPr marL="108000" indent="0" algn="l" defTabSz="360000">
                        <a:buNone/>
                        <a:tabLst/>
                      </a:pP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Rican</a:t>
                      </a:r>
                    </a:p>
                    <a:p>
                      <a:pPr marL="108000" indent="0" algn="l" defTabSz="360000">
                        <a:buNone/>
                        <a:tabLst/>
                      </a:pP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Russian</a:t>
                      </a:r>
                      <a:endParaRPr lang="es-CO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00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26119"/>
                  </a:ext>
                </a:extLst>
              </a:tr>
            </a:tbl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D89852FC-F90A-470F-A10D-89DE27E472F7}"/>
              </a:ext>
            </a:extLst>
          </p:cNvPr>
          <p:cNvSpPr/>
          <p:nvPr/>
        </p:nvSpPr>
        <p:spPr>
          <a:xfrm>
            <a:off x="4710235" y="5913659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76ADE0C-87C9-4A07-A780-1908F1951F08}"/>
              </a:ext>
            </a:extLst>
          </p:cNvPr>
          <p:cNvSpPr/>
          <p:nvPr/>
        </p:nvSpPr>
        <p:spPr>
          <a:xfrm>
            <a:off x="8052054" y="5913659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2E3283C7-6B50-45DC-8D2A-D789FC151C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Descriptive</a:t>
            </a:r>
            <a:r>
              <a:rPr lang="es-CO" dirty="0"/>
              <a:t> </a:t>
            </a:r>
            <a:r>
              <a:rPr lang="es-CO" dirty="0" err="1"/>
              <a:t>adjectives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58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171F85C-4D7F-41E3-9072-6EE88C7B6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97720"/>
            <a:ext cx="8229600" cy="853203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/>
              <a:t>Adjectives of nationality that end in a consonant form the feminine by adding </a:t>
            </a:r>
            <a:r>
              <a:rPr lang="en-US" sz="2400" b="1" dirty="0"/>
              <a:t>-a</a:t>
            </a:r>
            <a:r>
              <a:rPr lang="en-US" sz="2400" dirty="0"/>
              <a:t>. </a:t>
            </a:r>
            <a:endParaRPr lang="es-CO" sz="240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00C924-19C3-4432-B979-4129B89F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3.1-9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CF38CF-2003-4589-BF63-9F932335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B6C569C-9723-49DD-9FCF-7B22366F3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827891"/>
              </p:ext>
            </p:extLst>
          </p:nvPr>
        </p:nvGraphicFramePr>
        <p:xfrm>
          <a:off x="2927349" y="2569894"/>
          <a:ext cx="7647825" cy="40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965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9950828"/>
                    </a:ext>
                  </a:extLst>
                </a:gridCol>
                <a:gridCol w="1407886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  <a:gridCol w="2389117">
                  <a:extLst>
                    <a:ext uri="{9D8B030D-6E8A-4147-A177-3AD203B41FA5}">
                      <a16:colId xmlns:a16="http://schemas.microsoft.com/office/drawing/2014/main" val="2578639831"/>
                    </a:ext>
                  </a:extLst>
                </a:gridCol>
              </a:tblGrid>
              <a:tr h="401246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japoné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CO" sz="18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japone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españo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españo</a:t>
                      </a:r>
                      <a:r>
                        <a:rPr lang="es-CO" sz="18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77B6E3F-783A-4A04-BF5F-0D237687E28A}"/>
              </a:ext>
            </a:extLst>
          </p:cNvPr>
          <p:cNvCxnSpPr>
            <a:cxnSpLocks/>
          </p:cNvCxnSpPr>
          <p:nvPr/>
        </p:nvCxnSpPr>
        <p:spPr>
          <a:xfrm>
            <a:off x="3883478" y="2762429"/>
            <a:ext cx="457492" cy="0"/>
          </a:xfrm>
          <a:prstGeom prst="straightConnector1">
            <a:avLst/>
          </a:prstGeom>
          <a:ln w="12700">
            <a:solidFill>
              <a:srgbClr val="006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13A9D12-2C16-4555-AE1B-AC7505570999}"/>
              </a:ext>
            </a:extLst>
          </p:cNvPr>
          <p:cNvCxnSpPr>
            <a:cxnSpLocks/>
          </p:cNvCxnSpPr>
          <p:nvPr/>
        </p:nvCxnSpPr>
        <p:spPr>
          <a:xfrm>
            <a:off x="7752340" y="2762429"/>
            <a:ext cx="457492" cy="0"/>
          </a:xfrm>
          <a:prstGeom prst="straightConnector1">
            <a:avLst/>
          </a:prstGeom>
          <a:ln w="12700">
            <a:solidFill>
              <a:srgbClr val="006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8A17AD-12AB-40C8-B158-DFA5F9D46AC9}"/>
              </a:ext>
            </a:extLst>
          </p:cNvPr>
          <p:cNvSpPr txBox="1">
            <a:spLocks/>
          </p:cNvSpPr>
          <p:nvPr/>
        </p:nvSpPr>
        <p:spPr>
          <a:xfrm>
            <a:off x="2439661" y="3133489"/>
            <a:ext cx="8135514" cy="79196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400" dirty="0"/>
              <a:t>Adjectives of color and nationality are formed like other descriptive adjectives. </a:t>
            </a:r>
          </a:p>
        </p:txBody>
      </p:sp>
      <p:sp>
        <p:nvSpPr>
          <p:cNvPr id="10" name="Isosceles Triangle 2">
            <a:extLst>
              <a:ext uri="{FF2B5EF4-FFF2-40B4-BE49-F238E27FC236}">
                <a16:creationId xmlns:a16="http://schemas.microsoft.com/office/drawing/2014/main" id="{A075D760-D408-4625-BA8C-EB721139C659}"/>
              </a:ext>
            </a:extLst>
          </p:cNvPr>
          <p:cNvSpPr/>
          <p:nvPr/>
        </p:nvSpPr>
        <p:spPr>
          <a:xfrm rot="5400000">
            <a:off x="2531411" y="3272146"/>
            <a:ext cx="274320" cy="228600"/>
          </a:xfrm>
          <a:prstGeom prst="triangle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DD8841B-32AF-45EF-A81B-21994721365A}"/>
              </a:ext>
            </a:extLst>
          </p:cNvPr>
          <p:cNvSpPr/>
          <p:nvPr/>
        </p:nvSpPr>
        <p:spPr>
          <a:xfrm>
            <a:off x="2580923" y="4700276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FEAADE0-D049-4952-B258-69E8BD66C80D}"/>
              </a:ext>
            </a:extLst>
          </p:cNvPr>
          <p:cNvSpPr/>
          <p:nvPr/>
        </p:nvSpPr>
        <p:spPr>
          <a:xfrm>
            <a:off x="4599298" y="4705038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19D40AD1-061B-41A5-BE86-AF285FAAC4DF}"/>
              </a:ext>
            </a:extLst>
          </p:cNvPr>
          <p:cNvSpPr/>
          <p:nvPr/>
        </p:nvSpPr>
        <p:spPr>
          <a:xfrm>
            <a:off x="3075910" y="4221606"/>
            <a:ext cx="2593341" cy="2324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Masculine</a:t>
            </a:r>
            <a:endParaRPr lang="es-CO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3EA3BE7-3961-46F3-B517-831A6DD772B4}"/>
              </a:ext>
            </a:extLst>
          </p:cNvPr>
          <p:cNvSpPr/>
          <p:nvPr/>
        </p:nvSpPr>
        <p:spPr>
          <a:xfrm>
            <a:off x="6557254" y="4700276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F37ED7C2-9DFA-4F71-A880-F0C1E07745DE}"/>
              </a:ext>
            </a:extLst>
          </p:cNvPr>
          <p:cNvSpPr/>
          <p:nvPr/>
        </p:nvSpPr>
        <p:spPr>
          <a:xfrm>
            <a:off x="8575629" y="4708404"/>
            <a:ext cx="1562165" cy="369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</a:t>
            </a:r>
            <a:endParaRPr lang="es-CO" sz="1400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797F438-479E-4140-A010-87EE71CF3F2B}"/>
              </a:ext>
            </a:extLst>
          </p:cNvPr>
          <p:cNvSpPr/>
          <p:nvPr/>
        </p:nvSpPr>
        <p:spPr>
          <a:xfrm>
            <a:off x="7055761" y="4208469"/>
            <a:ext cx="2593341" cy="3353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Feminine</a:t>
            </a:r>
            <a:endParaRPr lang="es-CO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AA5299B-84BA-433A-8E92-6C066B175F5F}"/>
              </a:ext>
            </a:extLst>
          </p:cNvPr>
          <p:cNvGrpSpPr/>
          <p:nvPr/>
        </p:nvGrpSpPr>
        <p:grpSpPr>
          <a:xfrm>
            <a:off x="3364815" y="4543179"/>
            <a:ext cx="2001985" cy="325931"/>
            <a:chOff x="1241943" y="3896440"/>
            <a:chExt cx="1635748" cy="276674"/>
          </a:xfrm>
        </p:grpSpPr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D466BBB7-6BA1-493F-9849-D08D22280C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9620" y="3896440"/>
              <a:ext cx="1326387" cy="1664"/>
            </a:xfrm>
            <a:prstGeom prst="line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o 18">
              <a:extLst>
                <a:ext uri="{FF2B5EF4-FFF2-40B4-BE49-F238E27FC236}">
                  <a16:creationId xmlns:a16="http://schemas.microsoft.com/office/drawing/2014/main" id="{79FA274A-EFEB-466B-8A55-054809169AFD}"/>
                </a:ext>
              </a:extLst>
            </p:cNvPr>
            <p:cNvSpPr/>
            <p:nvPr/>
          </p:nvSpPr>
          <p:spPr>
            <a:xfrm flipH="1">
              <a:off x="1241943" y="3897123"/>
              <a:ext cx="335450" cy="275991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Arco 19">
              <a:extLst>
                <a:ext uri="{FF2B5EF4-FFF2-40B4-BE49-F238E27FC236}">
                  <a16:creationId xmlns:a16="http://schemas.microsoft.com/office/drawing/2014/main" id="{19BC40FF-2C95-4BE4-A8A0-D1A3E44B950B}"/>
                </a:ext>
              </a:extLst>
            </p:cNvPr>
            <p:cNvSpPr/>
            <p:nvPr/>
          </p:nvSpPr>
          <p:spPr>
            <a:xfrm>
              <a:off x="2564372" y="3898446"/>
              <a:ext cx="313319" cy="274668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0E5C5A5B-23D7-4DB0-A916-91C6864B752E}"/>
              </a:ext>
            </a:extLst>
          </p:cNvPr>
          <p:cNvGrpSpPr/>
          <p:nvPr/>
        </p:nvGrpSpPr>
        <p:grpSpPr>
          <a:xfrm>
            <a:off x="7365259" y="4540411"/>
            <a:ext cx="2001985" cy="325931"/>
            <a:chOff x="1241943" y="3896440"/>
            <a:chExt cx="1635748" cy="276674"/>
          </a:xfrm>
        </p:grpSpPr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8FE39216-6CEA-4ACB-BED9-F719480163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9620" y="3896440"/>
              <a:ext cx="1326387" cy="1664"/>
            </a:xfrm>
            <a:prstGeom prst="line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o 22">
              <a:extLst>
                <a:ext uri="{FF2B5EF4-FFF2-40B4-BE49-F238E27FC236}">
                  <a16:creationId xmlns:a16="http://schemas.microsoft.com/office/drawing/2014/main" id="{2EA11438-A6C1-4C6E-A7EF-0580A066AE93}"/>
                </a:ext>
              </a:extLst>
            </p:cNvPr>
            <p:cNvSpPr/>
            <p:nvPr/>
          </p:nvSpPr>
          <p:spPr>
            <a:xfrm flipH="1">
              <a:off x="1241943" y="3897123"/>
              <a:ext cx="335450" cy="275991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Arco 23">
              <a:extLst>
                <a:ext uri="{FF2B5EF4-FFF2-40B4-BE49-F238E27FC236}">
                  <a16:creationId xmlns:a16="http://schemas.microsoft.com/office/drawing/2014/main" id="{E13F6720-8AE7-4F58-A7C2-92EE60B8F5CC}"/>
                </a:ext>
              </a:extLst>
            </p:cNvPr>
            <p:cNvSpPr/>
            <p:nvPr/>
          </p:nvSpPr>
          <p:spPr>
            <a:xfrm>
              <a:off x="2564372" y="3898446"/>
              <a:ext cx="313319" cy="274668"/>
            </a:xfrm>
            <a:prstGeom prst="arc">
              <a:avLst/>
            </a:prstGeom>
            <a:ln>
              <a:solidFill>
                <a:srgbClr val="0060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E00B988F-8FFB-4E50-8C08-91E3D947E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678777"/>
              </p:ext>
            </p:extLst>
          </p:nvPr>
        </p:nvGraphicFramePr>
        <p:xfrm>
          <a:off x="2580923" y="5174607"/>
          <a:ext cx="782132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192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2048691">
                  <a:extLst>
                    <a:ext uri="{9D8B030D-6E8A-4147-A177-3AD203B41FA5}">
                      <a16:colId xmlns:a16="http://schemas.microsoft.com/office/drawing/2014/main" val="9950828"/>
                    </a:ext>
                  </a:extLst>
                </a:gridCol>
                <a:gridCol w="1949865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  <a:gridCol w="2099580">
                  <a:extLst>
                    <a:ext uri="{9D8B030D-6E8A-4147-A177-3AD203B41FA5}">
                      <a16:colId xmlns:a16="http://schemas.microsoft.com/office/drawing/2014/main" val="2578639831"/>
                    </a:ext>
                  </a:extLst>
                </a:gridCol>
              </a:tblGrid>
              <a:tr h="414983">
                <a:tc>
                  <a:txBody>
                    <a:bodyPr/>
                    <a:lstStyle/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argentin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</a:p>
                    <a:p>
                      <a:pPr algn="ctr"/>
                      <a:r>
                        <a:rPr lang="es-CO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azul</a:t>
                      </a:r>
                    </a:p>
                    <a:p>
                      <a:pPr algn="ctr"/>
                      <a:r>
                        <a:rPr lang="es-CO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argentin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</a:p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azul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</a:p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verde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argentin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algn="ctr"/>
                      <a:r>
                        <a:rPr lang="es-CO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azul</a:t>
                      </a:r>
                    </a:p>
                    <a:p>
                      <a:pPr algn="ctr"/>
                      <a:r>
                        <a:rPr lang="es-CO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argentin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</a:t>
                      </a:r>
                    </a:p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azul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</a:p>
                    <a:p>
                      <a:pPr algn="ctr"/>
                      <a:r>
                        <a:rPr lang="es-CO" sz="16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verd</a:t>
                      </a:r>
                      <a:r>
                        <a:rPr lang="es-CO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  <a:endParaRPr lang="es-CO" sz="16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28" name="Título 27">
            <a:extLst>
              <a:ext uri="{FF2B5EF4-FFF2-40B4-BE49-F238E27FC236}">
                <a16:creationId xmlns:a16="http://schemas.microsoft.com/office/drawing/2014/main" id="{E1CB657D-0A59-4AFA-8F03-EE23B09CEF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Descriptive</a:t>
            </a:r>
            <a:r>
              <a:rPr lang="es-CO" dirty="0"/>
              <a:t> </a:t>
            </a:r>
            <a:r>
              <a:rPr lang="es-CO" dirty="0" err="1"/>
              <a:t>adjectives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3489614"/>
      </p:ext>
    </p:extLst>
  </p:cSld>
  <p:clrMapOvr>
    <a:masterClrMapping/>
  </p:clrMapOvr>
</p:sld>
</file>

<file path=ppt/theme/theme1.xml><?xml version="1.0" encoding="utf-8"?>
<a:theme xmlns:a="http://schemas.openxmlformats.org/drawingml/2006/main" name="Main-MASTER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3510</TotalTime>
  <Words>1225</Words>
  <Application>Microsoft Office PowerPoint</Application>
  <PresentationFormat>Widescreen</PresentationFormat>
  <Paragraphs>290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Symbol</vt:lpstr>
      <vt:lpstr>Times New Roman</vt:lpstr>
      <vt:lpstr>Main-MASTER</vt:lpstr>
      <vt:lpstr>Descriptive adjectives</vt:lpstr>
      <vt:lpstr>Descriptive adjectives</vt:lpstr>
      <vt:lpstr>Descriptive adjectives</vt:lpstr>
      <vt:lpstr>Descriptive adjectives</vt:lpstr>
      <vt:lpstr>Descriptive adjectives</vt:lpstr>
      <vt:lpstr>Descriptive adjectives</vt:lpstr>
      <vt:lpstr>Descriptive adjectives</vt:lpstr>
      <vt:lpstr>Descriptive adjectives</vt:lpstr>
      <vt:lpstr>Descriptive adjectives</vt:lpstr>
      <vt:lpstr>Descriptive adjectives</vt:lpstr>
      <vt:lpstr>Descriptive adjectives</vt:lpstr>
      <vt:lpstr>Descriptive adjectives</vt:lpstr>
      <vt:lpstr>Descriptive adjectives</vt:lpstr>
      <vt:lpstr>Descriptive adjectives</vt:lpstr>
      <vt:lpstr>Descriptive adjectives</vt:lpstr>
      <vt:lpstr>Descriptive adjectives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Diez</dc:creator>
  <cp:lastModifiedBy>BURAK, ANNETTE</cp:lastModifiedBy>
  <cp:revision>363</cp:revision>
  <dcterms:created xsi:type="dcterms:W3CDTF">2020-01-23T15:55:24Z</dcterms:created>
  <dcterms:modified xsi:type="dcterms:W3CDTF">2023-01-24T13:02:41Z</dcterms:modified>
</cp:coreProperties>
</file>