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4" r:id="rId10"/>
    <p:sldId id="263" r:id="rId11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41E83-02E5-42A9-818D-76AAC06EE66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60FA3-FA25-4E85-ACF0-3368C88A7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01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34E501-EA31-4F68-A736-8F73F8CC0CDD}" type="datetimeFigureOut">
              <a:rPr lang="en-US" smtClean="0"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A386D7-1A00-46EC-BEBE-A6A61AE5F18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Voces</a:t>
            </a:r>
            <a:r>
              <a:rPr lang="en-US" dirty="0" smtClean="0"/>
              <a:t> 2 – </a:t>
            </a:r>
            <a:r>
              <a:rPr lang="en-US" dirty="0" err="1" smtClean="0"/>
              <a:t>Capitulo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s-ES" dirty="0" smtClean="0"/>
              <a:t>Yo </a:t>
            </a:r>
            <a:r>
              <a:rPr lang="es-ES" dirty="0"/>
              <a:t>deseo que los estudiantes </a:t>
            </a:r>
            <a:r>
              <a:rPr lang="es-ES" dirty="0" smtClean="0"/>
              <a:t>__________</a:t>
            </a:r>
            <a:r>
              <a:rPr lang="es-ES" dirty="0"/>
              <a:t> las tareas</a:t>
            </a:r>
            <a:r>
              <a:rPr lang="es-ES" dirty="0" smtClean="0"/>
              <a:t>. (hacer)</a:t>
            </a:r>
          </a:p>
          <a:p>
            <a:pPr marL="514350" indent="-514350">
              <a:buAutoNum type="arabicPeriod"/>
            </a:pPr>
            <a:r>
              <a:rPr lang="es-ES" dirty="0"/>
              <a:t>Es posible que mi familia </a:t>
            </a:r>
            <a:r>
              <a:rPr lang="es-ES" dirty="0" smtClean="0"/>
              <a:t>___________</a:t>
            </a:r>
            <a:r>
              <a:rPr lang="es-ES" dirty="0"/>
              <a:t> a visitarme</a:t>
            </a:r>
            <a:r>
              <a:rPr lang="es-ES" dirty="0" smtClean="0"/>
              <a:t>. (venir)</a:t>
            </a:r>
          </a:p>
          <a:p>
            <a:pPr marL="514350" indent="-514350">
              <a:buAutoNum type="arabicPeriod"/>
            </a:pPr>
            <a:r>
              <a:rPr lang="es-ES" dirty="0" smtClean="0"/>
              <a:t>La profesora </a:t>
            </a:r>
            <a:r>
              <a:rPr lang="es-ES" dirty="0"/>
              <a:t>manda que los </a:t>
            </a:r>
            <a:r>
              <a:rPr lang="es-ES" dirty="0" smtClean="0"/>
              <a:t>estudiantes __________ en el proyecto</a:t>
            </a:r>
            <a:r>
              <a:rPr lang="es-ES" dirty="0"/>
              <a:t> este fin de semana</a:t>
            </a:r>
            <a:r>
              <a:rPr lang="es-ES" dirty="0" smtClean="0"/>
              <a:t>. (trabajar)</a:t>
            </a:r>
          </a:p>
          <a:p>
            <a:pPr marL="514350" indent="-514350">
              <a:buAutoNum type="arabicPeriod"/>
            </a:pPr>
            <a:r>
              <a:rPr lang="es-ES" dirty="0"/>
              <a:t>Es necesario que Lola </a:t>
            </a:r>
            <a:r>
              <a:rPr lang="es-ES" dirty="0" smtClean="0"/>
              <a:t>___________</a:t>
            </a:r>
            <a:r>
              <a:rPr lang="es-ES" dirty="0"/>
              <a:t> la verdad</a:t>
            </a:r>
            <a:r>
              <a:rPr lang="es-ES" dirty="0" smtClean="0"/>
              <a:t>. (saber)</a:t>
            </a:r>
          </a:p>
          <a:p>
            <a:pPr marL="514350" indent="-514350">
              <a:buAutoNum type="arabicPeriod"/>
            </a:pPr>
            <a:r>
              <a:rPr lang="es-ES" dirty="0"/>
              <a:t>Puede ser que nosotros no </a:t>
            </a:r>
            <a:r>
              <a:rPr lang="es-ES" dirty="0" smtClean="0"/>
              <a:t>___________</a:t>
            </a:r>
            <a:r>
              <a:rPr lang="es-ES" dirty="0"/>
              <a:t> de vacaciones solos</a:t>
            </a:r>
            <a:r>
              <a:rPr lang="es-ES" dirty="0" smtClean="0"/>
              <a:t>. (estar)</a:t>
            </a:r>
          </a:p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endParaRPr lang="es-E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2046" y="1447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hagan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2394205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venga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593812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trabajen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5720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sepa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429143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accent1"/>
                </a:solidFill>
              </a:rPr>
              <a:t>estemos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2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¿Qué es el subjuntivo?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The subjunctive is a mood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It is used to talk about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hings we wish would happen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hings we think might happen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hings we wish other people would do </a:t>
            </a:r>
            <a:r>
              <a:rPr lang="en-US" sz="3200" dirty="0"/>
              <a:t> 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formas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r>
              <a:rPr lang="en-US" dirty="0" smtClean="0"/>
              <a:t>Start </a:t>
            </a:r>
            <a:r>
              <a:rPr lang="en-US" dirty="0"/>
              <a:t>with the present tense </a:t>
            </a:r>
            <a:r>
              <a:rPr lang="en-US" i="1" dirty="0" err="1"/>
              <a:t>yo</a:t>
            </a:r>
            <a:r>
              <a:rPr lang="en-US" dirty="0"/>
              <a:t> form of the </a:t>
            </a:r>
            <a:r>
              <a:rPr lang="en-US" dirty="0" smtClean="0"/>
              <a:t>verb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Take </a:t>
            </a:r>
            <a:r>
              <a:rPr lang="en-US" dirty="0"/>
              <a:t>off the </a:t>
            </a:r>
            <a:r>
              <a:rPr lang="en-US" dirty="0" smtClean="0"/>
              <a:t>ending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/>
              <a:t>the opposite </a:t>
            </a:r>
            <a:r>
              <a:rPr lang="en-US" dirty="0" smtClean="0"/>
              <a:t>endings</a:t>
            </a:r>
          </a:p>
          <a:p>
            <a:pPr lvl="1"/>
            <a:r>
              <a:rPr lang="en-US" i="1" dirty="0" smtClean="0"/>
              <a:t>-</a:t>
            </a:r>
            <a:r>
              <a:rPr lang="en-US" i="1" dirty="0" err="1"/>
              <a:t>ar</a:t>
            </a:r>
            <a:r>
              <a:rPr lang="en-US" dirty="0"/>
              <a:t> </a:t>
            </a:r>
            <a:r>
              <a:rPr lang="en-US" dirty="0" smtClean="0"/>
              <a:t>verbs: endings for  present tense</a:t>
            </a:r>
            <a:r>
              <a:rPr lang="en-US" dirty="0"/>
              <a:t> </a:t>
            </a:r>
            <a:r>
              <a:rPr lang="en-US" i="1" dirty="0"/>
              <a:t>-</a:t>
            </a:r>
            <a:r>
              <a:rPr lang="en-US" i="1" dirty="0" err="1"/>
              <a:t>er</a:t>
            </a:r>
            <a:r>
              <a:rPr lang="en-US" dirty="0"/>
              <a:t> </a:t>
            </a:r>
            <a:r>
              <a:rPr lang="en-US" dirty="0" smtClean="0"/>
              <a:t>verbs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-</a:t>
            </a:r>
            <a:r>
              <a:rPr lang="en-US" i="1" dirty="0" err="1" smtClean="0"/>
              <a:t>er</a:t>
            </a:r>
            <a:r>
              <a:rPr lang="en-US" dirty="0"/>
              <a:t> and </a:t>
            </a:r>
            <a:r>
              <a:rPr lang="en-US" i="1" dirty="0"/>
              <a:t>-</a:t>
            </a:r>
            <a:r>
              <a:rPr lang="en-US" i="1" dirty="0" err="1" smtClean="0"/>
              <a:t>ir</a:t>
            </a:r>
            <a:r>
              <a:rPr lang="en-US" i="1" dirty="0" smtClean="0"/>
              <a:t> </a:t>
            </a:r>
            <a:r>
              <a:rPr lang="en-US" dirty="0" smtClean="0"/>
              <a:t>verbs</a:t>
            </a:r>
            <a:r>
              <a:rPr lang="en-US" dirty="0"/>
              <a:t>:</a:t>
            </a:r>
            <a:r>
              <a:rPr lang="en-US" dirty="0" smtClean="0"/>
              <a:t> endings for present </a:t>
            </a:r>
            <a:r>
              <a:rPr lang="en-US" dirty="0"/>
              <a:t>tense </a:t>
            </a:r>
            <a:r>
              <a:rPr lang="en-US" dirty="0" smtClean="0"/>
              <a:t>forms</a:t>
            </a:r>
            <a:r>
              <a:rPr lang="en-US" dirty="0"/>
              <a:t> </a:t>
            </a:r>
            <a:r>
              <a:rPr lang="en-US" i="1" dirty="0"/>
              <a:t>-</a:t>
            </a:r>
            <a:r>
              <a:rPr lang="en-US" i="1" dirty="0" err="1"/>
              <a:t>ar</a:t>
            </a:r>
            <a:r>
              <a:rPr lang="en-US" dirty="0"/>
              <a:t> </a:t>
            </a:r>
            <a:r>
              <a:rPr lang="en-US" dirty="0" smtClean="0"/>
              <a:t>verbs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385813"/>
              </p:ext>
            </p:extLst>
          </p:nvPr>
        </p:nvGraphicFramePr>
        <p:xfrm>
          <a:off x="3048000" y="350520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37196"/>
              </p:ext>
            </p:extLst>
          </p:nvPr>
        </p:nvGraphicFramePr>
        <p:xfrm>
          <a:off x="3048000" y="5105400"/>
          <a:ext cx="228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áis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2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v</a:t>
            </a:r>
            <a:r>
              <a:rPr lang="en-US" dirty="0" err="1" smtClean="0"/>
              <a:t>ivir</a:t>
            </a:r>
            <a:r>
              <a:rPr lang="en-US" dirty="0" smtClean="0"/>
              <a:t> (</a:t>
            </a:r>
            <a:r>
              <a:rPr lang="en-US" dirty="0" err="1" smtClean="0"/>
              <a:t>yo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studiar</a:t>
            </a:r>
            <a:r>
              <a:rPr lang="en-US" dirty="0" smtClean="0"/>
              <a:t> (</a:t>
            </a:r>
            <a:r>
              <a:rPr lang="en-US" dirty="0" err="1" smtClean="0"/>
              <a:t>Uds</a:t>
            </a:r>
            <a:r>
              <a:rPr lang="en-US" dirty="0" smtClean="0"/>
              <a:t>.)</a:t>
            </a:r>
          </a:p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omer (</a:t>
            </a:r>
            <a:r>
              <a:rPr lang="en-US" dirty="0" err="1" smtClean="0"/>
              <a:t>tú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/>
              <a:t>e</a:t>
            </a:r>
            <a:r>
              <a:rPr lang="en-US" dirty="0" err="1" smtClean="0"/>
              <a:t>scribir</a:t>
            </a:r>
            <a:r>
              <a:rPr lang="en-US" dirty="0" smtClean="0"/>
              <a:t> (</a:t>
            </a:r>
            <a:r>
              <a:rPr lang="en-US" dirty="0" err="1" smtClean="0"/>
              <a:t>nosotros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/>
              <a:t>d</a:t>
            </a:r>
            <a:r>
              <a:rPr lang="en-US" dirty="0" err="1" smtClean="0"/>
              <a:t>escansar</a:t>
            </a:r>
            <a:r>
              <a:rPr lang="en-US" dirty="0" smtClean="0"/>
              <a:t> (</a:t>
            </a:r>
            <a:r>
              <a:rPr lang="en-US" dirty="0" err="1" smtClean="0"/>
              <a:t>ella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en-US" dirty="0" smtClean="0"/>
              <a:t>ivo        viv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</a:p>
          <a:p>
            <a:endParaRPr lang="en-US" dirty="0"/>
          </a:p>
          <a:p>
            <a:r>
              <a:rPr lang="en-US" dirty="0" err="1" smtClean="0"/>
              <a:t>estudio</a:t>
            </a:r>
            <a:r>
              <a:rPr lang="en-US" dirty="0" smtClean="0"/>
              <a:t>         </a:t>
            </a:r>
            <a:r>
              <a:rPr lang="en-US" dirty="0" err="1" smtClean="0"/>
              <a:t>estudi</a:t>
            </a:r>
            <a:r>
              <a:rPr lang="en-US" b="1" dirty="0" err="1" smtClean="0">
                <a:solidFill>
                  <a:schemeClr val="accent1"/>
                </a:solidFill>
              </a:rPr>
              <a:t>en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/>
              <a:t>c</a:t>
            </a:r>
            <a:r>
              <a:rPr lang="en-US" dirty="0" err="1" smtClean="0"/>
              <a:t>omo</a:t>
            </a:r>
            <a:r>
              <a:rPr lang="en-US" dirty="0" smtClean="0"/>
              <a:t>        com</a:t>
            </a:r>
            <a:r>
              <a:rPr lang="en-US" b="1" dirty="0" smtClean="0">
                <a:solidFill>
                  <a:schemeClr val="accent1"/>
                </a:solidFill>
              </a:rPr>
              <a:t>as</a:t>
            </a:r>
          </a:p>
          <a:p>
            <a:endParaRPr lang="en-US" dirty="0"/>
          </a:p>
          <a:p>
            <a:r>
              <a:rPr lang="en-US" dirty="0" err="1"/>
              <a:t>e</a:t>
            </a:r>
            <a:r>
              <a:rPr lang="en-US" dirty="0" err="1" smtClean="0"/>
              <a:t>scribo</a:t>
            </a:r>
            <a:r>
              <a:rPr lang="en-US" dirty="0" smtClean="0"/>
              <a:t>        </a:t>
            </a:r>
            <a:r>
              <a:rPr lang="en-US" dirty="0" err="1" smtClean="0"/>
              <a:t>escrib</a:t>
            </a:r>
            <a:r>
              <a:rPr lang="en-US" b="1" dirty="0" err="1" smtClean="0">
                <a:solidFill>
                  <a:schemeClr val="accent1"/>
                </a:solidFill>
              </a:rPr>
              <a:t>amos</a:t>
            </a:r>
            <a:endParaRPr lang="en-US" b="1" dirty="0" smtClean="0">
              <a:solidFill>
                <a:schemeClr val="accent1"/>
              </a:solidFill>
            </a:endParaRPr>
          </a:p>
          <a:p>
            <a:endParaRPr lang="en-US" dirty="0"/>
          </a:p>
          <a:p>
            <a:r>
              <a:rPr lang="en-US" dirty="0" err="1"/>
              <a:t>d</a:t>
            </a:r>
            <a:r>
              <a:rPr lang="en-US" dirty="0" err="1" smtClean="0"/>
              <a:t>escanso</a:t>
            </a:r>
            <a:r>
              <a:rPr lang="en-US" dirty="0" smtClean="0"/>
              <a:t>       </a:t>
            </a:r>
            <a:r>
              <a:rPr lang="en-US" dirty="0" err="1" smtClean="0"/>
              <a:t>descans</a:t>
            </a:r>
            <a:r>
              <a:rPr lang="en-US" b="1" dirty="0" err="1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907676" y="1531619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327863" y="2438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518363" y="5181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327863" y="4267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062250" y="3352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7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con </a:t>
            </a:r>
            <a:r>
              <a:rPr lang="en-US" dirty="0" err="1" smtClean="0"/>
              <a:t>formas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 de </a:t>
            </a:r>
            <a:r>
              <a:rPr lang="en-US" i="1" dirty="0" err="1" smtClean="0"/>
              <a:t>yo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/>
          <a:lstStyle/>
          <a:p>
            <a:r>
              <a:rPr lang="en-US" dirty="0" smtClean="0"/>
              <a:t>Always begin with the </a:t>
            </a:r>
            <a:r>
              <a:rPr lang="en-US" i="1" dirty="0" err="1" smtClean="0"/>
              <a:t>yo</a:t>
            </a:r>
            <a:r>
              <a:rPr lang="en-US" dirty="0" smtClean="0"/>
              <a:t> form to take into account any irregular </a:t>
            </a:r>
            <a:r>
              <a:rPr lang="en-US" i="1" dirty="0" err="1" smtClean="0"/>
              <a:t>yo</a:t>
            </a:r>
            <a:r>
              <a:rPr lang="en-US" dirty="0" smtClean="0"/>
              <a:t> forms in the present tense!!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conocer</a:t>
            </a:r>
            <a:r>
              <a:rPr lang="en-US" dirty="0" smtClean="0"/>
              <a:t>         </a:t>
            </a:r>
            <a:r>
              <a:rPr lang="en-US" dirty="0" err="1" smtClean="0"/>
              <a:t>conozco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tener</a:t>
            </a:r>
            <a:r>
              <a:rPr lang="en-US" dirty="0" smtClean="0"/>
              <a:t>        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057400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633879"/>
              </p:ext>
            </p:extLst>
          </p:nvPr>
        </p:nvGraphicFramePr>
        <p:xfrm>
          <a:off x="1600200" y="3352800"/>
          <a:ext cx="419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conozca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conozcamos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conozcas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conozca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conozcan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1714500" y="4648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4348"/>
              </p:ext>
            </p:extLst>
          </p:nvPr>
        </p:nvGraphicFramePr>
        <p:xfrm>
          <a:off x="1600200" y="5029200"/>
          <a:ext cx="419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6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radicales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Any verb that has a stem change in the present tense will also have a stem change in the subjunctive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Stem-changing verbs that end in </a:t>
            </a:r>
            <a:r>
              <a:rPr lang="en-US" i="1" dirty="0">
                <a:solidFill>
                  <a:schemeClr val="accent1"/>
                </a:solidFill>
              </a:rPr>
              <a:t>–</a:t>
            </a:r>
            <a:r>
              <a:rPr lang="en-US" i="1" dirty="0" err="1">
                <a:solidFill>
                  <a:schemeClr val="accent1"/>
                </a:solidFill>
              </a:rPr>
              <a:t>ir</a:t>
            </a:r>
            <a:r>
              <a:rPr lang="en-US" dirty="0"/>
              <a:t> have a stem change in the </a:t>
            </a:r>
            <a:r>
              <a:rPr lang="en-US" i="1" dirty="0" err="1">
                <a:solidFill>
                  <a:schemeClr val="accent1"/>
                </a:solidFill>
              </a:rPr>
              <a:t>nosotros</a:t>
            </a:r>
            <a:r>
              <a:rPr lang="en-US" dirty="0"/>
              <a:t> and </a:t>
            </a:r>
            <a:r>
              <a:rPr lang="en-US" i="1" dirty="0" err="1">
                <a:solidFill>
                  <a:schemeClr val="accent1"/>
                </a:solidFill>
              </a:rPr>
              <a:t>vosotros</a:t>
            </a:r>
            <a:r>
              <a:rPr lang="en-US" dirty="0"/>
              <a:t> forms of the subjunctive according to the following patterns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e&gt;</a:t>
            </a:r>
            <a:r>
              <a:rPr lang="en-US" i="1" dirty="0" err="1">
                <a:solidFill>
                  <a:schemeClr val="accent1"/>
                </a:solidFill>
              </a:rPr>
              <a:t>ie</a:t>
            </a:r>
            <a:r>
              <a:rPr lang="en-US" dirty="0"/>
              <a:t> and </a:t>
            </a:r>
            <a:r>
              <a:rPr lang="en-US" i="1" dirty="0">
                <a:solidFill>
                  <a:schemeClr val="accent1"/>
                </a:solidFill>
              </a:rPr>
              <a:t>e&gt;</a:t>
            </a:r>
            <a:r>
              <a:rPr lang="en-US" i="1" dirty="0" err="1">
                <a:solidFill>
                  <a:schemeClr val="accent1"/>
                </a:solidFill>
              </a:rPr>
              <a:t>i</a:t>
            </a:r>
            <a:r>
              <a:rPr lang="en-US" dirty="0"/>
              <a:t> stem-changing verbs have an </a:t>
            </a:r>
            <a:r>
              <a:rPr lang="en-US" i="1" dirty="0">
                <a:solidFill>
                  <a:schemeClr val="accent1"/>
                </a:solidFill>
              </a:rPr>
              <a:t>e&gt;</a:t>
            </a:r>
            <a:r>
              <a:rPr lang="en-US" i="1" dirty="0" err="1">
                <a:solidFill>
                  <a:schemeClr val="accent1"/>
                </a:solidFill>
              </a:rPr>
              <a:t>i</a:t>
            </a:r>
            <a:r>
              <a:rPr lang="en-US" dirty="0"/>
              <a:t> stem change </a:t>
            </a:r>
            <a:r>
              <a:rPr lang="en-US" dirty="0">
                <a:solidFill>
                  <a:schemeClr val="accent1"/>
                </a:solidFill>
              </a:rPr>
              <a:t>outside of the “boot” </a:t>
            </a:r>
            <a:r>
              <a:rPr lang="en-US" dirty="0"/>
              <a:t>in the subjunctive</a:t>
            </a:r>
          </a:p>
          <a:p>
            <a:pPr lvl="1"/>
            <a:r>
              <a:rPr lang="en-US" i="1" dirty="0">
                <a:solidFill>
                  <a:schemeClr val="accent1"/>
                </a:solidFill>
              </a:rPr>
              <a:t>o&gt;</a:t>
            </a:r>
            <a:r>
              <a:rPr lang="en-US" i="1" dirty="0" err="1">
                <a:solidFill>
                  <a:schemeClr val="accent1"/>
                </a:solidFill>
              </a:rPr>
              <a:t>ue</a:t>
            </a:r>
            <a:r>
              <a:rPr lang="en-US" dirty="0"/>
              <a:t> stem-changing verbs have an </a:t>
            </a:r>
            <a:r>
              <a:rPr lang="en-US" i="1" dirty="0">
                <a:solidFill>
                  <a:schemeClr val="accent1"/>
                </a:solidFill>
              </a:rPr>
              <a:t>o&gt;u</a:t>
            </a:r>
            <a:r>
              <a:rPr lang="en-US" dirty="0"/>
              <a:t> stem change </a:t>
            </a:r>
            <a:r>
              <a:rPr lang="en-US" dirty="0">
                <a:solidFill>
                  <a:schemeClr val="accent1"/>
                </a:solidFill>
              </a:rPr>
              <a:t>outside of the “boot” </a:t>
            </a:r>
            <a:r>
              <a:rPr lang="en-US" dirty="0"/>
              <a:t>in the subjunctive</a:t>
            </a:r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/>
              <a:t>stem-changing verbs DO NOT stem change in the </a:t>
            </a:r>
            <a:r>
              <a:rPr lang="en-US" i="1" dirty="0" err="1"/>
              <a:t>nosotros</a:t>
            </a:r>
            <a:r>
              <a:rPr lang="en-US" dirty="0"/>
              <a:t> or </a:t>
            </a:r>
            <a:r>
              <a:rPr lang="en-US" i="1" dirty="0" err="1"/>
              <a:t>vosotros</a:t>
            </a:r>
            <a:r>
              <a:rPr lang="en-US" dirty="0"/>
              <a:t> forms in the subjunctive.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5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800" dirty="0" err="1"/>
              <a:t>j</a:t>
            </a:r>
            <a:r>
              <a:rPr lang="en-US" sz="2800" dirty="0" err="1" smtClean="0"/>
              <a:t>ugar</a:t>
            </a:r>
            <a:r>
              <a:rPr lang="en-US" sz="2800" dirty="0" smtClean="0"/>
              <a:t>          </a:t>
            </a:r>
            <a:r>
              <a:rPr lang="en-US" sz="2800" dirty="0" err="1" smtClean="0"/>
              <a:t>j</a:t>
            </a:r>
            <a:r>
              <a:rPr lang="en-US" sz="2800" u="sng" dirty="0" err="1" smtClean="0"/>
              <a:t>ue</a:t>
            </a:r>
            <a:r>
              <a:rPr lang="en-US" sz="2800" dirty="0" err="1" smtClean="0"/>
              <a:t>go</a:t>
            </a:r>
            <a:endParaRPr lang="en-US" sz="28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sz="2800" dirty="0" err="1" smtClean="0"/>
              <a:t>dormir</a:t>
            </a:r>
            <a:r>
              <a:rPr lang="en-US" sz="2800" dirty="0" smtClean="0"/>
              <a:t>         </a:t>
            </a:r>
            <a:r>
              <a:rPr lang="en-US" sz="2800" dirty="0" err="1" smtClean="0"/>
              <a:t>d</a:t>
            </a:r>
            <a:r>
              <a:rPr lang="en-US" sz="2800" u="sng" dirty="0" err="1" smtClean="0"/>
              <a:t>ue</a:t>
            </a:r>
            <a:r>
              <a:rPr lang="en-US" sz="2800" dirty="0" err="1" smtClean="0"/>
              <a:t>rmo</a:t>
            </a:r>
            <a:endParaRPr lang="en-US" sz="2800" dirty="0" smtClean="0"/>
          </a:p>
          <a:p>
            <a:pPr lvl="1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930038" y="17145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76660"/>
              </p:ext>
            </p:extLst>
          </p:nvPr>
        </p:nvGraphicFramePr>
        <p:xfrm>
          <a:off x="1676400" y="4419600"/>
          <a:ext cx="4191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duerma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 </a:t>
                      </a:r>
                      <a:r>
                        <a:rPr lang="en-US" dirty="0" err="1" smtClean="0"/>
                        <a:t>durmamos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duermas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 </a:t>
                      </a:r>
                      <a:r>
                        <a:rPr lang="en-US" dirty="0" err="1" smtClean="0"/>
                        <a:t>durmáis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duerma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duerman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237016" y="379476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978530"/>
              </p:ext>
            </p:extLst>
          </p:nvPr>
        </p:nvGraphicFramePr>
        <p:xfrm>
          <a:off x="1600200" y="2209800"/>
          <a:ext cx="4267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juguemos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juegues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juguéis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jueguen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705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terminan</a:t>
            </a:r>
            <a:r>
              <a:rPr lang="en-US" dirty="0" smtClean="0"/>
              <a:t> en –car, -gar, -</a:t>
            </a:r>
            <a:r>
              <a:rPr lang="en-US" dirty="0" err="1" smtClean="0"/>
              <a:t>zar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Just like in the </a:t>
            </a:r>
            <a:r>
              <a:rPr lang="en-US" dirty="0" err="1" smtClean="0"/>
              <a:t>preterite</a:t>
            </a:r>
            <a:r>
              <a:rPr lang="en-US" dirty="0" smtClean="0"/>
              <a:t> tense, verbs that end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1"/>
                </a:solidFill>
              </a:rPr>
              <a:t>–car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1"/>
                </a:solidFill>
              </a:rPr>
              <a:t>-gar </a:t>
            </a:r>
            <a:r>
              <a:rPr lang="en-US" dirty="0" smtClean="0"/>
              <a:t>or </a:t>
            </a:r>
            <a:r>
              <a:rPr lang="en-US" b="1" dirty="0" smtClean="0">
                <a:solidFill>
                  <a:schemeClr val="accent1"/>
                </a:solidFill>
              </a:rPr>
              <a:t>–</a:t>
            </a:r>
            <a:r>
              <a:rPr lang="en-US" b="1" dirty="0" err="1" smtClean="0">
                <a:solidFill>
                  <a:schemeClr val="accent1"/>
                </a:solidFill>
              </a:rPr>
              <a:t>zar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have a spelling change.</a:t>
            </a:r>
          </a:p>
          <a:p>
            <a:r>
              <a:rPr lang="en-US" dirty="0" smtClean="0"/>
              <a:t>-car (c       </a:t>
            </a:r>
            <a:r>
              <a:rPr lang="en-US" dirty="0" err="1" smtClean="0"/>
              <a:t>qu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-gar (g       </a:t>
            </a:r>
            <a:r>
              <a:rPr lang="en-US" dirty="0" err="1" smtClean="0"/>
              <a:t>gu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zar</a:t>
            </a:r>
            <a:r>
              <a:rPr lang="en-US" dirty="0" smtClean="0"/>
              <a:t> (z       c) 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1763486" y="2667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796144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747157" y="563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01285"/>
              </p:ext>
            </p:extLst>
          </p:nvPr>
        </p:nvGraphicFramePr>
        <p:xfrm>
          <a:off x="2971800" y="2667000"/>
          <a:ext cx="3886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busquemos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busques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busque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busquen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845893"/>
              </p:ext>
            </p:extLst>
          </p:nvPr>
        </p:nvGraphicFramePr>
        <p:xfrm>
          <a:off x="2971800" y="4091940"/>
          <a:ext cx="3886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llegue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lleguemos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llegues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llegue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lleguen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59277"/>
              </p:ext>
            </p:extLst>
          </p:nvPr>
        </p:nvGraphicFramePr>
        <p:xfrm>
          <a:off x="2971800" y="5562600"/>
          <a:ext cx="396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lancemos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lancen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9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The irregular verbs in the </a:t>
            </a:r>
            <a:r>
              <a:rPr lang="en-US" dirty="0" smtClean="0"/>
              <a:t>-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Ud</a:t>
            </a:r>
            <a:r>
              <a:rPr lang="en-US" dirty="0" smtClean="0"/>
              <a:t>. and </a:t>
            </a:r>
            <a:r>
              <a:rPr lang="en-US" dirty="0" err="1" smtClean="0"/>
              <a:t>Uds</a:t>
            </a:r>
            <a:r>
              <a:rPr lang="en-US" dirty="0" smtClean="0"/>
              <a:t>. </a:t>
            </a:r>
            <a:r>
              <a:rPr lang="en-US" dirty="0" smtClean="0"/>
              <a:t>Command forms </a:t>
            </a:r>
            <a:r>
              <a:rPr lang="en-US" dirty="0" smtClean="0"/>
              <a:t>are also the same verbs that are irregular in the subjunctive.</a:t>
            </a:r>
          </a:p>
          <a:p>
            <a:r>
              <a:rPr lang="en-US" dirty="0" smtClean="0"/>
              <a:t>Dar (to give)       </a:t>
            </a:r>
            <a:r>
              <a:rPr lang="en-US" dirty="0" err="1" smtClean="0"/>
              <a:t>dé</a:t>
            </a:r>
            <a:r>
              <a:rPr lang="en-US" dirty="0" smtClean="0"/>
              <a:t>, des, </a:t>
            </a:r>
            <a:r>
              <a:rPr lang="en-US" dirty="0" err="1" smtClean="0"/>
              <a:t>dé</a:t>
            </a:r>
            <a:r>
              <a:rPr lang="en-US" dirty="0" smtClean="0"/>
              <a:t>, demos, den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(to be)        </a:t>
            </a:r>
            <a:r>
              <a:rPr lang="en-US" dirty="0" err="1" smtClean="0"/>
              <a:t>esté</a:t>
            </a:r>
            <a:r>
              <a:rPr lang="en-US" dirty="0" smtClean="0"/>
              <a:t>, </a:t>
            </a:r>
            <a:r>
              <a:rPr lang="en-US" dirty="0" err="1" smtClean="0"/>
              <a:t>estés</a:t>
            </a:r>
            <a:r>
              <a:rPr lang="en-US" dirty="0" smtClean="0"/>
              <a:t>, </a:t>
            </a:r>
            <a:r>
              <a:rPr lang="en-US" dirty="0" err="1" smtClean="0"/>
              <a:t>esté</a:t>
            </a:r>
            <a:r>
              <a:rPr lang="en-US" dirty="0" smtClean="0"/>
              <a:t>, </a:t>
            </a:r>
            <a:r>
              <a:rPr lang="en-US" dirty="0" err="1" smtClean="0"/>
              <a:t>estemos</a:t>
            </a:r>
            <a:r>
              <a:rPr lang="en-US" dirty="0" smtClean="0"/>
              <a:t>, </a:t>
            </a:r>
            <a:r>
              <a:rPr lang="en-US" dirty="0" err="1" smtClean="0"/>
              <a:t>estén</a:t>
            </a:r>
            <a:endParaRPr lang="en-US" dirty="0" smtClean="0"/>
          </a:p>
          <a:p>
            <a:r>
              <a:rPr lang="en-US" dirty="0" err="1" smtClean="0"/>
              <a:t>Ir</a:t>
            </a:r>
            <a:r>
              <a:rPr lang="en-US" dirty="0" smtClean="0"/>
              <a:t> (to go)        </a:t>
            </a:r>
            <a:r>
              <a:rPr lang="en-US" dirty="0" err="1" smtClean="0"/>
              <a:t>vaya</a:t>
            </a:r>
            <a:r>
              <a:rPr lang="en-US" dirty="0" smtClean="0"/>
              <a:t>, </a:t>
            </a:r>
            <a:r>
              <a:rPr lang="en-US" dirty="0" err="1" smtClean="0"/>
              <a:t>vayas</a:t>
            </a:r>
            <a:r>
              <a:rPr lang="en-US" dirty="0" smtClean="0"/>
              <a:t>, </a:t>
            </a:r>
            <a:r>
              <a:rPr lang="en-US" dirty="0" err="1" smtClean="0"/>
              <a:t>vaya</a:t>
            </a:r>
            <a:r>
              <a:rPr lang="en-US" dirty="0" smtClean="0"/>
              <a:t>, </a:t>
            </a:r>
            <a:r>
              <a:rPr lang="en-US" dirty="0" err="1" smtClean="0"/>
              <a:t>vayamos</a:t>
            </a:r>
            <a:r>
              <a:rPr lang="en-US" dirty="0" smtClean="0"/>
              <a:t>, </a:t>
            </a:r>
            <a:r>
              <a:rPr lang="en-US" dirty="0" err="1" smtClean="0"/>
              <a:t>vayan</a:t>
            </a:r>
            <a:endParaRPr lang="en-US" dirty="0" smtClean="0"/>
          </a:p>
          <a:p>
            <a:r>
              <a:rPr lang="en-US" dirty="0" smtClean="0"/>
              <a:t>Saber (to know)        </a:t>
            </a:r>
            <a:r>
              <a:rPr lang="en-US" dirty="0" err="1" smtClean="0"/>
              <a:t>sepa</a:t>
            </a:r>
            <a:r>
              <a:rPr lang="en-US" dirty="0" smtClean="0"/>
              <a:t>, </a:t>
            </a:r>
            <a:r>
              <a:rPr lang="en-US" dirty="0" err="1" smtClean="0"/>
              <a:t>sepas</a:t>
            </a:r>
            <a:r>
              <a:rPr lang="en-US" dirty="0" smtClean="0"/>
              <a:t>, </a:t>
            </a:r>
            <a:r>
              <a:rPr lang="en-US" dirty="0" err="1" smtClean="0"/>
              <a:t>sepa</a:t>
            </a:r>
            <a:r>
              <a:rPr lang="en-US" dirty="0" smtClean="0"/>
              <a:t>, </a:t>
            </a:r>
            <a:r>
              <a:rPr lang="en-US" dirty="0" err="1" smtClean="0"/>
              <a:t>sepamos</a:t>
            </a:r>
            <a:r>
              <a:rPr lang="en-US" dirty="0" smtClean="0"/>
              <a:t>, </a:t>
            </a:r>
            <a:r>
              <a:rPr lang="en-US" dirty="0" err="1" smtClean="0"/>
              <a:t>sepan</a:t>
            </a:r>
            <a:endParaRPr lang="en-US" dirty="0" smtClean="0"/>
          </a:p>
          <a:p>
            <a:r>
              <a:rPr lang="en-US" dirty="0" err="1" smtClean="0"/>
              <a:t>Ser</a:t>
            </a:r>
            <a:r>
              <a:rPr lang="en-US" dirty="0" smtClean="0"/>
              <a:t> (to be)        sea, seas, sea, </a:t>
            </a:r>
            <a:r>
              <a:rPr lang="en-US" dirty="0" err="1" smtClean="0"/>
              <a:t>seamos</a:t>
            </a:r>
            <a:r>
              <a:rPr lang="en-US" dirty="0" smtClean="0"/>
              <a:t>, </a:t>
            </a:r>
            <a:r>
              <a:rPr lang="en-US" dirty="0" err="1" smtClean="0"/>
              <a:t>sean</a:t>
            </a:r>
            <a:endParaRPr lang="en-US" dirty="0" smtClean="0"/>
          </a:p>
          <a:p>
            <a:r>
              <a:rPr lang="en-US" dirty="0" smtClean="0"/>
              <a:t>Haber (helping verb)       </a:t>
            </a:r>
            <a:r>
              <a:rPr lang="en-US" dirty="0" err="1" smtClean="0"/>
              <a:t>haya</a:t>
            </a:r>
            <a:r>
              <a:rPr lang="en-US" dirty="0" smtClean="0"/>
              <a:t>, </a:t>
            </a:r>
            <a:r>
              <a:rPr lang="en-US" dirty="0" err="1" smtClean="0"/>
              <a:t>hayas</a:t>
            </a:r>
            <a:r>
              <a:rPr lang="en-US" dirty="0" smtClean="0"/>
              <a:t>, </a:t>
            </a:r>
            <a:r>
              <a:rPr lang="en-US" dirty="0" err="1" smtClean="0"/>
              <a:t>haya</a:t>
            </a:r>
            <a:r>
              <a:rPr lang="en-US" dirty="0" smtClean="0"/>
              <a:t>, </a:t>
            </a:r>
            <a:r>
              <a:rPr lang="en-US" dirty="0" err="1" smtClean="0"/>
              <a:t>hayamos</a:t>
            </a:r>
            <a:r>
              <a:rPr lang="en-US" dirty="0" smtClean="0"/>
              <a:t>, </a:t>
            </a:r>
            <a:r>
              <a:rPr lang="en-US" dirty="0" err="1" smtClean="0"/>
              <a:t>hayan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3750129" y="5486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58786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15343" y="4495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68286" y="39624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481943" y="3532413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476500" y="2977243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247</TotalTime>
  <Words>389</Words>
  <Application>Microsoft Office PowerPoint</Application>
  <PresentationFormat>On-screen Show (4:3)</PresentationFormat>
  <Paragraphs>141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El subjuntivo</vt:lpstr>
      <vt:lpstr>¿Qué es el subjuntivo?</vt:lpstr>
      <vt:lpstr>Las formas del subjuntivo</vt:lpstr>
      <vt:lpstr>Práctica</vt:lpstr>
      <vt:lpstr>Verbos con formas irregulares de yo</vt:lpstr>
      <vt:lpstr>Los cambios radicales</vt:lpstr>
      <vt:lpstr>Ejemplos</vt:lpstr>
      <vt:lpstr>Verbos que terminan en –car, -gar, -zar</vt:lpstr>
      <vt:lpstr>Los irregulares</vt:lpstr>
      <vt:lpstr>Práctica</vt:lpstr>
    </vt:vector>
  </TitlesOfParts>
  <Company>Utica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win7</dc:creator>
  <cp:lastModifiedBy>win7</cp:lastModifiedBy>
  <cp:revision>26</cp:revision>
  <cp:lastPrinted>2014-04-24T16:17:41Z</cp:lastPrinted>
  <dcterms:created xsi:type="dcterms:W3CDTF">2014-04-24T12:10:38Z</dcterms:created>
  <dcterms:modified xsi:type="dcterms:W3CDTF">2014-04-24T17:17:51Z</dcterms:modified>
</cp:coreProperties>
</file>