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4461-F5E5-B43A-837C-3F87F2938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4CD17-AA3D-8EE7-D271-3651095CC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40309-DC95-4F18-701D-B7E27BBC9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5D9C-8BDC-B09F-3BE6-03742CB5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D362-36E8-EB1C-1589-3228A879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775D-EF2A-E130-88E8-9D42BFF2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F6073-39FC-5558-7134-1F699166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D4D1-717B-1BF3-C819-D9187B7E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A2F62-D3E4-8219-3424-82B53E3D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6BA16-FD57-8611-927A-A8620CC5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47F06-01DB-E134-2B35-E8A17D382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43FB7-A4FB-F83C-DBCC-3137A3185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127B-53CB-A54E-5BCD-92E59326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F549B-243E-9119-2A00-A43723C1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EAE6-E3F3-20D0-AF11-111B260F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DCC-C539-F74A-048D-5384E2DA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20073-1187-8268-E035-20765F808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A5278-D186-04A2-984D-F3FEAF11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1213-3F72-F676-BEED-B4EDF677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A4924-A7F4-64B5-1D7E-6A257D1C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4C0A-A489-593D-7BAA-FE9E96A2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5777-3F27-97D6-AA63-39EFB9EE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C0218-05EA-0B22-B966-CC8058C1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7235F-73AA-931F-2C61-4F98828E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EB70B-D9AE-5F52-8A9F-0D92FA29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C4B-4667-7A88-0D74-33AE0C80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40F9-7897-DE49-3773-2CB930804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8BDA9-F3CE-7ED4-CCA9-0FFBE40B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A3ADF-F72E-E28C-88BC-BEAFD93B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890B3-5220-6983-DD65-CA47A194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6D4C1-DECE-A46D-2B0F-8CBB103D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21BB-5A78-6278-8022-763A1BF2E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3925F-28E1-DFBA-4542-6D8AF152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F2A0-B823-9E00-7F31-247C72FB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1BCA0-E46E-220D-141B-B480DC48C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55FF5C-E49C-E9E7-D4F5-1E891A208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D603-C396-68D8-7F33-818295C9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012C2-DFD3-7A9E-6953-C150C371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495C7-6163-0EA2-C301-C2F5EC04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5334-9D38-080A-40E4-4DD52914E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15E75-AC13-C3E8-F81D-44F94C1E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BE568-0013-240E-642B-9F108488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5499E-9ABB-710B-E852-8395C6E4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CF8B8-C785-4713-B0FF-3BD751B9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95D4-91DB-17D4-4E36-5B733B87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6EB36-CF23-E18B-502D-643A7305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C790-5CD3-2EE3-0141-2871A6DC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6C306-F148-5E30-B370-0E9B07CA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B8B37-C7E8-82E7-4F91-3238833B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28C45-56AA-28F9-6387-B420D5FC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CC830-4D4E-0418-A301-EFC940B8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FE383-00E4-B9FB-9DA7-5568498A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74C6-92D5-3D5E-5322-175B3E20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25425-7670-AE94-A7CB-FE8E8B112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9570B-AB14-864C-0415-51C33F438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BDD2C-B4FA-64F4-3AD0-7C2D249E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74A90-B873-E9C7-B04E-0732CB27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F7CA7-235A-E8AC-95D7-82ED6A5A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7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84287-6AE9-EB33-59BA-87319C96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BA265-FA09-91A8-5767-B33FD8B8A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104B6-6044-8173-6BC1-46334F30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2F67-1ED3-4E1C-B715-14DE5EDE954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5DA26-29A8-2CCA-1D78-FEEFB0BA2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6FDD4-D510-9BE7-6841-2B7529E33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5475-7B9F-4561-9DDB-8CB71EA4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8994-C5C6-73A7-D239-44B51C5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66433"/>
            <a:ext cx="6381750" cy="93980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atin typeface="Agency FB" panose="020B0503020202020204" pitchFamily="34" charset="0"/>
              </a:rPr>
              <a:t>Día de </a:t>
            </a:r>
            <a:r>
              <a:rPr lang="en-US" sz="4800" b="1" u="sng" dirty="0" err="1">
                <a:latin typeface="Agency FB" panose="020B0503020202020204" pitchFamily="34" charset="0"/>
              </a:rPr>
              <a:t>los</a:t>
            </a:r>
            <a:r>
              <a:rPr lang="en-US" sz="4800" b="1" u="sng" dirty="0">
                <a:latin typeface="Agency FB" panose="020B0503020202020204" pitchFamily="34" charset="0"/>
              </a:rPr>
              <a:t> Muertos </a:t>
            </a:r>
            <a:r>
              <a:rPr lang="en-US" sz="4800" b="1" u="sng" dirty="0" err="1">
                <a:latin typeface="Agency FB" panose="020B0503020202020204" pitchFamily="34" charset="0"/>
              </a:rPr>
              <a:t>en</a:t>
            </a:r>
            <a:r>
              <a:rPr lang="en-US" sz="4800" b="1" u="sng" dirty="0">
                <a:latin typeface="Agency FB" panose="020B0503020202020204" pitchFamily="34" charset="0"/>
              </a:rPr>
              <a:t> Venezuela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61483-C3C1-A834-48A2-9BBB9FB27BAB}"/>
              </a:ext>
            </a:extLst>
          </p:cNvPr>
          <p:cNvSpPr txBox="1"/>
          <p:nvPr/>
        </p:nvSpPr>
        <p:spPr>
          <a:xfrm>
            <a:off x="271462" y="799646"/>
            <a:ext cx="589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Quién</a:t>
            </a:r>
            <a:r>
              <a:rPr lang="en-US" sz="2400" dirty="0"/>
              <a:t> </a:t>
            </a:r>
            <a:r>
              <a:rPr lang="en-US" sz="2400" dirty="0" err="1"/>
              <a:t>celebra</a:t>
            </a:r>
            <a:r>
              <a:rPr lang="en-US" sz="2400" dirty="0"/>
              <a:t>? ¿</a:t>
            </a:r>
            <a:r>
              <a:rPr lang="en-US" sz="2400" dirty="0" err="1"/>
              <a:t>Dónde</a:t>
            </a:r>
            <a:r>
              <a:rPr lang="en-US" sz="2400" dirty="0"/>
              <a:t> se </a:t>
            </a:r>
            <a:r>
              <a:rPr lang="en-US" sz="2400" dirty="0" err="1"/>
              <a:t>celebra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E2B04-E896-CC78-B721-ED7D68F3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16391"/>
            <a:ext cx="3271837" cy="25150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88CEB-F56E-97F5-2F97-042B1F42F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4193402"/>
            <a:ext cx="3271837" cy="251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141ED-DA95-6496-4D5D-5A7E60CB7364}"/>
              </a:ext>
            </a:extLst>
          </p:cNvPr>
          <p:cNvSpPr txBox="1"/>
          <p:nvPr/>
        </p:nvSpPr>
        <p:spPr>
          <a:xfrm>
            <a:off x="3659980" y="240460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Aragua, Venezuela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F18B2-EEB2-D6B7-B93E-DD77175B74F3}"/>
              </a:ext>
            </a:extLst>
          </p:cNvPr>
          <p:cNvSpPr txBox="1"/>
          <p:nvPr/>
        </p:nvSpPr>
        <p:spPr>
          <a:xfrm>
            <a:off x="927732" y="5250515"/>
            <a:ext cx="2534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Anzoátegui, Venezuela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65C710-DF4A-51FC-E176-C9AC93BC0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456" y="1261311"/>
            <a:ext cx="4664082" cy="3396336"/>
          </a:xfrm>
        </p:spPr>
        <p:txBody>
          <a:bodyPr>
            <a:normAutofit/>
          </a:bodyPr>
          <a:lstStyle/>
          <a:p>
            <a:r>
              <a:rPr lang="es-ES" sz="2400" dirty="0"/>
              <a:t>En Venezuela existen dos manifestaciones autóctonas culturales como La Llora en el estado Aragua y el </a:t>
            </a:r>
            <a:r>
              <a:rPr lang="es-ES" sz="2400" dirty="0" err="1"/>
              <a:t>Akaatompo</a:t>
            </a:r>
            <a:r>
              <a:rPr lang="es-ES" sz="2400" dirty="0"/>
              <a:t> de los indígenas </a:t>
            </a:r>
            <a:r>
              <a:rPr lang="es-ES" sz="2400" dirty="0" err="1"/>
              <a:t>kariña</a:t>
            </a:r>
            <a:r>
              <a:rPr lang="es-ES" sz="2400" dirty="0"/>
              <a:t>, en Anzoátegui, que consiste en el ritual que representa un encuentro con los ancestros, a propósito de conmemorar el Día de los Muertos.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61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8994-C5C6-73A7-D239-44B51C5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66433"/>
            <a:ext cx="6381750" cy="93980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atin typeface="Agency FB" panose="020B0503020202020204" pitchFamily="34" charset="0"/>
              </a:rPr>
              <a:t>Día de </a:t>
            </a:r>
            <a:r>
              <a:rPr lang="en-US" sz="4800" b="1" u="sng" dirty="0" err="1">
                <a:latin typeface="Agency FB" panose="020B0503020202020204" pitchFamily="34" charset="0"/>
              </a:rPr>
              <a:t>los</a:t>
            </a:r>
            <a:r>
              <a:rPr lang="en-US" sz="4800" b="1" u="sng" dirty="0">
                <a:latin typeface="Agency FB" panose="020B0503020202020204" pitchFamily="34" charset="0"/>
              </a:rPr>
              <a:t> Muertos </a:t>
            </a:r>
            <a:r>
              <a:rPr lang="en-US" sz="4800" b="1" u="sng" dirty="0" err="1">
                <a:latin typeface="Agency FB" panose="020B0503020202020204" pitchFamily="34" charset="0"/>
              </a:rPr>
              <a:t>en</a:t>
            </a:r>
            <a:r>
              <a:rPr lang="en-US" sz="4800" b="1" u="sng" dirty="0">
                <a:latin typeface="Agency FB" panose="020B0503020202020204" pitchFamily="34" charset="0"/>
              </a:rPr>
              <a:t> Venezuela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61483-C3C1-A834-48A2-9BBB9FB27BAB}"/>
              </a:ext>
            </a:extLst>
          </p:cNvPr>
          <p:cNvSpPr txBox="1"/>
          <p:nvPr/>
        </p:nvSpPr>
        <p:spPr>
          <a:xfrm>
            <a:off x="271462" y="799646"/>
            <a:ext cx="626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Las </a:t>
            </a:r>
            <a:r>
              <a:rPr lang="en-US" sz="2400" dirty="0" err="1"/>
              <a:t>fechas</a:t>
            </a:r>
            <a:r>
              <a:rPr lang="en-US" sz="2400" dirty="0"/>
              <a:t> de </a:t>
            </a:r>
            <a:r>
              <a:rPr lang="en-US" sz="2400" dirty="0" err="1"/>
              <a:t>celebraciones</a:t>
            </a:r>
            <a:r>
              <a:rPr lang="en-US" sz="2400" dirty="0"/>
              <a:t> y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historia</a:t>
            </a:r>
            <a:r>
              <a:rPr lang="en-US" sz="2400" dirty="0"/>
              <a:t> breve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C70C8-AD61-8257-8FE5-F81BE4B2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9" y="1456995"/>
            <a:ext cx="3879056" cy="2863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4A39F8-592B-1366-3251-AD4BC263C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4515967"/>
            <a:ext cx="4167188" cy="106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Llora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s-ES" dirty="0"/>
              <a:t>2° del mes de noviembre de cada año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4D40DB-EFCB-F69E-E5C6-E24692471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534"/>
          <a:stretch/>
        </p:blipFill>
        <p:spPr>
          <a:xfrm>
            <a:off x="4786312" y="3232378"/>
            <a:ext cx="3314700" cy="33047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3FEEEC-17C0-AB2B-C0F3-2C6D8F4A139C}"/>
              </a:ext>
            </a:extLst>
          </p:cNvPr>
          <p:cNvSpPr txBox="1"/>
          <p:nvPr/>
        </p:nvSpPr>
        <p:spPr>
          <a:xfrm>
            <a:off x="8267700" y="5228285"/>
            <a:ext cx="384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 </a:t>
            </a:r>
            <a:r>
              <a:rPr lang="en-US" sz="2800" dirty="0" err="1"/>
              <a:t>Akaatompo</a:t>
            </a:r>
            <a:r>
              <a:rPr lang="en-US" sz="2800" dirty="0"/>
              <a:t> se </a:t>
            </a:r>
            <a:r>
              <a:rPr lang="en-US" sz="2800" dirty="0" err="1"/>
              <a:t>celebra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días 1, 2, y 3 de </a:t>
            </a:r>
            <a:r>
              <a:rPr lang="en-US" sz="2800" dirty="0" err="1"/>
              <a:t>noviembre</a:t>
            </a:r>
            <a:r>
              <a:rPr lang="en-US" sz="2800" dirty="0"/>
              <a:t> de </a:t>
            </a:r>
            <a:r>
              <a:rPr lang="en-US" sz="2800" dirty="0" err="1"/>
              <a:t>cada</a:t>
            </a:r>
            <a:r>
              <a:rPr lang="en-US" sz="2800" dirty="0"/>
              <a:t> </a:t>
            </a:r>
            <a:r>
              <a:rPr lang="en-US" sz="2800" dirty="0" err="1"/>
              <a:t>año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CF7E7-6270-8F3D-EF68-DDC1BDD27ACE}"/>
              </a:ext>
            </a:extLst>
          </p:cNvPr>
          <p:cNvSpPr txBox="1"/>
          <p:nvPr/>
        </p:nvSpPr>
        <p:spPr>
          <a:xfrm>
            <a:off x="6507955" y="114978"/>
            <a:ext cx="5267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Estes </a:t>
            </a:r>
            <a:r>
              <a:rPr lang="en-US" sz="2000" dirty="0" err="1"/>
              <a:t>celebraciones</a:t>
            </a:r>
            <a:r>
              <a:rPr lang="en-US" sz="2000" dirty="0"/>
              <a:t> </a:t>
            </a:r>
            <a:r>
              <a:rPr lang="en-US" sz="2000" dirty="0" err="1"/>
              <a:t>conectan</a:t>
            </a:r>
            <a:r>
              <a:rPr lang="en-US" sz="2000" dirty="0"/>
              <a:t> las </a:t>
            </a:r>
            <a:r>
              <a:rPr lang="en-US" sz="2000" dirty="0" err="1"/>
              <a:t>culturas</a:t>
            </a:r>
            <a:r>
              <a:rPr lang="en-US" sz="2000" dirty="0"/>
              <a:t> de México y Venezuela. </a:t>
            </a:r>
            <a:r>
              <a:rPr lang="es-ES" sz="2000" dirty="0"/>
              <a:t>Durante tres siglos de coloniaje en México, España impuso su lengua y religión, pero el proceso de resistencia de los pueblos indígenas generó un sincretismo entre la cosmovisión de los esclavizados y la visión europea hasta entrada de la revolución a principios del siglo XX. La Llora y el </a:t>
            </a:r>
            <a:r>
              <a:rPr lang="es-ES" sz="2000" dirty="0" err="1"/>
              <a:t>Akaatompo</a:t>
            </a:r>
            <a:r>
              <a:rPr lang="es-ES" sz="2000" dirty="0"/>
              <a:t> son ejemplos de el sincretismo.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8994-C5C6-73A7-D239-44B51C5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66433"/>
            <a:ext cx="6381750" cy="93980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atin typeface="Agency FB" panose="020B0503020202020204" pitchFamily="34" charset="0"/>
              </a:rPr>
              <a:t>Día de </a:t>
            </a:r>
            <a:r>
              <a:rPr lang="en-US" sz="4800" b="1" u="sng" dirty="0" err="1">
                <a:latin typeface="Agency FB" panose="020B0503020202020204" pitchFamily="34" charset="0"/>
              </a:rPr>
              <a:t>los</a:t>
            </a:r>
            <a:r>
              <a:rPr lang="en-US" sz="4800" b="1" u="sng" dirty="0">
                <a:latin typeface="Agency FB" panose="020B0503020202020204" pitchFamily="34" charset="0"/>
              </a:rPr>
              <a:t> Muertos </a:t>
            </a:r>
            <a:r>
              <a:rPr lang="en-US" sz="4800" b="1" u="sng" dirty="0" err="1">
                <a:latin typeface="Agency FB" panose="020B0503020202020204" pitchFamily="34" charset="0"/>
              </a:rPr>
              <a:t>en</a:t>
            </a:r>
            <a:r>
              <a:rPr lang="en-US" sz="4800" b="1" u="sng" dirty="0">
                <a:latin typeface="Agency FB" panose="020B0503020202020204" pitchFamily="34" charset="0"/>
              </a:rPr>
              <a:t> Venezuela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61483-C3C1-A834-48A2-9BBB9FB27BAB}"/>
              </a:ext>
            </a:extLst>
          </p:cNvPr>
          <p:cNvSpPr txBox="1"/>
          <p:nvPr/>
        </p:nvSpPr>
        <p:spPr>
          <a:xfrm>
            <a:off x="271462" y="799646"/>
            <a:ext cx="626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Cómo</a:t>
            </a:r>
            <a:r>
              <a:rPr lang="en-US" sz="2400" dirty="0"/>
              <a:t> se </a:t>
            </a:r>
            <a:r>
              <a:rPr lang="en-US" sz="2400" dirty="0" err="1"/>
              <a:t>celebra</a:t>
            </a:r>
            <a:r>
              <a:rPr lang="en-US" sz="2400" dirty="0"/>
              <a:t>? ¡Con </a:t>
            </a:r>
            <a:r>
              <a:rPr lang="en-US" sz="2400" dirty="0" err="1"/>
              <a:t>muchas</a:t>
            </a:r>
            <a:r>
              <a:rPr lang="en-US" sz="2400" dirty="0"/>
              <a:t> </a:t>
            </a:r>
            <a:r>
              <a:rPr lang="en-US" sz="2400" dirty="0" err="1"/>
              <a:t>cosas</a:t>
            </a:r>
            <a:r>
              <a:rPr lang="en-US" sz="2400" dirty="0"/>
              <a:t>! Como…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B6FB9-C9E8-21A4-D71E-188464F60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968533"/>
            <a:ext cx="3924299" cy="261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237A47-4387-73BC-9CC8-841B2E182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845" y="1562691"/>
            <a:ext cx="3829050" cy="2797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834E9-D9A0-4493-FA1C-F451597D8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014044"/>
            <a:ext cx="3924300" cy="261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6C0E39-30C0-26AD-55E7-D2D3C8E8A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6238" y="416956"/>
            <a:ext cx="3924300" cy="3551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B97FDE-AD1C-8C12-EF38-294821E6B55C}"/>
              </a:ext>
            </a:extLst>
          </p:cNvPr>
          <p:cNvSpPr txBox="1"/>
          <p:nvPr/>
        </p:nvSpPr>
        <p:spPr>
          <a:xfrm>
            <a:off x="600074" y="1645426"/>
            <a:ext cx="2605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Ofrendas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Bailes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Música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 </a:t>
            </a:r>
            <a:r>
              <a:rPr lang="en-US" sz="2400" dirty="0" err="1"/>
              <a:t>más</a:t>
            </a:r>
            <a:r>
              <a:rPr lang="en-US" sz="2400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1C9C5-CF56-7529-908A-4B7F7CBD46D1}"/>
              </a:ext>
            </a:extLst>
          </p:cNvPr>
          <p:cNvSpPr txBox="1"/>
          <p:nvPr/>
        </p:nvSpPr>
        <p:spPr>
          <a:xfrm>
            <a:off x="10267950" y="4924425"/>
            <a:ext cx="192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effectLst/>
              </a:rPr>
              <a:t>¡Se trata de tradición y recuerdo</a:t>
            </a:r>
            <a:r>
              <a:rPr lang="en-US" sz="2400" b="0" i="0" dirty="0">
                <a:effectLst/>
              </a:rPr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215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Agency FB</vt:lpstr>
      <vt:lpstr>Arial</vt:lpstr>
      <vt:lpstr>Calibri</vt:lpstr>
      <vt:lpstr>Calibri Light</vt:lpstr>
      <vt:lpstr>Office Theme</vt:lpstr>
      <vt:lpstr>Día de los Muertos en Venezuela</vt:lpstr>
      <vt:lpstr>Día de los Muertos en Venezuela</vt:lpstr>
      <vt:lpstr>Día de los Muertos en Venezuela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Schoenherr, Peter</dc:creator>
  <cp:lastModifiedBy>BURAK, ANNETTE</cp:lastModifiedBy>
  <cp:revision>4</cp:revision>
  <dcterms:created xsi:type="dcterms:W3CDTF">2023-10-31T15:26:27Z</dcterms:created>
  <dcterms:modified xsi:type="dcterms:W3CDTF">2023-11-02T13:53:04Z</dcterms:modified>
</cp:coreProperties>
</file>