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9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558C-6C3A-4121-A151-93A5D720A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8CC7A-29F4-43F6-8EB1-1CF46F986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7232-9CA6-42BE-A3F0-5010C0BB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AC214-6151-4FD9-82F3-5E759C74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254D-592E-4FE5-AC67-2597D738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CC6F-4D78-4494-BED2-D8A91186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0C2F1-FE3F-4C23-9251-E7B0E6915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5D67-D12A-451A-A25C-E55E994A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F44FA-C2ED-4185-ACB3-CBD642B8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5D4B-9DCC-4B77-BF69-5EE593CD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71EB6-61F1-41F8-A26F-99A632692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F2C-3C74-4650-8027-2CA5730F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8434-3EFB-41F4-A3F6-2E7AED90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6E343-C158-4432-B72C-1C89AAF4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0CBA4-15EC-4CE4-B71A-94CDD6A7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6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63FD-3FD1-4C71-8947-6E433387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5203-EDE8-4628-A96B-C2976E3DF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82126-4105-4239-BFF2-D01E25E6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FC531-1A4C-44CF-8139-E9F25C37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79642-9962-4443-A8AD-862044B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32A2-17F2-43A6-902B-52B1E771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04685-A8A8-4248-9945-E998BDB6F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856C-10A4-4E0E-8A51-651179E8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3E993-D652-4C61-9C0A-7958C89D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CE5F-1B70-4ED1-9810-E5ABD2EA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22DE-97FA-4181-A2E0-26D1BD0D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6BF4-FA2C-4053-8406-E7624FFE9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53A0A-75F9-48CC-8A02-9B357CB2C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BDCE4-FA0F-4FD1-8038-DCE42944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7F2DB-37A7-4F5F-BF71-DA0443B4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87B3-0463-42D4-9E00-466444C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205C-F843-4586-8F39-C8E84F1D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DB7F-84FE-4BC1-AF02-608F9A6BC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24443-2F47-42AD-A8E5-A8A48F5C6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C3265-5DCF-49DC-B8D8-FB4793B47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F5A25-6022-4A95-987B-0B92A9648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5812E-3215-4069-9865-0A24B15C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89E8B-FDB0-4E69-8960-64BFB428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D0469-5E3B-45F4-A5DC-7F74E4A5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3AFF-D222-4DB8-B4A6-570D4127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D60E1-7454-44C0-9130-4D79A286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33EAF-8744-4474-8464-A6EA8C6F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D375E-FCE9-4A04-B96F-5F43D41C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875FC-4D5A-439A-8D66-15E14ED5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99A41-24DD-488A-97EA-31EFD833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C55B7-DDE9-4ABA-ACC2-797A29AF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1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3360-8E41-40D9-B4B5-F1F86784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1440-7305-450D-A4B7-9978F12C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AAA05-8C0A-474F-A1D6-0BA3A006A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E60E0-5E98-450D-84B9-44594005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A008A-7093-461F-A34D-64A56F59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FA9B0-107C-4862-89FA-669C19D6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BD1B-0431-4AEE-AAA2-6EDCF8E5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C6179-7B89-4D9A-9FC7-3DA3A5E88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FD2E3-ECC3-4376-B814-2D67B1EEC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FF884-25DF-4A59-B25C-B85C977E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B9D41-916B-40C5-A275-874CAF23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3A02-CB3F-4A6F-819E-21D1CB02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5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944F0-D8C4-4FC5-B44F-BBEE175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351F9-6FAE-4F5F-B7D4-3B39854E9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2BEA-DA6E-4563-A4E0-F93460406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770A-0E4C-4BCE-9393-2A50DC2E7B6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751A6-5088-4B62-B3AD-3AD110637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B23C-FB94-4EE4-AA2D-F850CD36F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E42D-9353-47B1-8AFD-496D1489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6mILC0m84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ero.com.sv/es/economia/item/5610-5-tradiciones-comunes-en-el-dia-de-los-difuntos-en-el-salvador.html#:~:text=Tradicionalmente%20en%20El%20Salvador%2C%20el,con%20varios%20a%C3%B1os%20de%20fallecido.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cacionactiva.org/cual-era-la-ubicacion-de-los-mayas/" TargetMode="External"/><Relationship Id="rId5" Type="http://schemas.openxmlformats.org/officeDocument/2006/relationships/hyperlink" Target="https://www.elsalvadormipais.com/el-dia-de-los-difuntos" TargetMode="External"/><Relationship Id="rId4" Type="http://schemas.openxmlformats.org/officeDocument/2006/relationships/hyperlink" Target="https://mipaissv.com/dia-de-los-muertos-el-salvad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Ozg5k3d9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cenoticias.hn/asi-se-celebra-el-dia-de-los-muertos-en-el-pais/" TargetMode="External"/><Relationship Id="rId7" Type="http://schemas.openxmlformats.org/officeDocument/2006/relationships/hyperlink" Target="https://tiempo.hn/vendedores-se-preparan-para-dia-de-los-difuntos-en-honduras/" TargetMode="External"/><Relationship Id="rId2" Type="http://schemas.openxmlformats.org/officeDocument/2006/relationships/hyperlink" Target="https://www.hondurastips.hn/2013/11/02/tradiciones-hondurenas-dia-de-los-muertos/#:~:text=El%202%20de%20noviembre%2C%20se%20celebra%20en%20Honduras,D%C3%ADa%20de%20los%20Fieles%20Difuntos%20%282%20de%20noviembre%29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nespanol.cnn.com/2023/10/31/origen-historia-dia-muertos-mexico-por-que-se-celebra-orix/#:~:text=El%20D%C3%ADa%20de%20Muertos%20tiene%20su%20origen%20en,la%20muerte%20era%20com%C3%BAn%20entre%20las%20culturas%20prehisp%C3%A1nicas." TargetMode="External"/><Relationship Id="rId5" Type="http://schemas.openxmlformats.org/officeDocument/2006/relationships/hyperlink" Target="https://www.youtube.com/watch?v=QsOzg5k3d9k" TargetMode="External"/><Relationship Id="rId4" Type="http://schemas.openxmlformats.org/officeDocument/2006/relationships/hyperlink" Target="https://www.honduras.com/aprende/cultura/tradiciones/celebracion-del-dia-de-los-muertos-en-hondur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ía de los difuntos: herencia prehispánica y tradición religiosa en El ...">
            <a:extLst>
              <a:ext uri="{FF2B5EF4-FFF2-40B4-BE49-F238E27FC236}">
                <a16:creationId xmlns:a16="http://schemas.microsoft.com/office/drawing/2014/main" id="{A1853F03-BF8F-1836-A382-5CCD3A603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8DD56-CA1A-4244-94FD-ED54D8F74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El Salvador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7029A-BD19-4A2A-A9A1-AAD3500E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Día de Los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Fieles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Difuntos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El 2 de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noviembre</a:t>
            </a:r>
            <a:endParaRPr lang="en-US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2762-1EC0-3C25-7687-14ABDE81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Historia Breve</a:t>
            </a:r>
            <a:endParaRPr lang="en-US" sz="5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9349D6-40F9-C0D3-EDBE-045E3B93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444444"/>
                </a:solidFill>
                <a:cs typeface="Calibri"/>
              </a:rPr>
              <a:t>Los </a:t>
            </a:r>
            <a:r>
              <a:rPr lang="en-US" sz="2000" err="1">
                <a:solidFill>
                  <a:srgbClr val="444444"/>
                </a:solidFill>
                <a:cs typeface="Calibri"/>
              </a:rPr>
              <a:t>mayas</a:t>
            </a:r>
            <a:r>
              <a:rPr lang="en-US" sz="2000">
                <a:solidFill>
                  <a:srgbClr val="444444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444444"/>
                </a:solidFill>
                <a:cs typeface="Calibri"/>
              </a:rPr>
              <a:t>indíginas</a:t>
            </a:r>
            <a:r>
              <a:rPr lang="en-US" sz="2000">
                <a:solidFill>
                  <a:srgbClr val="444444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444444"/>
                </a:solidFill>
                <a:cs typeface="Calibri"/>
              </a:rPr>
              <a:t>tardicones</a:t>
            </a:r>
            <a:r>
              <a:rPr lang="en-US" sz="2000">
                <a:solidFill>
                  <a:srgbClr val="444444"/>
                </a:solidFill>
                <a:cs typeface="Calibri"/>
              </a:rPr>
              <a:t> </a:t>
            </a:r>
            <a:r>
              <a:rPr lang="es-ES" sz="2000" b="0" i="0">
                <a:effectLst/>
              </a:rPr>
              <a:t>Combinado con el catolicismo español</a:t>
            </a:r>
            <a:endParaRPr lang="en-US" sz="2000">
              <a:solidFill>
                <a:srgbClr val="444444"/>
              </a:solidFill>
              <a:cs typeface="Calibri"/>
            </a:endParaRPr>
          </a:p>
          <a:p>
            <a:r>
              <a:rPr lang="en-US" sz="2000" err="1">
                <a:solidFill>
                  <a:srgbClr val="444444"/>
                </a:solidFill>
                <a:cs typeface="Calibri"/>
              </a:rPr>
              <a:t>Celebrado</a:t>
            </a:r>
            <a:r>
              <a:rPr lang="en-US" sz="2000">
                <a:solidFill>
                  <a:srgbClr val="444444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444444"/>
                </a:solidFill>
                <a:cs typeface="Calibri"/>
              </a:rPr>
              <a:t>todo</a:t>
            </a:r>
            <a:r>
              <a:rPr lang="en-US" sz="2000">
                <a:solidFill>
                  <a:srgbClr val="444444"/>
                </a:solidFill>
                <a:cs typeface="Calibri"/>
              </a:rPr>
              <a:t> en EL </a:t>
            </a:r>
            <a:r>
              <a:rPr lang="en-US" sz="2000" err="1">
                <a:solidFill>
                  <a:srgbClr val="444444"/>
                </a:solidFill>
                <a:cs typeface="Calibri"/>
              </a:rPr>
              <a:t>Slavador</a:t>
            </a:r>
            <a:endParaRPr lang="en-US" sz="2000">
              <a:solidFill>
                <a:srgbClr val="444444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 err="1">
                <a:solidFill>
                  <a:srgbClr val="444444"/>
                </a:solidFill>
                <a:cs typeface="Calibri"/>
              </a:rPr>
              <a:t>Eventos</a:t>
            </a:r>
            <a:endParaRPr lang="en-US" sz="2000" b="1">
              <a:solidFill>
                <a:srgbClr val="444444"/>
              </a:solidFill>
              <a:cs typeface="Calibri"/>
            </a:endParaRPr>
          </a:p>
          <a:p>
            <a:r>
              <a:rPr lang="en-US" sz="2000">
                <a:solidFill>
                  <a:srgbClr val="444444"/>
                </a:solidFill>
                <a:cs typeface="Calibri"/>
              </a:rPr>
              <a:t> Festival de </a:t>
            </a:r>
            <a:r>
              <a:rPr lang="en-US" sz="2000" err="1">
                <a:solidFill>
                  <a:srgbClr val="444444"/>
                </a:solidFill>
                <a:cs typeface="Calibri"/>
              </a:rPr>
              <a:t>Calabiuza</a:t>
            </a:r>
            <a:r>
              <a:rPr lang="en-US" sz="2000">
                <a:solidFill>
                  <a:srgbClr val="444444"/>
                </a:solidFill>
                <a:cs typeface="Calibri"/>
              </a:rPr>
              <a:t> en el pueblo de Tonacatepequ</a:t>
            </a:r>
          </a:p>
          <a:p>
            <a:endParaRPr lang="en-US" sz="2000">
              <a:solidFill>
                <a:srgbClr val="444444"/>
              </a:solidFill>
              <a:cs typeface="Calibri"/>
            </a:endParaRPr>
          </a:p>
        </p:txBody>
      </p:sp>
      <p:pic>
        <p:nvPicPr>
          <p:cNvPr id="4" name="Content Placeholder 3" descr="Image result for El día de los difuntos en El Salvador">
            <a:extLst>
              <a:ext uri="{FF2B5EF4-FFF2-40B4-BE49-F238E27FC236}">
                <a16:creationId xmlns:a16="http://schemas.microsoft.com/office/drawing/2014/main" id="{BC0AC808-6BEC-770D-C6BC-4A1283BD7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9" r="2517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910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El día de los difuntos en El Salvador">
            <a:extLst>
              <a:ext uri="{FF2B5EF4-FFF2-40B4-BE49-F238E27FC236}">
                <a16:creationId xmlns:a16="http://schemas.microsoft.com/office/drawing/2014/main" id="{0897EB8F-D222-033F-B45A-F38777C7F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" r="273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279FF-1BA6-465F-95A7-2F9D4DF2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¿Cómo se Celebra?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EB62-EDCE-4E77-BAC2-DD4336436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410198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Visita el Cementerio en donde están </a:t>
            </a:r>
            <a:r>
              <a:rPr lang="en-US" sz="2000" err="1">
                <a:cs typeface="Calibri"/>
              </a:rPr>
              <a:t>enterrados</a:t>
            </a:r>
            <a:r>
              <a:rPr lang="en-US" sz="2000">
                <a:cs typeface="Calibri"/>
              </a:rPr>
              <a:t> los parientes más cercanos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>
                <a:effectLst/>
                <a:latin typeface="Calibri Body"/>
              </a:rPr>
              <a:t>Enflorar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>
                <a:effectLst/>
                <a:latin typeface="Calibri Body"/>
              </a:rPr>
              <a:t>Limpiar y pintar tumbas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>
                <a:effectLst/>
                <a:latin typeface="Calibri Body"/>
              </a:rPr>
              <a:t>Llevar mariachis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>
                <a:effectLst/>
                <a:latin typeface="Calibri Body"/>
              </a:rPr>
              <a:t>Actividades religiosas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>
                <a:effectLst/>
                <a:latin typeface="Calibri Body"/>
              </a:rPr>
              <a:t>Comer comida típica del día de los muertos-pupusas de chipilín, tamales, yuca frita y las hojuelas con miel de panela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0989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38F638-A553-7AD2-707B-D9DC10A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</a:p>
        </p:txBody>
      </p:sp>
      <p:pic>
        <p:nvPicPr>
          <p:cNvPr id="8" name="Online Media 7" title="El Salvador vive su primer Dￃﾭa de Muertos sin restricciones en dos aￃﾱos | Noticias Telemundo">
            <a:hlinkClick r:id="" action="ppaction://media"/>
            <a:extLst>
              <a:ext uri="{FF2B5EF4-FFF2-40B4-BE49-F238E27FC236}">
                <a16:creationId xmlns:a16="http://schemas.microsoft.com/office/drawing/2014/main" id="{AD70585F-2466-45CA-B22D-2301A89FD6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ería de las Noches de Vela 2016 en el Panteón General de Oaxaca (Día ...">
            <a:extLst>
              <a:ext uri="{FF2B5EF4-FFF2-40B4-BE49-F238E27FC236}">
                <a16:creationId xmlns:a16="http://schemas.microsoft.com/office/drawing/2014/main" id="{B361024E-A18B-2B07-AD01-BBBF63270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9" r="23298" b="28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168BD-FA42-808C-6EBC-CCCBE90C4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86" y="2259118"/>
            <a:ext cx="5109853" cy="3521922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Dinero.com.sv - 5 </a:t>
            </a:r>
            <a:r>
              <a:rPr lang="en-US" sz="2000" err="1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tradiciones</a:t>
            </a:r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comunes</a:t>
            </a:r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 el </a:t>
            </a:r>
            <a:r>
              <a:rPr lang="en-US" sz="2000" err="1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día</a:t>
            </a:r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 de los </a:t>
            </a:r>
            <a:r>
              <a:rPr lang="en-US" sz="2000" err="1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difuntos</a:t>
            </a:r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2000">
                <a:solidFill>
                  <a:schemeClr val="bg1"/>
                </a:solidFill>
                <a:ea typeface="+mj-lt"/>
                <a:cs typeface="+mj-lt"/>
                <a:hlinkClick r:id="rId3"/>
              </a:rPr>
              <a:t> El Salvador</a:t>
            </a:r>
            <a:br>
              <a:rPr lang="en-US" sz="4100">
                <a:ea typeface="+mj-lt"/>
                <a:cs typeface="+mj-lt"/>
              </a:rPr>
            </a:br>
            <a:br>
              <a:rPr lang="en-US" sz="4100">
                <a:ea typeface="+mj-lt"/>
                <a:cs typeface="+mj-lt"/>
              </a:rPr>
            </a:br>
            <a:r>
              <a:rPr lang="es-ES" sz="2200">
                <a:hlinkClick r:id="rId4"/>
              </a:rPr>
              <a:t>Costumbres y tradiciones del día de los muertos en El Salvador ◁ (mipaissv.com)</a:t>
            </a:r>
            <a:br>
              <a:rPr lang="es-ES" sz="2200"/>
            </a:br>
            <a:br>
              <a:rPr lang="es-ES" sz="2200"/>
            </a:br>
            <a:r>
              <a:rPr lang="es-ES" sz="2200">
                <a:ea typeface="+mj-lt"/>
                <a:cs typeface="+mj-lt"/>
                <a:hlinkClick r:id="rId5"/>
              </a:rPr>
              <a:t>El día de los difuntos en El Salvador - El Salvador mi país (elsalvadormipais.com)</a:t>
            </a:r>
            <a:br>
              <a:rPr lang="es-ES" sz="2200">
                <a:ea typeface="+mj-lt"/>
                <a:cs typeface="+mj-lt"/>
              </a:rPr>
            </a:br>
            <a:br>
              <a:rPr lang="es-ES" sz="2200">
                <a:ea typeface="+mj-lt"/>
                <a:cs typeface="+mj-lt"/>
              </a:rPr>
            </a:br>
            <a:r>
              <a:rPr lang="es-ES" sz="800">
                <a:hlinkClick r:id="rId6"/>
              </a:rPr>
              <a:t>¿Cuál era la ubicación de los mayas? - Educación Activa (educacionactiva.org)</a:t>
            </a:r>
            <a:endParaRPr lang="es-ES" sz="220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7EFBF-3AB9-36BD-40A5-8CDFEC977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3" y="700660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  <a:cs typeface="Calibri"/>
              </a:rPr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55618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CB7F4-577A-EBD2-0DDC-98E5FE04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" y="-483"/>
            <a:ext cx="12194897" cy="6858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97726-E7CE-4246-B999-4A2D70F06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38"/>
            <a:ext cx="9144000" cy="1068387"/>
          </a:xfrm>
          <a:solidFill>
            <a:schemeClr val="accent2"/>
          </a:solidFill>
          <a:ln>
            <a:solidFill>
              <a:srgbClr val="ED7D31"/>
            </a:solidFill>
          </a:ln>
        </p:spPr>
        <p:txBody>
          <a:bodyPr/>
          <a:lstStyle/>
          <a:p>
            <a:r>
              <a:rPr lang="en-US">
                <a:latin typeface="Broadway" panose="04040905080B02020502" pitchFamily="82" charset="0"/>
                <a:ea typeface="Calibri Light"/>
                <a:cs typeface="Calibri Light"/>
              </a:rPr>
              <a:t>Honduras</a:t>
            </a:r>
            <a:endParaRPr lang="en-US">
              <a:latin typeface="Broadway" panose="04040905080B020205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8CA44-C2EF-4383-8B2F-7ED20F8E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739" y="1590607"/>
            <a:ext cx="5444435" cy="47148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¿</a:t>
            </a:r>
            <a:r>
              <a:rPr lang="en-US" sz="2800" b="1">
                <a:latin typeface="Book Antiqua" panose="02040602050305030304" pitchFamily="18" charset="0"/>
                <a:ea typeface="Calibri"/>
                <a:cs typeface="Calibri"/>
              </a:rPr>
              <a:t>Pa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ís y </a:t>
            </a:r>
            <a:r>
              <a:rPr lang="en-US" sz="2800" b="1" err="1">
                <a:latin typeface="Book Antiqua" panose="02040602050305030304" pitchFamily="18" charset="0"/>
                <a:ea typeface="+mn-lt"/>
                <a:cs typeface="+mn-lt"/>
              </a:rPr>
              <a:t>región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 o </a:t>
            </a:r>
            <a:r>
              <a:rPr lang="en-US" sz="2800" b="1" err="1">
                <a:latin typeface="Book Antiqua" panose="02040602050305030304" pitchFamily="18" charset="0"/>
                <a:ea typeface="+mn-lt"/>
                <a:cs typeface="+mn-lt"/>
              </a:rPr>
              <a:t>ciudades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 </a:t>
            </a:r>
            <a:r>
              <a:rPr lang="en-US" sz="2800" b="1" err="1">
                <a:latin typeface="Book Antiqua" panose="02040602050305030304" pitchFamily="18" charset="0"/>
                <a:ea typeface="+mn-lt"/>
                <a:cs typeface="+mn-lt"/>
              </a:rPr>
              <a:t>donde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 se </a:t>
            </a:r>
            <a:r>
              <a:rPr lang="en-US" sz="2800" b="1" err="1">
                <a:latin typeface="Book Antiqua" panose="02040602050305030304" pitchFamily="18" charset="0"/>
                <a:ea typeface="+mn-lt"/>
                <a:cs typeface="+mn-lt"/>
              </a:rPr>
              <a:t>celebra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?</a:t>
            </a:r>
            <a:endParaRPr lang="en-US" sz="2800" b="1">
              <a:latin typeface="Book Antiqua" panose="02040602050305030304" pitchFamily="18" charset="0"/>
              <a:ea typeface="Calibri"/>
              <a:cs typeface="Calibri"/>
            </a:endParaRPr>
          </a:p>
          <a:p>
            <a:pPr algn="l"/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En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los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numerosos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cementarios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de Honduras. Por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ejemplo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San Pedro Sula.</a:t>
            </a:r>
            <a:endParaRPr lang="en-US" sz="2800">
              <a:latin typeface="Book Antiqua" panose="02040602050305030304" pitchFamily="18" charset="0"/>
              <a:ea typeface="Calibri"/>
              <a:cs typeface="Calibri"/>
            </a:endParaRPr>
          </a:p>
          <a:p>
            <a:pPr algn="l"/>
            <a:endParaRPr lang="en-US" sz="2800">
              <a:latin typeface="Book Antiqua" panose="02040602050305030304" pitchFamily="18" charset="0"/>
              <a:ea typeface="+mn-lt"/>
              <a:cs typeface="+mn-lt"/>
            </a:endParaRPr>
          </a:p>
          <a:p>
            <a:pPr algn="l"/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¿</a:t>
            </a:r>
            <a:r>
              <a:rPr lang="en-US" sz="2800" b="1" err="1">
                <a:latin typeface="Book Antiqua" panose="02040602050305030304" pitchFamily="18" charset="0"/>
                <a:ea typeface="+mn-lt"/>
                <a:cs typeface="+mn-lt"/>
              </a:rPr>
              <a:t>Quién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 </a:t>
            </a:r>
            <a:r>
              <a:rPr lang="en-US" sz="2800" b="1" err="1">
                <a:latin typeface="Book Antiqua" panose="02040602050305030304" pitchFamily="18" charset="0"/>
                <a:ea typeface="+mn-lt"/>
                <a:cs typeface="+mn-lt"/>
              </a:rPr>
              <a:t>celebra</a:t>
            </a:r>
            <a:r>
              <a:rPr lang="en-US" sz="2800" b="1">
                <a:latin typeface="Book Antiqua" panose="02040602050305030304" pitchFamily="18" charset="0"/>
                <a:ea typeface="+mn-lt"/>
                <a:cs typeface="+mn-lt"/>
              </a:rPr>
              <a:t>?</a:t>
            </a:r>
          </a:p>
          <a:p>
            <a:pPr algn="l"/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Las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familias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de los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muertos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. </a:t>
            </a:r>
          </a:p>
          <a:p>
            <a:pPr algn="l"/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Es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festivo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y una 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celebración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 de </a:t>
            </a:r>
            <a:r>
              <a:rPr lang="en-US" sz="2800" err="1">
                <a:latin typeface="Book Antiqua" panose="02040602050305030304" pitchFamily="18" charset="0"/>
                <a:ea typeface="+mn-lt"/>
                <a:cs typeface="+mn-lt"/>
              </a:rPr>
              <a:t>vida</a:t>
            </a:r>
            <a:r>
              <a:rPr lang="en-US" sz="2800">
                <a:latin typeface="Book Antiqua" panose="02040602050305030304" pitchFamily="18" charset="0"/>
                <a:ea typeface="+mn-lt"/>
                <a:cs typeface="+mn-lt"/>
              </a:rPr>
              <a:t>.</a:t>
            </a:r>
          </a:p>
          <a:p>
            <a:pPr algn="l"/>
            <a:endParaRPr lang="en-US">
              <a:ea typeface="+mn-lt"/>
              <a:cs typeface="+mn-lt"/>
            </a:endParaRPr>
          </a:p>
        </p:txBody>
      </p:sp>
      <p:pic>
        <p:nvPicPr>
          <p:cNvPr id="6" name="Picture 5" descr="Day of the Dead has everything to do with the afterlife, love and those ...">
            <a:extLst>
              <a:ext uri="{FF2B5EF4-FFF2-40B4-BE49-F238E27FC236}">
                <a16:creationId xmlns:a16="http://schemas.microsoft.com/office/drawing/2014/main" id="{3C49D516-BC97-6EA5-E9B1-B274DEAD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2016953"/>
            <a:ext cx="6266069" cy="3497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5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CB7F4-577A-EBD2-0DDC-98E5FE04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" y="-483"/>
            <a:ext cx="12194897" cy="6858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97726-E7CE-4246-B999-4A2D70F06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38"/>
            <a:ext cx="9144000" cy="1068387"/>
          </a:xfrm>
          <a:solidFill>
            <a:schemeClr val="accent2"/>
          </a:solidFill>
          <a:ln>
            <a:solidFill>
              <a:srgbClr val="ED7D31"/>
            </a:solidFill>
          </a:ln>
        </p:spPr>
        <p:txBody>
          <a:bodyPr/>
          <a:lstStyle/>
          <a:p>
            <a:r>
              <a:rPr lang="en-US">
                <a:latin typeface="Broadway" panose="04040905080B02020502" pitchFamily="82" charset="0"/>
                <a:ea typeface="Calibri Light"/>
                <a:cs typeface="Calibri Light"/>
              </a:rPr>
              <a:t>Honduras</a:t>
            </a:r>
            <a:endParaRPr lang="en-US">
              <a:latin typeface="Broadway" panose="04040905080B020205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8CA44-C2EF-4383-8B2F-7ED20F8E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563" y="1686202"/>
            <a:ext cx="5919304" cy="47148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Calibri,Sans-Serif"/>
              <a:buChar char="-"/>
            </a:pPr>
            <a:r>
              <a:rPr lang="en-US" b="1">
                <a:latin typeface="Book Antiqua" panose="02040602050305030304" pitchFamily="18" charset="0"/>
                <a:ea typeface="+mn-lt"/>
                <a:cs typeface="+mn-lt"/>
              </a:rPr>
              <a:t>Las </a:t>
            </a:r>
            <a:r>
              <a:rPr lang="en-US" b="1" err="1">
                <a:latin typeface="Book Antiqua" panose="02040602050305030304" pitchFamily="18" charset="0"/>
                <a:ea typeface="+mn-lt"/>
                <a:cs typeface="+mn-lt"/>
              </a:rPr>
              <a:t>fechas</a:t>
            </a:r>
            <a:r>
              <a:rPr lang="en-US" b="1">
                <a:latin typeface="Book Antiqua" panose="02040602050305030304" pitchFamily="18" charset="0"/>
                <a:ea typeface="+mn-lt"/>
                <a:cs typeface="+mn-lt"/>
              </a:rPr>
              <a:t> y el </a:t>
            </a:r>
            <a:r>
              <a:rPr lang="en-US" b="1" err="1">
                <a:latin typeface="Book Antiqua" panose="02040602050305030304" pitchFamily="18" charset="0"/>
                <a:ea typeface="+mn-lt"/>
                <a:cs typeface="+mn-lt"/>
              </a:rPr>
              <a:t>nombre</a:t>
            </a:r>
            <a:endParaRPr lang="en-US" b="1">
              <a:latin typeface="Book Antiqua" panose="02040602050305030304" pitchFamily="18" charset="0"/>
              <a:ea typeface="+mn-lt"/>
              <a:cs typeface="+mn-lt"/>
            </a:endParaRPr>
          </a:p>
          <a:p>
            <a:pPr marL="342900" indent="-342900" algn="l">
              <a:buFont typeface="Calibri,Sans-Serif"/>
              <a:buChar char="-"/>
            </a:pP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Dos 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días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differentes</a:t>
            </a:r>
            <a:endParaRPr lang="en-US">
              <a:latin typeface="Book Antiqua" panose="02040602050305030304" pitchFamily="18" charset="0"/>
              <a:ea typeface="Calibri"/>
              <a:cs typeface="Calibri"/>
            </a:endParaRPr>
          </a:p>
          <a:p>
            <a:pPr marL="342900" indent="-342900" algn="l">
              <a:buFont typeface="Calibri,Sans-Serif"/>
              <a:buChar char="-"/>
            </a:pP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1 de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noviembre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(Día de los Santos)</a:t>
            </a:r>
          </a:p>
          <a:p>
            <a:pPr marL="342900" indent="-342900" algn="l">
              <a:buFont typeface="Calibri,Sans-Serif"/>
              <a:buChar char="-"/>
            </a:pP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2 de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noviembre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(Día de los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Fieles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Difuntos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)</a:t>
            </a:r>
          </a:p>
          <a:p>
            <a:pPr marL="342900" indent="-342900" algn="l">
              <a:buFont typeface="Calibri,Sans-Serif"/>
              <a:buChar char="-"/>
            </a:pPr>
            <a:r>
              <a:rPr lang="en-US" b="1">
                <a:latin typeface="Book Antiqua" panose="02040602050305030304" pitchFamily="18" charset="0"/>
                <a:ea typeface="+mn-lt"/>
                <a:cs typeface="+mn-lt"/>
              </a:rPr>
              <a:t>Historia breve</a:t>
            </a:r>
          </a:p>
          <a:p>
            <a:pPr marL="342900" indent="-342900" algn="l">
              <a:buFont typeface="Calibri,Sans-Serif"/>
              <a:buChar char="-"/>
            </a:pP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Origen el las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raíces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indígenas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(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en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Mesoamérica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)</a:t>
            </a:r>
          </a:p>
          <a:p>
            <a:pPr marL="342900" indent="-342900" algn="l">
              <a:buFont typeface="Calibri,Sans-Serif"/>
              <a:buChar char="-"/>
            </a:pP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Fusionarse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con las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creencias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católicas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y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dar</a:t>
            </a:r>
            <a:r>
              <a:rPr lang="en-US">
                <a:latin typeface="Book Antiqua" panose="02040602050305030304" pitchFamily="18" charset="0"/>
                <a:ea typeface="+mn-lt"/>
                <a:cs typeface="+mn-lt"/>
              </a:rPr>
              <a:t> una </a:t>
            </a:r>
            <a:r>
              <a:rPr lang="en-US" err="1">
                <a:latin typeface="Book Antiqua" panose="02040602050305030304" pitchFamily="18" charset="0"/>
                <a:ea typeface="+mn-lt"/>
                <a:cs typeface="+mn-lt"/>
              </a:rPr>
              <a:t>festividad</a:t>
            </a:r>
            <a:endParaRPr lang="en-US" sz="2000">
              <a:latin typeface="Book Antiqua" panose="02040602050305030304" pitchFamily="18" charset="0"/>
              <a:cs typeface="Calibri" panose="020F0502020204030204"/>
            </a:endParaRPr>
          </a:p>
          <a:p>
            <a:pPr marL="342900" indent="-342900" algn="l">
              <a:buFont typeface="Calibri,Sans-Serif"/>
              <a:buChar char="-"/>
            </a:pPr>
            <a:r>
              <a:rPr lang="en-US">
                <a:latin typeface="Book Antiqua" panose="02040602050305030304" pitchFamily="18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en-US">
              <a:latin typeface="Book Antiqua" panose="02040602050305030304" pitchFamily="18" charset="0"/>
              <a:ea typeface="+mn-lt"/>
              <a:cs typeface="+mn-lt"/>
            </a:endParaRPr>
          </a:p>
          <a:p>
            <a:pPr algn="l"/>
            <a:endParaRPr lang="en-US">
              <a:ea typeface="+mn-lt"/>
              <a:cs typeface="+mn-lt"/>
            </a:endParaRPr>
          </a:p>
        </p:txBody>
      </p:sp>
      <p:pic>
        <p:nvPicPr>
          <p:cNvPr id="7" name="Picture 6" descr="A group of people walking in a gated area&#10;&#10;Description automatically generated">
            <a:extLst>
              <a:ext uri="{FF2B5EF4-FFF2-40B4-BE49-F238E27FC236}">
                <a16:creationId xmlns:a16="http://schemas.microsoft.com/office/drawing/2014/main" id="{8BACB39B-A40E-6D37-A203-E5F22C481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80" y="1886020"/>
            <a:ext cx="5243513" cy="351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7726-E7CE-4246-B999-4A2D70F06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38"/>
            <a:ext cx="9144000" cy="1068387"/>
          </a:xfrm>
          <a:solidFill>
            <a:schemeClr val="accent2"/>
          </a:solidFill>
          <a:ln>
            <a:solidFill>
              <a:srgbClr val="ED7D31"/>
            </a:solidFill>
          </a:ln>
        </p:spPr>
        <p:txBody>
          <a:bodyPr/>
          <a:lstStyle/>
          <a:p>
            <a:r>
              <a:rPr lang="en-US">
                <a:latin typeface="Broadway" panose="04040905080B02020502" pitchFamily="82" charset="0"/>
                <a:ea typeface="Calibri Light"/>
                <a:cs typeface="Calibri Light"/>
              </a:rPr>
              <a:t>Honduras</a:t>
            </a:r>
            <a:endParaRPr lang="en-US">
              <a:latin typeface="Broadway" panose="04040905080B020205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4F751-4FDB-4889-BDA9-8AA41ACD4240}"/>
              </a:ext>
            </a:extLst>
          </p:cNvPr>
          <p:cNvSpPr/>
          <p:nvPr/>
        </p:nvSpPr>
        <p:spPr>
          <a:xfrm>
            <a:off x="371475" y="1458119"/>
            <a:ext cx="6810375" cy="241935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E602C-C725-4AA5-9790-3AA9DEE84546}"/>
              </a:ext>
            </a:extLst>
          </p:cNvPr>
          <p:cNvSpPr/>
          <p:nvPr/>
        </p:nvSpPr>
        <p:spPr>
          <a:xfrm>
            <a:off x="371474" y="4057650"/>
            <a:ext cx="6810375" cy="2640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BD41B-0A26-4046-AAC0-095183E6C639}"/>
              </a:ext>
            </a:extLst>
          </p:cNvPr>
          <p:cNvSpPr/>
          <p:nvPr/>
        </p:nvSpPr>
        <p:spPr>
          <a:xfrm>
            <a:off x="7353299" y="1458120"/>
            <a:ext cx="4467225" cy="52285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A4F07-FFB0-48BA-8386-BBC6761B5AF1}"/>
              </a:ext>
            </a:extLst>
          </p:cNvPr>
          <p:cNvSpPr txBox="1"/>
          <p:nvPr/>
        </p:nvSpPr>
        <p:spPr>
          <a:xfrm>
            <a:off x="8915606" y="1527057"/>
            <a:ext cx="1342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  <a:latin typeface="Broadway" panose="04040905080B02020502" pitchFamily="82" charset="0"/>
              </a:rPr>
              <a:t>Eventos</a:t>
            </a:r>
            <a:r>
              <a:rPr lang="en-US" sz="2000">
                <a:solidFill>
                  <a:schemeClr val="bg1"/>
                </a:solidFill>
                <a:latin typeface="Broadway" panose="04040905080B02020502" pitchFamily="8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74D9F-37A1-45CC-9CD6-B05E1DE20E91}"/>
              </a:ext>
            </a:extLst>
          </p:cNvPr>
          <p:cNvSpPr txBox="1"/>
          <p:nvPr/>
        </p:nvSpPr>
        <p:spPr>
          <a:xfrm>
            <a:off x="3025494" y="1527057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  <a:latin typeface="Broadway" panose="04040905080B02020502" pitchFamily="82" charset="0"/>
              </a:rPr>
              <a:t>Comidas</a:t>
            </a:r>
            <a:r>
              <a:rPr lang="en-US" sz="2000">
                <a:solidFill>
                  <a:schemeClr val="bg1"/>
                </a:solidFill>
                <a:latin typeface="Broadway" panose="04040905080B02020502" pitchFamily="82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C0D91-40FD-4FC5-BCE8-28BB77D2D2CD}"/>
              </a:ext>
            </a:extLst>
          </p:cNvPr>
          <p:cNvSpPr txBox="1"/>
          <p:nvPr/>
        </p:nvSpPr>
        <p:spPr>
          <a:xfrm>
            <a:off x="1763815" y="4106863"/>
            <a:ext cx="40256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  <a:latin typeface="Broadway"/>
              </a:rPr>
              <a:t>Decoraciones</a:t>
            </a:r>
            <a:r>
              <a:rPr lang="en-US" sz="2000">
                <a:solidFill>
                  <a:schemeClr val="bg1"/>
                </a:solidFill>
                <a:latin typeface="Broadway"/>
              </a:rPr>
              <a:t> y </a:t>
            </a:r>
            <a:r>
              <a:rPr lang="en-US" sz="2000" err="1">
                <a:solidFill>
                  <a:schemeClr val="bg1"/>
                </a:solidFill>
                <a:latin typeface="Broadway"/>
              </a:rPr>
              <a:t>Otras</a:t>
            </a:r>
            <a:r>
              <a:rPr lang="en-US" sz="2000">
                <a:solidFill>
                  <a:schemeClr val="bg1"/>
                </a:solidFill>
                <a:latin typeface="Broadway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Broadway"/>
              </a:rPr>
              <a:t>Cosas</a:t>
            </a:r>
            <a:r>
              <a:rPr lang="en-US" sz="2000">
                <a:solidFill>
                  <a:schemeClr val="bg1"/>
                </a:solidFill>
                <a:latin typeface="Broadway"/>
              </a:rPr>
              <a:t>:</a:t>
            </a:r>
          </a:p>
          <a:p>
            <a:endParaRPr lang="en-US" sz="200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AC697-5C3B-41D1-BBE4-FEFB0910BEB0}"/>
              </a:ext>
            </a:extLst>
          </p:cNvPr>
          <p:cNvSpPr txBox="1"/>
          <p:nvPr/>
        </p:nvSpPr>
        <p:spPr>
          <a:xfrm>
            <a:off x="503535" y="4400438"/>
            <a:ext cx="418273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Flores o coronas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Comidas</a:t>
            </a: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en</a:t>
            </a: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 ollas de </a:t>
            </a:r>
            <a:r>
              <a:rPr lang="en-US" err="1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barros</a:t>
            </a: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 </a:t>
            </a:r>
            <a:r>
              <a:rPr lang="es-ES" b="0" i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cerca de las puertas de entrada</a:t>
            </a:r>
            <a:endParaRPr lang="en-US">
              <a:solidFill>
                <a:schemeClr val="bg1"/>
              </a:solidFill>
              <a:latin typeface="Book Antiqua" panose="02040602050305030304" pitchFamily="18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Le deja ingresos económicos a familias que ofrecen servicios de limpieza de sepulturas, pintura de lápidas, reparaciones de estructuras metálicas y cruces</a:t>
            </a:r>
            <a:endParaRPr lang="en-US">
              <a:solidFill>
                <a:schemeClr val="bg1"/>
              </a:solidFill>
              <a:latin typeface="Book Antiqua" panose="02040602050305030304" pitchFamily="18" charset="0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909FE-E866-CD8A-EFB9-C350C913D879}"/>
              </a:ext>
            </a:extLst>
          </p:cNvPr>
          <p:cNvSpPr txBox="1"/>
          <p:nvPr/>
        </p:nvSpPr>
        <p:spPr>
          <a:xfrm>
            <a:off x="571500" y="1945821"/>
            <a:ext cx="63817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Ayote</a:t>
            </a: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  <a:ea typeface="+mn-lt"/>
                <a:cs typeface="+mn-lt"/>
              </a:rPr>
              <a:t> con panela and cinnamon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Pupusas</a:t>
            </a:r>
            <a:r>
              <a:rPr lang="en-US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hondureñas</a:t>
            </a:r>
            <a:endParaRPr lang="en-US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chemeClr val="bg1"/>
              </a:solidFill>
              <a:latin typeface="Book Antiqua" panose="02040602050305030304" pitchFamily="18" charset="0"/>
              <a:ea typeface="+mn-lt"/>
              <a:cs typeface="+mn-lt"/>
            </a:endParaRPr>
          </a:p>
          <a:p>
            <a:pPr marL="285750" indent="-285750" algn="l">
              <a:buFont typeface="Arial"/>
              <a:buChar char="•"/>
            </a:pPr>
            <a:endParaRPr lang="en-US"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6FD565-22EB-4B47-9996-D96378EA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79" y="4889798"/>
            <a:ext cx="2486436" cy="1243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517D21-2303-4DB6-A6CF-5375ACBB74F9}"/>
              </a:ext>
            </a:extLst>
          </p:cNvPr>
          <p:cNvSpPr txBox="1"/>
          <p:nvPr/>
        </p:nvSpPr>
        <p:spPr>
          <a:xfrm>
            <a:off x="7475147" y="1996104"/>
            <a:ext cx="421331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bg1"/>
                </a:solidFill>
                <a:effectLst/>
                <a:latin typeface="Book Antiqua"/>
              </a:rPr>
              <a:t>Visita a </a:t>
            </a:r>
            <a:r>
              <a:rPr lang="en-US" b="0" i="0" err="1">
                <a:solidFill>
                  <a:schemeClr val="bg1"/>
                </a:solidFill>
                <a:effectLst/>
                <a:latin typeface="Book Antiqua"/>
              </a:rPr>
              <a:t>los</a:t>
            </a:r>
            <a:r>
              <a:rPr lang="en-US" b="0" i="0">
                <a:solidFill>
                  <a:schemeClr val="bg1"/>
                </a:solidFill>
                <a:effectLst/>
                <a:latin typeface="Book Antiqua"/>
              </a:rPr>
              <a:t> </a:t>
            </a:r>
            <a:r>
              <a:rPr lang="en-US" b="0" i="0" err="1">
                <a:solidFill>
                  <a:schemeClr val="bg1"/>
                </a:solidFill>
                <a:effectLst/>
                <a:latin typeface="Book Antiqua"/>
              </a:rPr>
              <a:t>cementerios</a:t>
            </a:r>
            <a:endParaRPr lang="en-US" b="0" i="0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Cada 1 y 2 de noviembre en el dia de todos los santos y los fieles difuntos, a los personas que se han adelantado al descanso eterno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latin typeface="Book Antiqua" panose="02040602050305030304" pitchFamily="18" charset="0"/>
              </a:rPr>
              <a:t>Canta música a familiares y amigos que ya partieron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bg1"/>
                </a:solidFill>
                <a:latin typeface="Book Antiqua" panose="02040602050305030304" pitchFamily="18" charset="0"/>
              </a:rPr>
              <a:t>L</a:t>
            </a:r>
            <a:r>
              <a:rPr lang="es-ES" b="0" i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impieza del área en la que se encuentran sepultados sus allegados fallecidos o hacerles retoques a las lápidas</a:t>
            </a:r>
            <a:endParaRPr lang="en-US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74E2B2-C550-4784-859B-E059072A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37" y="4739169"/>
            <a:ext cx="1914525" cy="1276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4B7928-4365-462F-AA18-5CD2DD16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09" y="2468790"/>
            <a:ext cx="1800494" cy="1200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ED3F64-7595-45D2-BD85-3356DBE17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998" y="1610129"/>
            <a:ext cx="1521708" cy="11412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CCD136-CDB8-487F-A8B0-E2990EB99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613" y="4244761"/>
            <a:ext cx="2093153" cy="15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9ECC-4FF8-0DAB-8CEB-923A47AA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Bibliography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B0B2-5260-1E84-B148-5FFE9ADA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Tradiciones hondureñas: Día de los Muertos - Honduras Tips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HONDURAS: Así se celebra el día de los muertos en el país (oncenoticias.hn)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https://www.honduras.com/aprende/cultura/tradiciones/celebracion-del-dia-de-los-muertos-en-honduras/</a:t>
            </a:r>
          </a:p>
          <a:p>
            <a:r>
              <a:rPr lang="en-US">
                <a:ea typeface="+mn-lt"/>
                <a:cs typeface="+mn-lt"/>
                <a:hlinkClick r:id="rId5"/>
              </a:rPr>
              <a:t>YouTube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6"/>
              </a:rPr>
              <a:t>¿Cuál es el origen e historia del Día de Muertos en México? (cnn.com)</a:t>
            </a:r>
            <a:endParaRPr lang="en-US">
              <a:ea typeface="+mn-lt"/>
              <a:cs typeface="+mn-lt"/>
            </a:endParaRPr>
          </a:p>
          <a:p>
            <a:r>
              <a:rPr lang="es-ES">
                <a:hlinkClick r:id="rId3"/>
              </a:rPr>
              <a:t>HONDURAS: Así se celebra el día de los muertos en el país (oncenoticias.hn)</a:t>
            </a:r>
            <a:endParaRPr lang="en-US">
              <a:ea typeface="+mn-lt"/>
              <a:cs typeface="+mn-lt"/>
            </a:endParaRPr>
          </a:p>
          <a:p>
            <a:r>
              <a:rPr lang="es-ES">
                <a:ea typeface="+mn-lt"/>
                <a:cs typeface="+mn-lt"/>
                <a:hlinkClick r:id="rId7"/>
              </a:rPr>
              <a:t>https://tiempo.hn/vendedores-se-preparan-para-dia-de-los-difuntos-en-honduras/</a:t>
            </a:r>
            <a:endParaRPr lang="es-E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01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459</Words>
  <Application>Microsoft Office PowerPoint</Application>
  <PresentationFormat>Widescreen</PresentationFormat>
  <Paragraphs>55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Broadway</vt:lpstr>
      <vt:lpstr>Calibri</vt:lpstr>
      <vt:lpstr>Calibri Body</vt:lpstr>
      <vt:lpstr>Calibri Light</vt:lpstr>
      <vt:lpstr>Calibri,Sans-Serif</vt:lpstr>
      <vt:lpstr>Office Theme</vt:lpstr>
      <vt:lpstr>El Salvador</vt:lpstr>
      <vt:lpstr>Historia Breve</vt:lpstr>
      <vt:lpstr>¿Cómo se Celebra?</vt:lpstr>
      <vt:lpstr>Video</vt:lpstr>
      <vt:lpstr>Dinero.com.sv - 5 tradiciones comunes en el día de los difuntos en El Salvador  Costumbres y tradiciones del día de los muertos en El Salvador ◁ (mipaissv.com)  El día de los difuntos en El Salvador - El Salvador mi país (elsalvadormipais.com)  ¿Cuál era la ubicación de los mayas? - Educación Activa (educacionactiva.org)</vt:lpstr>
      <vt:lpstr>Honduras</vt:lpstr>
      <vt:lpstr>Honduras</vt:lpstr>
      <vt:lpstr>Honduras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Salvador</dc:title>
  <dc:creator>BURAK, ANNETTE</dc:creator>
  <cp:lastModifiedBy>BURAK, ANNETTE</cp:lastModifiedBy>
  <cp:revision>1</cp:revision>
  <dcterms:created xsi:type="dcterms:W3CDTF">2023-11-02T13:35:53Z</dcterms:created>
  <dcterms:modified xsi:type="dcterms:W3CDTF">2023-11-02T13:38:58Z</dcterms:modified>
</cp:coreProperties>
</file>