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60" r:id="rId9"/>
    <p:sldId id="261" r:id="rId10"/>
    <p:sldId id="26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F6216-D25B-4249-8B2E-111AB4754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1A72A-5F6E-4349-8CA5-A9F2427ED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0F6A4-A5C3-4A71-A64F-A1570CDE6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3923A-6856-482D-82F2-CE9F84521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F708D-DC9B-4DB2-9FB9-FBD02AA4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1D268-A70C-4A9B-8367-F5B1BB3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ACDFB-28DB-4A7C-869A-B238B1519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5B523-B523-4D49-932F-59FDCC9C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927B6-E711-46F8-8398-94C08346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DB383-4121-4DF4-BEAD-F82B7131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1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D64EDF-11E8-492E-8E08-DB7496F87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71B93-7A65-440E-ABAC-90674F64E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0DCA4-4FC9-4832-B73D-DB5E004A0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88BDA-84BD-4AFD-A79F-488C66DA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F84CE-9822-4B64-B792-DB9EC1D0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6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5718-F94A-401C-8333-8DF8B7C4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F3AFB-5316-42EA-B624-05E2068C1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6AE5F-2F54-4EF6-A2EB-B40C741D8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84406-F911-439D-BD1A-314EBBB0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70197-510F-4ED9-A889-D865C63F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88D63-CEA8-44AB-A8FD-3249D50E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38CEC-5DFB-4CA7-9A13-7B4A0B06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DF0E-E787-4C01-8F80-AA26C6CB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64521-9497-472C-B8E0-2C33F1624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AD54C-F7FA-4E03-B705-57CFB25C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3AE7-79C7-4BBF-89FE-EFD9043A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C5C10-6E4D-4753-B799-E1A3E9B03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D1D78-204B-491A-A745-129709E0C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4E41F-F64E-4564-A115-0D2537AA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B3451-201D-407B-BAA1-EB29A5FF8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8BCD8-A4B8-4540-88D4-60D7A428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645FA-39EF-4A48-96C1-494A4C92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7948E-F15C-45CF-8705-3EF74460C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F4293-6A4D-42E5-A017-AF600473F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E907D6-6556-4C67-813C-FBBA7C5E4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C9EDC6-E9B5-4BC3-8AC1-42BB60D02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B3D151-70C0-4CBB-9F0D-1534E00C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1BC2E-8BEC-4468-B719-A3A957E1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38B5B-5961-4BDB-843D-50E6DC7F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3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CE30-5C94-45A6-AAA8-8606E865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06FD0-8BE0-4342-A062-7CC637C8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1E4BB-CCFE-4833-BD13-3142DB7D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E6CC3-B948-49F7-BDC5-890580476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1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5D8F1A-6F0F-4653-86FD-5790CB8C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5B001-85D6-4E67-AA2B-7CF56428A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96E52-A3E6-4443-9DAB-8A8088EC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74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CDB0-1242-4298-B9F8-B7792B042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D5C46-0D80-4BBA-820B-15E604105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45DB81-8D5D-405A-BAEC-142819F1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D76AA-CF84-45F8-B7D8-AB1EDA9B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B4D3BD-C18D-4690-B7AF-4899C1D3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3D90D-AFDD-4AEA-8706-DF032E98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1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225F-09DF-424C-BDFF-6ED99F938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B6EDD-A2B2-476E-AEAB-431BA8146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796A3B-6AA9-4279-BAC6-501086D16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3985B-487B-4106-B27A-0B74ECEF5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21892-B786-4BEA-A846-C7BDA59D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ECFE3-678F-4CEE-8AA7-088C051D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4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CB992-6437-4DBF-A197-68F414DD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0915-7458-4018-BDB9-2A29DADF8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60F5E-631C-4697-80B0-74E1F9245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6EB6D-DF37-4198-A936-1BD5C6DE81CB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6CC15-FF95-4B57-AC55-71D4C7EFC0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D5768-3996-40E0-A869-A0D2762B8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6D469-D26C-4255-87A8-261EF6204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psavvy.com/guatemalan-festival-day-of-the-dead-1490544" TargetMode="External"/><Relationship Id="rId2" Type="http://schemas.openxmlformats.org/officeDocument/2006/relationships/hyperlink" Target="https://iloveguatemala.net/dia-de-los-muertos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asexta.com/viajestic/destinos/festival-barriletes-gigantes-asi-celebra-guatemala-dia-muertos_20221030635ebcc4c7ecd00001b85c87.html#:~:text=El%20Festival%20de%20los%20Barriletes%20Gigantes%20se%20celebra,e%20indicar%20as%C3%AD%20el%20camino%20a%20los%20muertos." TargetMode="External"/><Relationship Id="rId4" Type="http://schemas.openxmlformats.org/officeDocument/2006/relationships/hyperlink" Target="https://republica.gt/vive-guatemala/como-se-celebra-el-dia-de-todos-los-santos-en-guatemala--20221024144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EB4398-A4FC-4113-AF22-537D51943B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90D8BC-A5B2-4C86-BA2B-597C2D11A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1"/>
          <a:stretch/>
        </p:blipFill>
        <p:spPr>
          <a:xfrm>
            <a:off x="0" y="-801729"/>
            <a:ext cx="12197282" cy="86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5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1AD0-AA71-4C57-8644-6AA81D60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431" y="383688"/>
            <a:ext cx="10515600" cy="1325563"/>
          </a:xfrm>
        </p:spPr>
        <p:txBody>
          <a:bodyPr/>
          <a:lstStyle/>
          <a:p>
            <a:r>
              <a:rPr lang="en-US"/>
              <a:t>Día de los Muertos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90FD4-2015-4562-A61E-F5E9380EA379}"/>
              </a:ext>
            </a:extLst>
          </p:cNvPr>
          <p:cNvSpPr txBox="1"/>
          <p:nvPr/>
        </p:nvSpPr>
        <p:spPr>
          <a:xfrm>
            <a:off x="309880" y="1690688"/>
            <a:ext cx="1094232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/>
              <a:t>¿</a:t>
            </a:r>
            <a:r>
              <a:rPr lang="en-US" sz="2800" err="1"/>
              <a:t>Quién</a:t>
            </a:r>
            <a:r>
              <a:rPr lang="en-US" sz="2800"/>
              <a:t> </a:t>
            </a:r>
            <a:r>
              <a:rPr lang="en-US" sz="2800" err="1"/>
              <a:t>celebra</a:t>
            </a:r>
            <a:r>
              <a:rPr lang="en-US" sz="2800"/>
              <a:t>?</a:t>
            </a:r>
          </a:p>
          <a:p>
            <a:endParaRPr lang="en-US" sz="280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02509-78D6-436E-7121-E00968049BE5}"/>
              </a:ext>
            </a:extLst>
          </p:cNvPr>
          <p:cNvSpPr txBox="1"/>
          <p:nvPr/>
        </p:nvSpPr>
        <p:spPr>
          <a:xfrm>
            <a:off x="308112" y="3167390"/>
            <a:ext cx="94421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000000"/>
                </a:solidFill>
                <a:cs typeface="Calibri"/>
              </a:rPr>
              <a:t>Fechas</a:t>
            </a:r>
            <a:endParaRPr lang="en-US" sz="280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756A3-87C0-420C-8C4B-9BD85617FF20}"/>
              </a:ext>
            </a:extLst>
          </p:cNvPr>
          <p:cNvSpPr txBox="1"/>
          <p:nvPr/>
        </p:nvSpPr>
        <p:spPr>
          <a:xfrm>
            <a:off x="308114" y="2453296"/>
            <a:ext cx="715721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cs typeface="Calibri"/>
              </a:rPr>
              <a:t>La </a:t>
            </a:r>
            <a:r>
              <a:rPr lang="en-US" dirty="0" err="1">
                <a:cs typeface="Calibri"/>
              </a:rPr>
              <a:t>gente</a:t>
            </a:r>
            <a:r>
              <a:rPr lang="en-US" dirty="0">
                <a:cs typeface="Calibri"/>
              </a:rPr>
              <a:t> de Maya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Kaqchikel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en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las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ciudades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de Santiago Sacatepéquez y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Sumpagno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celebran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 el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día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0B495B-0ECE-4192-9A5A-C50FAB1BF39C}"/>
              </a:ext>
            </a:extLst>
          </p:cNvPr>
          <p:cNvSpPr txBox="1"/>
          <p:nvPr/>
        </p:nvSpPr>
        <p:spPr>
          <a:xfrm>
            <a:off x="308112" y="3890040"/>
            <a:ext cx="673413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Día de los Muertos </a:t>
            </a:r>
            <a:r>
              <a:rPr lang="es-ES" b="0" i="0">
                <a:effectLst/>
                <a:latin typeface="-apple-system"/>
              </a:rPr>
              <a:t>se celebra el primero y el segundo de noviembre en Guatemala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8F424E-4AE0-4B89-8FCA-18732101EE46}"/>
              </a:ext>
            </a:extLst>
          </p:cNvPr>
          <p:cNvSpPr txBox="1"/>
          <p:nvPr/>
        </p:nvSpPr>
        <p:spPr>
          <a:xfrm>
            <a:off x="308111" y="4536370"/>
            <a:ext cx="944217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000000"/>
                </a:solidFill>
                <a:cs typeface="Calibri"/>
              </a:rPr>
              <a:t>Celebraciones</a:t>
            </a:r>
            <a:r>
              <a:rPr lang="en-US" sz="2800">
                <a:solidFill>
                  <a:srgbClr val="000000"/>
                </a:solidFill>
                <a:cs typeface="Calibri"/>
              </a:rPr>
              <a:t> </a:t>
            </a:r>
            <a:r>
              <a:rPr lang="en-US" sz="2800" err="1">
                <a:solidFill>
                  <a:srgbClr val="000000"/>
                </a:solidFill>
                <a:cs typeface="Calibri"/>
              </a:rPr>
              <a:t>Importantes</a:t>
            </a:r>
            <a:endParaRPr lang="en-US" sz="280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697489-9845-42CE-89CB-0CBAC63DE66C}"/>
              </a:ext>
            </a:extLst>
          </p:cNvPr>
          <p:cNvSpPr txBox="1"/>
          <p:nvPr/>
        </p:nvSpPr>
        <p:spPr>
          <a:xfrm>
            <a:off x="328431" y="5458448"/>
            <a:ext cx="944217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>
                <a:ea typeface="+mn-lt"/>
                <a:cs typeface="+mn-lt"/>
              </a:rPr>
              <a:t>Festival de los Barriletes Gigantes</a:t>
            </a:r>
            <a:endParaRPr lang="es-ES" sz="2000" b="0" i="0">
              <a:effectLst/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200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2052" name="Picture 4" descr="How to celebrate Día de los Muertos in Guatemala? -">
            <a:extLst>
              <a:ext uri="{FF2B5EF4-FFF2-40B4-BE49-F238E27FC236}">
                <a16:creationId xmlns:a16="http://schemas.microsoft.com/office/drawing/2014/main" id="{CB39AE65-6B03-4CEE-954D-023DAA62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0"/>
            <a:ext cx="45735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5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Rectangle 10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Flying high at Guatemala's festival of life, love – and one-upmanship">
            <a:extLst>
              <a:ext uri="{FF2B5EF4-FFF2-40B4-BE49-F238E27FC236}">
                <a16:creationId xmlns:a16="http://schemas.microsoft.com/office/drawing/2014/main" id="{4A275F74-083E-4416-B885-96171DE41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" r="1" b="13869"/>
          <a:stretch/>
        </p:blipFill>
        <p:spPr bwMode="auto">
          <a:xfrm>
            <a:off x="196850" y="173518"/>
            <a:ext cx="11798300" cy="651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3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C849-7956-ACD6-37E5-9F14F67B1102}"/>
              </a:ext>
            </a:extLst>
          </p:cNvPr>
          <p:cNvSpPr txBox="1"/>
          <p:nvPr/>
        </p:nvSpPr>
        <p:spPr>
          <a:xfrm>
            <a:off x="192900" y="677091"/>
            <a:ext cx="7719479" cy="65556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00B0F0"/>
                </a:solidFill>
                <a:latin typeface="Courier New"/>
                <a:ea typeface="+mn-lt"/>
                <a:cs typeface="Courier New"/>
              </a:rPr>
              <a:t>HISTORIA</a:t>
            </a:r>
          </a:p>
          <a:p>
            <a:endParaRPr lang="en-US" sz="2200" b="1" dirty="0">
              <a:solidFill>
                <a:schemeClr val="accent2"/>
              </a:solidFill>
              <a:latin typeface="Courier New"/>
              <a:ea typeface="+mn-lt"/>
              <a:cs typeface="Courier New"/>
            </a:endParaRPr>
          </a:p>
          <a:p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Dia</a:t>
            </a:r>
            <a:r>
              <a:rPr lang="en-US" sz="2200" b="1" dirty="0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 de los </a:t>
            </a:r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muertos</a:t>
            </a:r>
            <a:r>
              <a:rPr lang="en-US" sz="2200" b="1" dirty="0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 </a:t>
            </a:r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combina</a:t>
            </a:r>
            <a:r>
              <a:rPr lang="en-US" sz="2200" b="1" dirty="0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 </a:t>
            </a:r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aspectos</a:t>
            </a:r>
            <a:r>
              <a:rPr lang="en-US" sz="2200" b="1" dirty="0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 </a:t>
            </a:r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mayas</a:t>
            </a:r>
            <a:r>
              <a:rPr lang="en-US" sz="2200" b="1" dirty="0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 y </a:t>
            </a:r>
            <a:r>
              <a:rPr lang="en-US" sz="2200" b="1" dirty="0" err="1">
                <a:solidFill>
                  <a:schemeClr val="accent2"/>
                </a:solidFill>
                <a:latin typeface="Courier New"/>
                <a:ea typeface="+mn-lt"/>
                <a:cs typeface="Courier New"/>
              </a:rPr>
              <a:t>cristianos</a:t>
            </a:r>
            <a:endParaRPr lang="en-US" sz="2200" dirty="0">
              <a:solidFill>
                <a:schemeClr val="accent2"/>
              </a:solidFill>
              <a:cs typeface="Calibri"/>
            </a:endParaRPr>
          </a:p>
          <a:p>
            <a:endParaRPr lang="en-US" sz="22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ea typeface="+mn-lt"/>
              <a:cs typeface="+mn-lt"/>
            </a:endParaRPr>
          </a:p>
          <a:p>
            <a:r>
              <a:rPr lang="en-US" sz="2000" b="1" dirty="0" err="1">
                <a:solidFill>
                  <a:schemeClr val="accent4"/>
                </a:solidFill>
                <a:latin typeface="Courier New"/>
                <a:ea typeface="+mn-lt"/>
                <a:cs typeface="+mn-lt"/>
              </a:rPr>
              <a:t>barriletes</a:t>
            </a:r>
            <a:r>
              <a:rPr lang="en-US" sz="2000" b="1" dirty="0">
                <a:solidFill>
                  <a:schemeClr val="accent4"/>
                </a:solidFill>
                <a:latin typeface="Courier New"/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Courier New"/>
                <a:ea typeface="+mn-lt"/>
                <a:cs typeface="+mn-lt"/>
              </a:rPr>
              <a:t>grandes</a:t>
            </a:r>
            <a:r>
              <a:rPr lang="en-US" sz="2000" b="1" dirty="0">
                <a:solidFill>
                  <a:schemeClr val="accent4"/>
                </a:solidFill>
                <a:latin typeface="Courier New"/>
                <a:ea typeface="+mn-lt"/>
                <a:cs typeface="+mn-lt"/>
              </a:rPr>
              <a:t>:</a:t>
            </a:r>
            <a:endParaRPr lang="en-US" sz="2000" b="1" dirty="0">
              <a:solidFill>
                <a:schemeClr val="accent4"/>
              </a:solidFill>
              <a:latin typeface="Courier New"/>
              <a:cs typeface="Calibri"/>
            </a:endParaRPr>
          </a:p>
          <a:p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Las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primeras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cometas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in Guatemala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fueron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fabricados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 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por los chinos a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mediados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 del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siglo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 XIX</a:t>
            </a: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cs typeface="Courier New"/>
            </a:endParaRPr>
          </a:p>
          <a:p>
            <a:pPr marL="285750" indent="-285750">
              <a:buFont typeface="Arial"/>
              <a:buChar char="•"/>
            </a:pPr>
            <a:endParaRPr lang="en-US" sz="20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Las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corrientes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de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aire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 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en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cemeteries de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comunidades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diferente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cs typeface="Calibri"/>
              </a:rPr>
              <a:t>, 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establecido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 por 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presidente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 Justo Rufino Barrios (1873-1885), es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bueno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 para volar las </a:t>
            </a:r>
            <a:r>
              <a:rPr lang="en-US" sz="20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cometas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ourier New"/>
                <a:ea typeface="+mn-lt"/>
                <a:cs typeface="+mn-lt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cs typeface="Calibri"/>
            </a:endParaRPr>
          </a:p>
          <a:p>
            <a:pPr>
              <a:buFont typeface="Arial"/>
              <a:buChar char="•"/>
            </a:pP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latin typeface="Courier New"/>
              <a:cs typeface="Calibri"/>
            </a:endParaRPr>
          </a:p>
          <a:p>
            <a:br>
              <a:rPr lang="en-US" dirty="0"/>
            </a:br>
            <a:endParaRPr lang="en-US" dirty="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latin typeface="Courier New"/>
              <a:cs typeface="Calibri"/>
            </a:endParaRPr>
          </a:p>
        </p:txBody>
      </p:sp>
      <p:pic>
        <p:nvPicPr>
          <p:cNvPr id="6" name="Picture 5" descr="Día de los Muertos in Guatemala – Revue Magazine">
            <a:extLst>
              <a:ext uri="{FF2B5EF4-FFF2-40B4-BE49-F238E27FC236}">
                <a16:creationId xmlns:a16="http://schemas.microsoft.com/office/drawing/2014/main" id="{9FE6E116-D4F8-C1AA-1ED3-0880A843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994" y="188807"/>
            <a:ext cx="2743200" cy="3657600"/>
          </a:xfrm>
          <a:prstGeom prst="rect">
            <a:avLst/>
          </a:prstGeom>
        </p:spPr>
      </p:pic>
      <p:pic>
        <p:nvPicPr>
          <p:cNvPr id="7" name="Picture 6" descr="Embajada de México en Guatemala celebra el Día de Muertos">
            <a:extLst>
              <a:ext uri="{FF2B5EF4-FFF2-40B4-BE49-F238E27FC236}">
                <a16:creationId xmlns:a16="http://schemas.microsoft.com/office/drawing/2014/main" id="{B0B316EB-A2D4-878C-765C-3B09F430D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6347" y="4244923"/>
            <a:ext cx="2743200" cy="2057400"/>
          </a:xfrm>
          <a:prstGeom prst="rect">
            <a:avLst/>
          </a:prstGeom>
        </p:spPr>
      </p:pic>
      <p:pic>
        <p:nvPicPr>
          <p:cNvPr id="9" name="Picture 8" descr="A pink and purple paper garland&#10;&#10;Description automatically generated">
            <a:extLst>
              <a:ext uri="{FF2B5EF4-FFF2-40B4-BE49-F238E27FC236}">
                <a16:creationId xmlns:a16="http://schemas.microsoft.com/office/drawing/2014/main" id="{79852297-CCDD-CEA7-0768-70F9588E2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2495826" y="-315548"/>
            <a:ext cx="6096000" cy="1834836"/>
          </a:xfrm>
          <a:prstGeom prst="rect">
            <a:avLst/>
          </a:prstGeom>
        </p:spPr>
      </p:pic>
      <p:pic>
        <p:nvPicPr>
          <p:cNvPr id="11" name="Picture 10" descr="A cartoon of a bread&#10;&#10;Description automatically generated">
            <a:extLst>
              <a:ext uri="{FF2B5EF4-FFF2-40B4-BE49-F238E27FC236}">
                <a16:creationId xmlns:a16="http://schemas.microsoft.com/office/drawing/2014/main" id="{EE5D57D8-8DDC-8358-4B4D-77315644C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72" y="5943600"/>
            <a:ext cx="1208560" cy="823845"/>
          </a:xfrm>
          <a:prstGeom prst="rect">
            <a:avLst/>
          </a:prstGeom>
        </p:spPr>
      </p:pic>
      <p:pic>
        <p:nvPicPr>
          <p:cNvPr id="12" name="Picture 11" descr="A skull with flowers and leaves&#10;&#10;Description automatically generated">
            <a:extLst>
              <a:ext uri="{FF2B5EF4-FFF2-40B4-BE49-F238E27FC236}">
                <a16:creationId xmlns:a16="http://schemas.microsoft.com/office/drawing/2014/main" id="{49013A3A-4338-295D-0E60-209A4B5B4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213" y="4364382"/>
            <a:ext cx="1344182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4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9D9E4-FD73-46FA-A8DC-744FFBC27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390525"/>
            <a:ext cx="10515600" cy="1325563"/>
          </a:xfrm>
        </p:spPr>
        <p:txBody>
          <a:bodyPr>
            <a:normAutofit/>
          </a:bodyPr>
          <a:lstStyle/>
          <a:p>
            <a:endParaRPr lang="en-US" sz="900" b="1" cap="all">
              <a:solidFill>
                <a:srgbClr val="F09300"/>
              </a:solidFill>
              <a:cs typeface="Calibri Light"/>
            </a:endParaRPr>
          </a:p>
          <a:p>
            <a:endParaRPr lang="en-US">
              <a:solidFill>
                <a:srgbClr val="000000"/>
              </a:solidFill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6941B-5BEF-A590-FE72-FA2130A4D8CE}"/>
              </a:ext>
            </a:extLst>
          </p:cNvPr>
          <p:cNvSpPr txBox="1"/>
          <p:nvPr/>
        </p:nvSpPr>
        <p:spPr>
          <a:xfrm>
            <a:off x="3816350" y="254000"/>
            <a:ext cx="5105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err="1">
                <a:cs typeface="Calibri"/>
              </a:rPr>
              <a:t>Eventos</a:t>
            </a:r>
            <a:r>
              <a:rPr lang="en-US" sz="4400">
                <a:cs typeface="Calibri"/>
              </a:rPr>
              <a:t> y </a:t>
            </a:r>
            <a:r>
              <a:rPr lang="en-US" sz="4400" err="1">
                <a:cs typeface="Calibri"/>
              </a:rPr>
              <a:t>decoraciones</a:t>
            </a:r>
            <a:endParaRPr lang="en-US" sz="440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B3CC7-13DA-7E6C-D6DA-8028BBAFEA65}"/>
              </a:ext>
            </a:extLst>
          </p:cNvPr>
          <p:cNvSpPr txBox="1"/>
          <p:nvPr/>
        </p:nvSpPr>
        <p:spPr>
          <a:xfrm>
            <a:off x="3225800" y="5765800"/>
            <a:ext cx="48768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el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Festival de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Barriletes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</a:t>
            </a:r>
            <a:r>
              <a:rPr lang="en-US">
                <a:solidFill>
                  <a:srgbClr val="181818"/>
                </a:solidFill>
                <a:ea typeface="+mn-lt"/>
                <a:cs typeface="+mn-lt"/>
              </a:rPr>
              <a:t>Gigantes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 </a:t>
            </a:r>
          </a:p>
          <a:p>
            <a:pPr marL="342900" indent="-342900">
              <a:buFont typeface="Arial"/>
              <a:buChar char="•"/>
            </a:pP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La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gente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va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visitar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a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los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muertos</a:t>
            </a:r>
            <a:r>
              <a:rPr lang="en-US" sz="1600">
                <a:solidFill>
                  <a:srgbClr val="181818"/>
                </a:solidFill>
                <a:ea typeface="+mn-lt"/>
                <a:cs typeface="+mn-lt"/>
              </a:rPr>
              <a:t> al </a:t>
            </a:r>
            <a:r>
              <a:rPr lang="en-US" sz="1600" err="1">
                <a:solidFill>
                  <a:srgbClr val="181818"/>
                </a:solidFill>
                <a:ea typeface="+mn-lt"/>
                <a:cs typeface="+mn-lt"/>
              </a:rPr>
              <a:t>cementerio</a:t>
            </a:r>
            <a:endParaRPr lang="en-US" sz="1600" err="1">
              <a:solidFill>
                <a:srgbClr val="181818"/>
              </a:solidFill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1600">
              <a:solidFill>
                <a:srgbClr val="181818"/>
              </a:solidFill>
              <a:cs typeface="Calibri" panose="020F0502020204030204"/>
            </a:endParaRPr>
          </a:p>
        </p:txBody>
      </p:sp>
      <p:pic>
        <p:nvPicPr>
          <p:cNvPr id="6" name="Picture 5" descr="Image result for guatemala como se celebra día de los muertos eventos">
            <a:extLst>
              <a:ext uri="{FF2B5EF4-FFF2-40B4-BE49-F238E27FC236}">
                <a16:creationId xmlns:a16="http://schemas.microsoft.com/office/drawing/2014/main" id="{6DC06B77-0182-57E0-66AF-320183FF3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5150" y="0"/>
            <a:ext cx="4000500" cy="2667000"/>
          </a:xfrm>
          <a:prstGeom prst="rect">
            <a:avLst/>
          </a:prstGeom>
        </p:spPr>
      </p:pic>
      <p:pic>
        <p:nvPicPr>
          <p:cNvPr id="7" name="Picture 6" descr="Image result for guatemala como se celebra día de los muertos eventos">
            <a:extLst>
              <a:ext uri="{FF2B5EF4-FFF2-40B4-BE49-F238E27FC236}">
                <a16:creationId xmlns:a16="http://schemas.microsoft.com/office/drawing/2014/main" id="{3D71FB3E-C762-E0C5-5F6A-2C14B7BD2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-3175"/>
            <a:ext cx="2657475" cy="2571750"/>
          </a:xfrm>
          <a:prstGeom prst="rect">
            <a:avLst/>
          </a:prstGeom>
        </p:spPr>
      </p:pic>
      <p:pic>
        <p:nvPicPr>
          <p:cNvPr id="8" name="Picture 7" descr="Image result for guatemala como se celebra día de los muertos eventos">
            <a:extLst>
              <a:ext uri="{FF2B5EF4-FFF2-40B4-BE49-F238E27FC236}">
                <a16:creationId xmlns:a16="http://schemas.microsoft.com/office/drawing/2014/main" id="{CA805DE8-9817-0C51-A5E3-7EDFFBBD6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12" y="4316412"/>
            <a:ext cx="4003675" cy="2543175"/>
          </a:xfrm>
          <a:prstGeom prst="rect">
            <a:avLst/>
          </a:prstGeom>
        </p:spPr>
      </p:pic>
      <p:pic>
        <p:nvPicPr>
          <p:cNvPr id="9" name="Picture 8" descr="Image result for guatemala como se celebra día de los muertos eventos">
            <a:extLst>
              <a:ext uri="{FF2B5EF4-FFF2-40B4-BE49-F238E27FC236}">
                <a16:creationId xmlns:a16="http://schemas.microsoft.com/office/drawing/2014/main" id="{54E8DCC8-7888-DF90-3096-F44D888FA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5" y="4276725"/>
            <a:ext cx="2660650" cy="2584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1F9FA5C-E31F-16AD-A67D-411000214E24}"/>
              </a:ext>
            </a:extLst>
          </p:cNvPr>
          <p:cNvSpPr txBox="1"/>
          <p:nvPr/>
        </p:nvSpPr>
        <p:spPr>
          <a:xfrm>
            <a:off x="19050" y="2921000"/>
            <a:ext cx="44831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81818"/>
                </a:solidFill>
                <a:cs typeface="Calibri"/>
              </a:rPr>
              <a:t>El Día de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los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Muertos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en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Guatemala es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una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celebración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llena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de color,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música</a:t>
            </a:r>
            <a:r>
              <a:rPr lang="en-US" sz="2000">
                <a:solidFill>
                  <a:srgbClr val="181818"/>
                </a:solidFill>
                <a:cs typeface="Calibri"/>
              </a:rPr>
              <a:t>,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arte</a:t>
            </a:r>
            <a:r>
              <a:rPr lang="en-US" sz="2000">
                <a:solidFill>
                  <a:srgbClr val="181818"/>
                </a:solidFill>
                <a:cs typeface="Calibri"/>
              </a:rPr>
              <a:t> y </a:t>
            </a:r>
            <a:r>
              <a:rPr lang="en-US" sz="2000" err="1">
                <a:solidFill>
                  <a:srgbClr val="181818"/>
                </a:solidFill>
                <a:cs typeface="Calibri"/>
              </a:rPr>
              <a:t>fe</a:t>
            </a:r>
            <a:endParaRPr lang="en-US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B542A9-47ED-51C5-C174-4A362F78CED1}"/>
              </a:ext>
            </a:extLst>
          </p:cNvPr>
          <p:cNvSpPr txBox="1"/>
          <p:nvPr/>
        </p:nvSpPr>
        <p:spPr>
          <a:xfrm>
            <a:off x="7518400" y="2921000"/>
            <a:ext cx="46863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cs typeface="Calibri"/>
              </a:rPr>
              <a:t>Los </a:t>
            </a:r>
            <a:r>
              <a:rPr lang="en-US" sz="2000" err="1">
                <a:cs typeface="Calibri"/>
              </a:rPr>
              <a:t>cempazuchitl</a:t>
            </a:r>
            <a:r>
              <a:rPr lang="en-US" sz="2000">
                <a:cs typeface="Calibri"/>
              </a:rPr>
              <a:t> que se </a:t>
            </a:r>
            <a:r>
              <a:rPr lang="en-US" sz="2000" err="1">
                <a:cs typeface="Calibri"/>
              </a:rPr>
              <a:t>utilizan</a:t>
            </a:r>
            <a:r>
              <a:rPr lang="en-US" sz="2000">
                <a:cs typeface="Calibri"/>
              </a:rPr>
              <a:t> para </a:t>
            </a:r>
            <a:r>
              <a:rPr lang="en-US" sz="2000" err="1">
                <a:cs typeface="Calibri"/>
              </a:rPr>
              <a:t>decorar</a:t>
            </a:r>
            <a:r>
              <a:rPr lang="en-US" sz="2000">
                <a:cs typeface="Calibri"/>
              </a:rPr>
              <a:t> las </a:t>
            </a:r>
            <a:r>
              <a:rPr lang="en-US" sz="2000" err="1">
                <a:cs typeface="Calibri"/>
              </a:rPr>
              <a:t>tumbas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también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simbolizan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el</a:t>
            </a:r>
            <a:r>
              <a:rPr lang="en-US" sz="2000">
                <a:cs typeface="Calibri"/>
              </a:rPr>
              <a:t> </a:t>
            </a:r>
            <a:r>
              <a:rPr lang="en-US" sz="2000" err="1">
                <a:cs typeface="Calibri"/>
              </a:rPr>
              <a:t>elemento</a:t>
            </a:r>
            <a:r>
              <a:rPr lang="en-US" sz="2000">
                <a:cs typeface="Calibri"/>
              </a:rPr>
              <a:t> tierra.</a:t>
            </a:r>
            <a:endParaRPr lang="en-US"/>
          </a:p>
        </p:txBody>
      </p:sp>
      <p:pic>
        <p:nvPicPr>
          <p:cNvPr id="13" name="Picture 12" descr="White Sugar Skull Magnet | Calaveras dia de muertos, Dia de muertos ...">
            <a:extLst>
              <a:ext uri="{FF2B5EF4-FFF2-40B4-BE49-F238E27FC236}">
                <a16:creationId xmlns:a16="http://schemas.microsoft.com/office/drawing/2014/main" id="{D3BD2E77-8EB4-4267-92C0-61BC26122B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925" y="2006600"/>
            <a:ext cx="276225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guatemala como se celebra día de los muertos comidas">
            <a:extLst>
              <a:ext uri="{FF2B5EF4-FFF2-40B4-BE49-F238E27FC236}">
                <a16:creationId xmlns:a16="http://schemas.microsoft.com/office/drawing/2014/main" id="{BB86C875-A763-7467-0C94-C060A221C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51" r="-2" b="1558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 descr="Image result for guatemala como se celebra día de los muertos comidas">
            <a:extLst>
              <a:ext uri="{FF2B5EF4-FFF2-40B4-BE49-F238E27FC236}">
                <a16:creationId xmlns:a16="http://schemas.microsoft.com/office/drawing/2014/main" id="{1B33D08F-2DBF-61A6-993E-513B44804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9" r="-2" b="8567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75A56-03A9-414B-89A6-1F0D0A59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comidas</a:t>
            </a:r>
            <a:endParaRPr lang="en-US" sz="3400" kern="1200" err="1">
              <a:solidFill>
                <a:schemeClr val="bg1"/>
              </a:solidFill>
              <a:latin typeface="+mj-lt"/>
              <a:cs typeface="Calibri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C8171-E9D4-D859-D498-622A3D8B5328}"/>
              </a:ext>
            </a:extLst>
          </p:cNvPr>
          <p:cNvSpPr txBox="1"/>
          <p:nvPr/>
        </p:nvSpPr>
        <p:spPr>
          <a:xfrm>
            <a:off x="448056" y="2512611"/>
            <a:ext cx="4832803" cy="36643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Los </a:t>
            </a:r>
            <a:r>
              <a:rPr lang="en-US" sz="2000" err="1">
                <a:solidFill>
                  <a:schemeClr val="bg1"/>
                </a:solidFill>
              </a:rPr>
              <a:t>guatemaltecos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también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preparan</a:t>
            </a:r>
            <a:r>
              <a:rPr lang="en-US" sz="2000">
                <a:solidFill>
                  <a:schemeClr val="bg1"/>
                </a:solidFill>
              </a:rPr>
              <a:t> algo </a:t>
            </a:r>
            <a:r>
              <a:rPr lang="en-US" sz="2000" err="1">
                <a:solidFill>
                  <a:schemeClr val="bg1"/>
                </a:solidFill>
              </a:rPr>
              <a:t>llamado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fiambre</a:t>
            </a:r>
            <a:r>
              <a:rPr lang="en-US" sz="2000">
                <a:solidFill>
                  <a:schemeClr val="bg1"/>
                </a:solidFill>
              </a:rPr>
              <a:t>. </a:t>
            </a:r>
            <a:r>
              <a:rPr lang="en-US" sz="2000" err="1">
                <a:solidFill>
                  <a:schemeClr val="bg1"/>
                </a:solidFill>
              </a:rPr>
              <a:t>Fiambre</a:t>
            </a:r>
            <a:r>
              <a:rPr lang="en-US" sz="2000">
                <a:solidFill>
                  <a:schemeClr val="bg1"/>
                </a:solidFill>
              </a:rPr>
              <a:t> es </a:t>
            </a:r>
            <a:r>
              <a:rPr lang="en-US" sz="2000" err="1">
                <a:solidFill>
                  <a:schemeClr val="bg1"/>
                </a:solidFill>
              </a:rPr>
              <a:t>una</a:t>
            </a:r>
            <a:r>
              <a:rPr lang="en-US" sz="2000">
                <a:solidFill>
                  <a:schemeClr val="bg1"/>
                </a:solidFill>
              </a:rPr>
              <a:t> comida </a:t>
            </a:r>
            <a:r>
              <a:rPr lang="en-US" sz="2000" err="1">
                <a:solidFill>
                  <a:schemeClr val="bg1"/>
                </a:solidFill>
              </a:rPr>
              <a:t>hecho</a:t>
            </a:r>
            <a:r>
              <a:rPr lang="en-US" sz="2000">
                <a:solidFill>
                  <a:schemeClr val="bg1"/>
                </a:solidFill>
              </a:rPr>
              <a:t> con un </a:t>
            </a:r>
            <a:r>
              <a:rPr lang="en-US" sz="2000" err="1">
                <a:solidFill>
                  <a:schemeClr val="bg1"/>
                </a:solidFill>
              </a:rPr>
              <a:t>montón</a:t>
            </a:r>
            <a:r>
              <a:rPr lang="en-US" sz="2000">
                <a:solidFill>
                  <a:schemeClr val="bg1"/>
                </a:solidFill>
              </a:rPr>
              <a:t> de </a:t>
            </a:r>
            <a:r>
              <a:rPr lang="en-US" sz="2000" err="1">
                <a:solidFill>
                  <a:schemeClr val="bg1"/>
                </a:solidFill>
              </a:rPr>
              <a:t>diferentes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verduras</a:t>
            </a:r>
            <a:r>
              <a:rPr lang="en-US" sz="2000">
                <a:solidFill>
                  <a:schemeClr val="bg1"/>
                </a:solidFill>
              </a:rPr>
              <a:t>, </a:t>
            </a:r>
            <a:r>
              <a:rPr lang="en-US" sz="2000" err="1">
                <a:solidFill>
                  <a:schemeClr val="bg1"/>
                </a:solidFill>
              </a:rPr>
              <a:t>aves</a:t>
            </a:r>
            <a:r>
              <a:rPr lang="en-US" sz="2000">
                <a:solidFill>
                  <a:schemeClr val="bg1"/>
                </a:solidFill>
              </a:rPr>
              <a:t>, carne de res, </a:t>
            </a:r>
            <a:r>
              <a:rPr lang="en-US" sz="2000" err="1">
                <a:solidFill>
                  <a:schemeClr val="bg1"/>
                </a:solidFill>
              </a:rPr>
              <a:t>cerdo</a:t>
            </a:r>
            <a:r>
              <a:rPr lang="en-US" sz="2000">
                <a:solidFill>
                  <a:schemeClr val="bg1"/>
                </a:solidFill>
              </a:rPr>
              <a:t> y </a:t>
            </a:r>
            <a:r>
              <a:rPr lang="en-US" sz="2000" err="1">
                <a:solidFill>
                  <a:schemeClr val="bg1"/>
                </a:solidFill>
              </a:rPr>
              <a:t>pescado</a:t>
            </a:r>
            <a:r>
              <a:rPr lang="en-US" sz="2000">
                <a:solidFill>
                  <a:schemeClr val="bg1"/>
                </a:solidFill>
              </a:rPr>
              <a:t>. </a:t>
            </a:r>
            <a:r>
              <a:rPr lang="en-US" sz="2000" err="1">
                <a:solidFill>
                  <a:schemeClr val="bg1"/>
                </a:solidFill>
              </a:rPr>
              <a:t>Otros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alimentos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tradicionales</a:t>
            </a:r>
            <a:r>
              <a:rPr lang="en-US" sz="2000">
                <a:solidFill>
                  <a:schemeClr val="bg1"/>
                </a:solidFill>
              </a:rPr>
              <a:t> que se </a:t>
            </a:r>
            <a:r>
              <a:rPr lang="en-US" sz="2000" err="1">
                <a:solidFill>
                  <a:schemeClr val="bg1"/>
                </a:solidFill>
              </a:rPr>
              <a:t>preparan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el</a:t>
            </a:r>
            <a:r>
              <a:rPr lang="en-US" sz="2000">
                <a:solidFill>
                  <a:schemeClr val="bg1"/>
                </a:solidFill>
              </a:rPr>
              <a:t> Día de Muertos son tamales, </a:t>
            </a:r>
            <a:r>
              <a:rPr lang="en-US" sz="2000" err="1">
                <a:solidFill>
                  <a:schemeClr val="bg1"/>
                </a:solidFill>
              </a:rPr>
              <a:t>en</a:t>
            </a:r>
            <a:r>
              <a:rPr lang="en-US" sz="2000">
                <a:solidFill>
                  <a:schemeClr val="bg1"/>
                </a:solidFill>
              </a:rPr>
              <a:t> dulce (batata </a:t>
            </a:r>
            <a:r>
              <a:rPr lang="en-US" sz="2000" err="1">
                <a:solidFill>
                  <a:schemeClr val="bg1"/>
                </a:solidFill>
              </a:rPr>
              <a:t>en</a:t>
            </a:r>
            <a:r>
              <a:rPr lang="en-US" sz="2000">
                <a:solidFill>
                  <a:schemeClr val="bg1"/>
                </a:solidFill>
              </a:rPr>
              <a:t> leche), y pan de </a:t>
            </a:r>
            <a:r>
              <a:rPr lang="en-US" sz="2000" err="1">
                <a:solidFill>
                  <a:schemeClr val="bg1"/>
                </a:solidFill>
              </a:rPr>
              <a:t>muertos</a:t>
            </a:r>
            <a:r>
              <a:rPr lang="en-US" sz="2000">
                <a:solidFill>
                  <a:schemeClr val="bg1"/>
                </a:solidFill>
              </a:rPr>
              <a:t>, un pan dulce.</a:t>
            </a:r>
          </a:p>
        </p:txBody>
      </p:sp>
    </p:spTree>
    <p:extLst>
      <p:ext uri="{BB962C8B-B14F-4D97-AF65-F5344CB8AC3E}">
        <p14:creationId xmlns:p14="http://schemas.microsoft.com/office/powerpoint/2010/main" val="4272627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EF863-73E2-5DC1-2A0F-72881B0BA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Calibri Light"/>
              </a:rPr>
              <a:t>¿</a:t>
            </a:r>
            <a:r>
              <a:rPr lang="en-US" sz="3200" dirty="0" err="1">
                <a:solidFill>
                  <a:schemeClr val="bg1"/>
                </a:solidFill>
                <a:cs typeface="Calibri Light"/>
              </a:rPr>
              <a:t>Dónde</a:t>
            </a:r>
            <a:r>
              <a:rPr lang="en-US" sz="32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3200" dirty="0" err="1">
                <a:solidFill>
                  <a:schemeClr val="bg1"/>
                </a:solidFill>
                <a:cs typeface="Calibri Light"/>
              </a:rPr>
              <a:t>está</a:t>
            </a:r>
            <a:r>
              <a:rPr lang="en-US" sz="3200" dirty="0">
                <a:solidFill>
                  <a:schemeClr val="bg1"/>
                </a:solidFill>
                <a:cs typeface="Calibri Light"/>
              </a:rPr>
              <a:t> Waldo?</a:t>
            </a:r>
          </a:p>
        </p:txBody>
      </p:sp>
      <p:pic>
        <p:nvPicPr>
          <p:cNvPr id="3" name="Picture 2" descr="A large crowd of people with umbrellas&#10;&#10;Description automatically generated">
            <a:extLst>
              <a:ext uri="{FF2B5EF4-FFF2-40B4-BE49-F238E27FC236}">
                <a16:creationId xmlns:a16="http://schemas.microsoft.com/office/drawing/2014/main" id="{1AEAE185-8C42-185C-CEE7-7E1C4E2E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06" r="1" b="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1487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5DD13-2D06-6E69-15CF-CB0713DA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Bibliography 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7FA4B-6D0A-C91C-538C-BB52DCC2B868}"/>
              </a:ext>
            </a:extLst>
          </p:cNvPr>
          <p:cNvSpPr txBox="1"/>
          <p:nvPr/>
        </p:nvSpPr>
        <p:spPr>
          <a:xfrm>
            <a:off x="552450" y="1492250"/>
            <a:ext cx="58928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Día de Los Muertos - I LOVE GUATEMALA</a:t>
            </a:r>
          </a:p>
          <a:p>
            <a:r>
              <a:rPr lang="en-US">
                <a:ea typeface="+mn-lt"/>
                <a:cs typeface="+mn-lt"/>
                <a:hlinkClick r:id="rId3"/>
              </a:rPr>
              <a:t>The Day of the Dead in Guatemala (tripsavvy.com)</a:t>
            </a:r>
          </a:p>
          <a:p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  <a:hlinkClick r:id="rId4"/>
              </a:rPr>
              <a:t>Cómo se celebra el Día de Todos los Santos en Guatemala (republica.gt)</a:t>
            </a:r>
          </a:p>
          <a:p>
            <a:r>
              <a:rPr lang="en-US">
                <a:ea typeface="+mn-lt"/>
                <a:cs typeface="+mn-lt"/>
                <a:hlinkClick r:id="rId5"/>
              </a:rPr>
              <a:t>Festival de los Barriletes Gigantes: así celebra Guatemala el Día de los Muertos (lasexta.com)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66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62c3b40-4b11-450b-a5d7-521c249eeda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04BA0D9E1934F9AA0369F5F8F7042" ma:contentTypeVersion="17" ma:contentTypeDescription="Create a new document." ma:contentTypeScope="" ma:versionID="8e80af9999ca235a2964cea083dd7183">
  <xsd:schema xmlns:xsd="http://www.w3.org/2001/XMLSchema" xmlns:xs="http://www.w3.org/2001/XMLSchema" xmlns:p="http://schemas.microsoft.com/office/2006/metadata/properties" xmlns:ns3="262c3b40-4b11-450b-a5d7-521c249eedab" xmlns:ns4="3676241c-b099-4e62-aa32-a3cbfb457160" targetNamespace="http://schemas.microsoft.com/office/2006/metadata/properties" ma:root="true" ma:fieldsID="0ef500a6871aca2858138ce7a3abb41f" ns3:_="" ns4:_="">
    <xsd:import namespace="262c3b40-4b11-450b-a5d7-521c249eedab"/>
    <xsd:import namespace="3676241c-b099-4e62-aa32-a3cbfb4571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2c3b40-4b11-450b-a5d7-521c249e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6241c-b099-4e62-aa32-a3cbfb457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D4A4A3-D87E-4676-AC08-CCF31D7E23BC}">
  <ds:schemaRefs>
    <ds:schemaRef ds:uri="262c3b40-4b11-450b-a5d7-521c249eeda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9AF1642-44F4-421F-A174-AE8D13ADDA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3473DC-078D-4FE9-9CE0-C374D54C3772}">
  <ds:schemaRefs>
    <ds:schemaRef ds:uri="262c3b40-4b11-450b-a5d7-521c249eedab"/>
    <ds:schemaRef ds:uri="3676241c-b099-4e62-aa32-a3cbfb4571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276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Courier New</vt:lpstr>
      <vt:lpstr>Office Theme</vt:lpstr>
      <vt:lpstr>PowerPoint Presentation</vt:lpstr>
      <vt:lpstr>Día de los Muertos</vt:lpstr>
      <vt:lpstr>PowerPoint Presentation</vt:lpstr>
      <vt:lpstr>PowerPoint Presentation</vt:lpstr>
      <vt:lpstr> </vt:lpstr>
      <vt:lpstr>comidas</vt:lpstr>
      <vt:lpstr>¿Dónde está Waldo?</vt:lpstr>
      <vt:lpstr>Bibliography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Saleh, Ava</dc:creator>
  <cp:lastModifiedBy>BURAK, ANNETTE</cp:lastModifiedBy>
  <cp:revision>5</cp:revision>
  <dcterms:created xsi:type="dcterms:W3CDTF">2023-10-31T16:29:51Z</dcterms:created>
  <dcterms:modified xsi:type="dcterms:W3CDTF">2023-11-02T13:41:50Z</dcterms:modified>
</cp:coreProperties>
</file>