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4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6748C-0348-455A-86D7-0C20521A38C8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6385-8FFB-412A-8ADB-9448FAA84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86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10/02/09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BD919A-A14F-484E-92B4-72812C77CF5A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10/02/09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75AA15-FE31-40D7-AAFB-2734B7D50081}" type="slidenum">
              <a:rPr lang="en-US"/>
              <a:pPr/>
              <a:t>11</a:t>
            </a:fld>
            <a:endParaRPr lang="en-US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10/02/09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B3AC9D-06B8-491F-9EA0-9B2C73F1F6F8}" type="slidenum">
              <a:rPr lang="en-US"/>
              <a:pPr/>
              <a:t>12</a:t>
            </a:fld>
            <a:endParaRPr 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10/02/09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B3AC9D-06B8-491F-9EA0-9B2C73F1F6F8}" type="slidenum">
              <a:rPr lang="en-US"/>
              <a:pPr/>
              <a:t>13</a:t>
            </a:fld>
            <a:endParaRPr 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10/02/09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573F2B-E4AC-4CF7-B3A4-47845FE20F3C}" type="slidenum">
              <a:rPr lang="en-US"/>
              <a:pPr/>
              <a:t>14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D355-922A-4CAA-B56F-E01DDD047C85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6CECC6C-DCC1-4099-8121-532C6D65A3C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D355-922A-4CAA-B56F-E01DDD047C85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CC6C-DCC1-4099-8121-532C6D65A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D355-922A-4CAA-B56F-E01DDD047C85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CC6C-DCC1-4099-8121-532C6D65A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D355-922A-4CAA-B56F-E01DDD047C85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CC6C-DCC1-4099-8121-532C6D65A3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D355-922A-4CAA-B56F-E01DDD047C85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6CECC6C-DCC1-4099-8121-532C6D65A3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D355-922A-4CAA-B56F-E01DDD047C85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CC6C-DCC1-4099-8121-532C6D65A3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D355-922A-4CAA-B56F-E01DDD047C85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CC6C-DCC1-4099-8121-532C6D65A3C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D355-922A-4CAA-B56F-E01DDD047C85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CC6C-DCC1-4099-8121-532C6D65A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D355-922A-4CAA-B56F-E01DDD047C85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CC6C-DCC1-4099-8121-532C6D65A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D355-922A-4CAA-B56F-E01DDD047C85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CC6C-DCC1-4099-8121-532C6D65A3C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D355-922A-4CAA-B56F-E01DDD047C85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6CECC6C-DCC1-4099-8121-532C6D65A3C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AAD355-922A-4CAA-B56F-E01DDD047C85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6CECC6C-DCC1-4099-8121-532C6D65A3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err="1" smtClean="0"/>
              <a:t>Imagina</a:t>
            </a:r>
            <a:r>
              <a:rPr lang="en-US" dirty="0" smtClean="0"/>
              <a:t> 9-3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Si</a:t>
            </a:r>
            <a:r>
              <a:rPr lang="en-US" dirty="0" smtClean="0"/>
              <a:t> clauses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239000" cy="1143000"/>
          </a:xfrm>
        </p:spPr>
        <p:txBody>
          <a:bodyPr/>
          <a:lstStyle/>
          <a:p>
            <a:r>
              <a:rPr lang="en-US" dirty="0" err="1" smtClean="0"/>
              <a:t>Repaso</a:t>
            </a:r>
            <a:r>
              <a:rPr lang="en-US" dirty="0" smtClean="0"/>
              <a:t>: Los </a:t>
            </a:r>
            <a:r>
              <a:rPr lang="en-US" dirty="0" err="1" smtClean="0"/>
              <a:t>irregulares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7848600" cy="5257800"/>
          </a:xfrm>
        </p:spPr>
        <p:txBody>
          <a:bodyPr>
            <a:normAutofit fontScale="40000" lnSpcReduction="20000"/>
          </a:bodyPr>
          <a:lstStyle/>
          <a:p>
            <a:r>
              <a:rPr lang="en-US" sz="6000" dirty="0" smtClean="0">
                <a:latin typeface="Arial" charset="0"/>
              </a:rPr>
              <a:t>Verbs that have stem changes or irregularities in the </a:t>
            </a:r>
            <a:r>
              <a:rPr lang="en-US" sz="6000" b="1" dirty="0" err="1" smtClean="0">
                <a:latin typeface="Arial" charset="0"/>
              </a:rPr>
              <a:t>ustedes</a:t>
            </a:r>
            <a:r>
              <a:rPr lang="en-US" sz="6000" b="1" dirty="0" smtClean="0">
                <a:latin typeface="Arial" charset="0"/>
              </a:rPr>
              <a:t>/</a:t>
            </a:r>
            <a:r>
              <a:rPr lang="en-US" sz="6000" b="1" dirty="0" err="1" smtClean="0">
                <a:latin typeface="Arial" charset="0"/>
              </a:rPr>
              <a:t>ellos</a:t>
            </a:r>
            <a:r>
              <a:rPr lang="en-US" sz="6000" b="1" dirty="0" smtClean="0">
                <a:latin typeface="Arial" charset="0"/>
              </a:rPr>
              <a:t>/</a:t>
            </a:r>
            <a:r>
              <a:rPr lang="en-US" sz="6000" b="1" dirty="0" err="1" smtClean="0">
                <a:latin typeface="Arial" charset="0"/>
              </a:rPr>
              <a:t>ellas</a:t>
            </a:r>
            <a:r>
              <a:rPr lang="en-US" sz="6000" b="1" dirty="0" smtClean="0">
                <a:latin typeface="Arial" charset="0"/>
              </a:rPr>
              <a:t> </a:t>
            </a:r>
            <a:r>
              <a:rPr lang="en-US" sz="6000" dirty="0" smtClean="0">
                <a:latin typeface="Arial" charset="0"/>
              </a:rPr>
              <a:t>form of the </a:t>
            </a:r>
            <a:r>
              <a:rPr lang="en-US" sz="6000" dirty="0" err="1" smtClean="0">
                <a:latin typeface="Arial" charset="0"/>
              </a:rPr>
              <a:t>preterite</a:t>
            </a:r>
            <a:r>
              <a:rPr lang="en-US" sz="6000" dirty="0" smtClean="0">
                <a:latin typeface="Arial" charset="0"/>
              </a:rPr>
              <a:t> have those same irregularities in all forms of the past subjunctive.</a:t>
            </a:r>
          </a:p>
          <a:p>
            <a:endParaRPr lang="en-US" dirty="0" smtClean="0">
              <a:latin typeface="Arial" charset="0"/>
            </a:endParaRPr>
          </a:p>
          <a:p>
            <a:pPr defTabSz="914400">
              <a:spcBef>
                <a:spcPct val="50000"/>
              </a:spcBef>
              <a:buNone/>
              <a:tabLst>
                <a:tab pos="1257300" algn="l"/>
                <a:tab pos="3086100" algn="l"/>
              </a:tabLst>
            </a:pPr>
            <a:r>
              <a:rPr lang="en-US" sz="4500" b="1" dirty="0" smtClean="0">
                <a:solidFill>
                  <a:srgbClr val="ED1C24"/>
                </a:solidFill>
              </a:rPr>
              <a:t>infinitive	</a:t>
            </a:r>
            <a:r>
              <a:rPr lang="en-US" sz="4500" b="1" dirty="0" err="1" smtClean="0">
                <a:solidFill>
                  <a:srgbClr val="ED1C24"/>
                </a:solidFill>
              </a:rPr>
              <a:t>preterite</a:t>
            </a:r>
            <a:r>
              <a:rPr lang="en-US" sz="4500" b="1" dirty="0" smtClean="0">
                <a:solidFill>
                  <a:srgbClr val="ED1C24"/>
                </a:solidFill>
              </a:rPr>
              <a:t> form	past subjunctive forms</a:t>
            </a:r>
            <a:endParaRPr lang="en-US" sz="4500" dirty="0" smtClean="0">
              <a:solidFill>
                <a:srgbClr val="ED1C24"/>
              </a:solidFill>
            </a:endParaRPr>
          </a:p>
          <a:p>
            <a:pPr defTabSz="914400">
              <a:spcBef>
                <a:spcPct val="50000"/>
              </a:spcBef>
              <a:buNone/>
              <a:tabLst>
                <a:tab pos="1257300" algn="l"/>
                <a:tab pos="3086100" algn="l"/>
              </a:tabLst>
            </a:pPr>
            <a:r>
              <a:rPr lang="en-US" sz="4500" b="1" dirty="0" err="1" smtClean="0"/>
              <a:t>pedir</a:t>
            </a:r>
            <a:r>
              <a:rPr lang="en-US" sz="4500" b="1" dirty="0" smtClean="0"/>
              <a:t>	</a:t>
            </a:r>
            <a:r>
              <a:rPr lang="en-US" sz="4500" b="1" dirty="0" err="1" smtClean="0"/>
              <a:t>p</a:t>
            </a:r>
            <a:r>
              <a:rPr lang="en-US" sz="4500" b="1" dirty="0" err="1" smtClean="0">
                <a:solidFill>
                  <a:srgbClr val="ED1C24"/>
                </a:solidFill>
              </a:rPr>
              <a:t>i</a:t>
            </a:r>
            <a:r>
              <a:rPr lang="en-US" sz="4500" b="1" dirty="0" err="1" smtClean="0"/>
              <a:t>dieron</a:t>
            </a:r>
            <a:r>
              <a:rPr lang="en-US" sz="4500" b="1" dirty="0" smtClean="0"/>
              <a:t>	</a:t>
            </a:r>
            <a:r>
              <a:rPr lang="en-US" sz="4500" b="1" dirty="0" err="1" smtClean="0"/>
              <a:t>p</a:t>
            </a:r>
            <a:r>
              <a:rPr lang="en-US" sz="4500" b="1" dirty="0" err="1" smtClean="0">
                <a:solidFill>
                  <a:srgbClr val="ED1C24"/>
                </a:solidFill>
              </a:rPr>
              <a:t>i</a:t>
            </a:r>
            <a:r>
              <a:rPr lang="en-US" sz="4500" b="1" dirty="0" err="1" smtClean="0"/>
              <a:t>diera</a:t>
            </a:r>
            <a:r>
              <a:rPr lang="en-US" sz="4500" b="1" dirty="0" smtClean="0"/>
              <a:t>, </a:t>
            </a:r>
            <a:r>
              <a:rPr lang="en-US" sz="4500" b="1" dirty="0" err="1" smtClean="0"/>
              <a:t>p</a:t>
            </a:r>
            <a:r>
              <a:rPr lang="en-US" sz="4500" b="1" dirty="0" err="1" smtClean="0">
                <a:solidFill>
                  <a:srgbClr val="ED1C24"/>
                </a:solidFill>
              </a:rPr>
              <a:t>i</a:t>
            </a:r>
            <a:r>
              <a:rPr lang="en-US" sz="4500" b="1" dirty="0" err="1" smtClean="0"/>
              <a:t>dieras</a:t>
            </a:r>
            <a:r>
              <a:rPr lang="en-US" sz="4500" b="1" dirty="0" smtClean="0"/>
              <a:t>, </a:t>
            </a:r>
            <a:r>
              <a:rPr lang="en-US" sz="4500" b="1" dirty="0" err="1" smtClean="0"/>
              <a:t>p</a:t>
            </a:r>
            <a:r>
              <a:rPr lang="en-US" sz="4500" b="1" dirty="0" err="1" smtClean="0">
                <a:solidFill>
                  <a:srgbClr val="ED1C24"/>
                </a:solidFill>
              </a:rPr>
              <a:t>i</a:t>
            </a:r>
            <a:r>
              <a:rPr lang="en-US" sz="4500" b="1" dirty="0" err="1" smtClean="0"/>
              <a:t>diera</a:t>
            </a:r>
            <a:r>
              <a:rPr lang="en-US" sz="4500" b="1" dirty="0" smtClean="0"/>
              <a:t>, </a:t>
            </a:r>
            <a:r>
              <a:rPr lang="en-US" sz="4500" b="1" dirty="0" err="1" smtClean="0"/>
              <a:t>p</a:t>
            </a:r>
            <a:r>
              <a:rPr lang="en-US" sz="4500" b="1" dirty="0" err="1" smtClean="0">
                <a:solidFill>
                  <a:srgbClr val="ED1C24"/>
                </a:solidFill>
              </a:rPr>
              <a:t>i</a:t>
            </a:r>
            <a:r>
              <a:rPr lang="en-US" sz="4500" b="1" dirty="0" err="1" smtClean="0"/>
              <a:t>diéramos</a:t>
            </a:r>
            <a:r>
              <a:rPr lang="en-US" sz="4500" b="1" dirty="0" smtClean="0"/>
              <a:t>, 			</a:t>
            </a:r>
            <a:r>
              <a:rPr lang="en-US" sz="4500" b="1" dirty="0" err="1" smtClean="0"/>
              <a:t>p</a:t>
            </a:r>
            <a:r>
              <a:rPr lang="en-US" sz="4500" b="1" dirty="0" err="1" smtClean="0">
                <a:solidFill>
                  <a:srgbClr val="ED1C24"/>
                </a:solidFill>
              </a:rPr>
              <a:t>i</a:t>
            </a:r>
            <a:r>
              <a:rPr lang="en-US" sz="4500" b="1" dirty="0" err="1" smtClean="0"/>
              <a:t>dierais</a:t>
            </a:r>
            <a:r>
              <a:rPr lang="en-US" sz="4500" b="1" dirty="0" smtClean="0"/>
              <a:t>, </a:t>
            </a:r>
            <a:r>
              <a:rPr lang="en-US" sz="4500" b="1" dirty="0" err="1" smtClean="0"/>
              <a:t>p</a:t>
            </a:r>
            <a:r>
              <a:rPr lang="en-US" sz="4500" b="1" dirty="0" err="1" smtClean="0">
                <a:solidFill>
                  <a:srgbClr val="ED1C24"/>
                </a:solidFill>
              </a:rPr>
              <a:t>i</a:t>
            </a:r>
            <a:r>
              <a:rPr lang="en-US" sz="4500" b="1" dirty="0" err="1" smtClean="0"/>
              <a:t>dieran</a:t>
            </a:r>
            <a:endParaRPr lang="en-US" sz="4500" dirty="0" smtClean="0"/>
          </a:p>
          <a:p>
            <a:pPr defTabSz="914400">
              <a:spcBef>
                <a:spcPct val="50000"/>
              </a:spcBef>
              <a:buNone/>
              <a:tabLst>
                <a:tab pos="1257300" algn="l"/>
                <a:tab pos="3086100" algn="l"/>
              </a:tabLst>
            </a:pPr>
            <a:r>
              <a:rPr lang="en-US" sz="4500" b="1" dirty="0" err="1" smtClean="0"/>
              <a:t>sentir</a:t>
            </a:r>
            <a:r>
              <a:rPr lang="en-US" sz="4500" b="1" dirty="0" smtClean="0"/>
              <a:t>	</a:t>
            </a:r>
            <a:r>
              <a:rPr lang="en-US" sz="4500" b="1" dirty="0" err="1" smtClean="0"/>
              <a:t>s</a:t>
            </a:r>
            <a:r>
              <a:rPr lang="en-US" sz="4500" b="1" dirty="0" err="1" smtClean="0">
                <a:solidFill>
                  <a:srgbClr val="ED1C24"/>
                </a:solidFill>
              </a:rPr>
              <a:t>i</a:t>
            </a:r>
            <a:r>
              <a:rPr lang="en-US" sz="4500" b="1" dirty="0" err="1" smtClean="0"/>
              <a:t>ntieron</a:t>
            </a:r>
            <a:r>
              <a:rPr lang="en-US" sz="4500" b="1" dirty="0" smtClean="0"/>
              <a:t>	</a:t>
            </a:r>
            <a:r>
              <a:rPr lang="en-US" sz="4500" b="1" dirty="0" err="1" smtClean="0"/>
              <a:t>s</a:t>
            </a:r>
            <a:r>
              <a:rPr lang="en-US" sz="4500" b="1" dirty="0" err="1" smtClean="0">
                <a:solidFill>
                  <a:srgbClr val="ED1C24"/>
                </a:solidFill>
              </a:rPr>
              <a:t>i</a:t>
            </a:r>
            <a:r>
              <a:rPr lang="en-US" sz="4500" b="1" dirty="0" err="1" smtClean="0"/>
              <a:t>ntiera</a:t>
            </a:r>
            <a:r>
              <a:rPr lang="en-US" sz="4500" b="1" dirty="0" smtClean="0"/>
              <a:t>, </a:t>
            </a:r>
            <a:r>
              <a:rPr lang="en-US" sz="4500" b="1" dirty="0" err="1" smtClean="0"/>
              <a:t>s</a:t>
            </a:r>
            <a:r>
              <a:rPr lang="en-US" sz="4500" b="1" dirty="0" err="1" smtClean="0">
                <a:solidFill>
                  <a:srgbClr val="ED1C24"/>
                </a:solidFill>
              </a:rPr>
              <a:t>i</a:t>
            </a:r>
            <a:r>
              <a:rPr lang="en-US" sz="4500" b="1" dirty="0" err="1" smtClean="0"/>
              <a:t>ntieras</a:t>
            </a:r>
            <a:r>
              <a:rPr lang="en-US" sz="4500" b="1" dirty="0" smtClean="0"/>
              <a:t>, </a:t>
            </a:r>
            <a:r>
              <a:rPr lang="en-US" sz="4500" b="1" dirty="0" err="1" smtClean="0"/>
              <a:t>s</a:t>
            </a:r>
            <a:r>
              <a:rPr lang="en-US" sz="4500" b="1" dirty="0" err="1" smtClean="0">
                <a:solidFill>
                  <a:srgbClr val="ED1C24"/>
                </a:solidFill>
              </a:rPr>
              <a:t>i</a:t>
            </a:r>
            <a:r>
              <a:rPr lang="en-US" sz="4500" b="1" dirty="0" err="1" smtClean="0"/>
              <a:t>ntiera</a:t>
            </a:r>
            <a:r>
              <a:rPr lang="en-US" sz="4500" b="1" dirty="0" smtClean="0"/>
              <a:t>, </a:t>
            </a:r>
            <a:r>
              <a:rPr lang="en-US" sz="4500" b="1" dirty="0" err="1" smtClean="0"/>
              <a:t>s</a:t>
            </a:r>
            <a:r>
              <a:rPr lang="en-US" sz="4500" b="1" dirty="0" err="1" smtClean="0">
                <a:solidFill>
                  <a:srgbClr val="ED1C24"/>
                </a:solidFill>
              </a:rPr>
              <a:t>i</a:t>
            </a:r>
            <a:r>
              <a:rPr lang="en-US" sz="4500" b="1" dirty="0" err="1" smtClean="0"/>
              <a:t>ntiéramos</a:t>
            </a:r>
            <a:r>
              <a:rPr lang="en-US" sz="4500" b="1" dirty="0" smtClean="0"/>
              <a:t>, </a:t>
            </a:r>
            <a:br>
              <a:rPr lang="en-US" sz="4500" b="1" dirty="0" smtClean="0"/>
            </a:br>
            <a:r>
              <a:rPr lang="en-US" sz="4500" b="1" dirty="0" smtClean="0"/>
              <a:t>		</a:t>
            </a:r>
            <a:r>
              <a:rPr lang="en-US" sz="4500" b="1" dirty="0" err="1" smtClean="0"/>
              <a:t>s</a:t>
            </a:r>
            <a:r>
              <a:rPr lang="en-US" sz="4500" b="1" dirty="0" err="1" smtClean="0">
                <a:solidFill>
                  <a:srgbClr val="ED1C24"/>
                </a:solidFill>
              </a:rPr>
              <a:t>i</a:t>
            </a:r>
            <a:r>
              <a:rPr lang="en-US" sz="4500" b="1" dirty="0" err="1" smtClean="0"/>
              <a:t>ntierais</a:t>
            </a:r>
            <a:r>
              <a:rPr lang="en-US" sz="4500" b="1" dirty="0" smtClean="0"/>
              <a:t>, </a:t>
            </a:r>
            <a:r>
              <a:rPr lang="en-US" sz="4500" b="1" dirty="0" err="1" smtClean="0"/>
              <a:t>s</a:t>
            </a:r>
            <a:r>
              <a:rPr lang="en-US" sz="4500" b="1" dirty="0" err="1" smtClean="0">
                <a:solidFill>
                  <a:srgbClr val="ED1C24"/>
                </a:solidFill>
              </a:rPr>
              <a:t>i</a:t>
            </a:r>
            <a:r>
              <a:rPr lang="en-US" sz="4500" b="1" dirty="0" err="1" smtClean="0"/>
              <a:t>ntieran</a:t>
            </a:r>
            <a:endParaRPr lang="en-US" sz="4500" dirty="0" smtClean="0"/>
          </a:p>
          <a:p>
            <a:pPr defTabSz="914400">
              <a:spcBef>
                <a:spcPct val="50000"/>
              </a:spcBef>
              <a:buNone/>
              <a:tabLst>
                <a:tab pos="1257300" algn="l"/>
                <a:tab pos="3086100" algn="l"/>
              </a:tabLst>
            </a:pPr>
            <a:r>
              <a:rPr lang="en-US" sz="4500" b="1" dirty="0" err="1" smtClean="0"/>
              <a:t>dormir</a:t>
            </a:r>
            <a:r>
              <a:rPr lang="en-US" sz="4500" b="1" dirty="0" smtClean="0"/>
              <a:t>	</a:t>
            </a:r>
            <a:r>
              <a:rPr lang="en-US" sz="4500" b="1" dirty="0" err="1" smtClean="0"/>
              <a:t>d</a:t>
            </a:r>
            <a:r>
              <a:rPr lang="en-US" sz="4500" b="1" dirty="0" err="1" smtClean="0">
                <a:solidFill>
                  <a:srgbClr val="ED1C24"/>
                </a:solidFill>
              </a:rPr>
              <a:t>u</a:t>
            </a:r>
            <a:r>
              <a:rPr lang="en-US" sz="4500" b="1" dirty="0" err="1" smtClean="0"/>
              <a:t>rmieron</a:t>
            </a:r>
            <a:r>
              <a:rPr lang="en-US" sz="4500" b="1" dirty="0" smtClean="0"/>
              <a:t>	</a:t>
            </a:r>
            <a:r>
              <a:rPr lang="en-US" sz="4500" b="1" dirty="0" err="1" smtClean="0"/>
              <a:t>d</a:t>
            </a:r>
            <a:r>
              <a:rPr lang="en-US" sz="4500" b="1" dirty="0" err="1" smtClean="0">
                <a:solidFill>
                  <a:srgbClr val="ED1C24"/>
                </a:solidFill>
              </a:rPr>
              <a:t>u</a:t>
            </a:r>
            <a:r>
              <a:rPr lang="en-US" sz="4500" b="1" dirty="0" err="1" smtClean="0"/>
              <a:t>rmiera</a:t>
            </a:r>
            <a:r>
              <a:rPr lang="en-US" sz="4500" b="1" dirty="0" smtClean="0"/>
              <a:t>, </a:t>
            </a:r>
            <a:r>
              <a:rPr lang="en-US" sz="4500" b="1" dirty="0" err="1" smtClean="0"/>
              <a:t>d</a:t>
            </a:r>
            <a:r>
              <a:rPr lang="en-US" sz="4500" b="1" dirty="0" err="1" smtClean="0">
                <a:solidFill>
                  <a:srgbClr val="ED1C24"/>
                </a:solidFill>
              </a:rPr>
              <a:t>u</a:t>
            </a:r>
            <a:r>
              <a:rPr lang="en-US" sz="4500" b="1" dirty="0" err="1" smtClean="0"/>
              <a:t>rmieras</a:t>
            </a:r>
            <a:r>
              <a:rPr lang="en-US" sz="4500" b="1" dirty="0" smtClean="0"/>
              <a:t>, </a:t>
            </a:r>
            <a:r>
              <a:rPr lang="en-US" sz="4500" b="1" dirty="0" err="1" smtClean="0"/>
              <a:t>d</a:t>
            </a:r>
            <a:r>
              <a:rPr lang="en-US" sz="4500" b="1" dirty="0" err="1" smtClean="0">
                <a:solidFill>
                  <a:srgbClr val="ED1C24"/>
                </a:solidFill>
              </a:rPr>
              <a:t>u</a:t>
            </a:r>
            <a:r>
              <a:rPr lang="en-US" sz="4500" b="1" dirty="0" err="1" smtClean="0"/>
              <a:t>rmiera</a:t>
            </a:r>
            <a:r>
              <a:rPr lang="en-US" sz="4500" b="1" dirty="0" smtClean="0"/>
              <a:t>, 			</a:t>
            </a:r>
            <a:r>
              <a:rPr lang="en-US" sz="4500" b="1" dirty="0" err="1" smtClean="0"/>
              <a:t>d</a:t>
            </a:r>
            <a:r>
              <a:rPr lang="en-US" sz="4500" b="1" dirty="0" err="1" smtClean="0">
                <a:solidFill>
                  <a:srgbClr val="ED1C24"/>
                </a:solidFill>
              </a:rPr>
              <a:t>u</a:t>
            </a:r>
            <a:r>
              <a:rPr lang="en-US" sz="4500" b="1" dirty="0" err="1" smtClean="0"/>
              <a:t>rmiéramos</a:t>
            </a:r>
            <a:r>
              <a:rPr lang="en-US" sz="4500" b="1" dirty="0" smtClean="0"/>
              <a:t>, </a:t>
            </a:r>
            <a:r>
              <a:rPr lang="en-US" sz="4500" b="1" dirty="0" err="1" smtClean="0"/>
              <a:t>d</a:t>
            </a:r>
            <a:r>
              <a:rPr lang="en-US" sz="4500" b="1" dirty="0" err="1" smtClean="0">
                <a:solidFill>
                  <a:srgbClr val="ED1C24"/>
                </a:solidFill>
              </a:rPr>
              <a:t>u</a:t>
            </a:r>
            <a:r>
              <a:rPr lang="en-US" sz="4500" b="1" dirty="0" err="1" smtClean="0"/>
              <a:t>rmierais</a:t>
            </a:r>
            <a:r>
              <a:rPr lang="en-US" sz="4500" b="1" dirty="0" smtClean="0"/>
              <a:t>, </a:t>
            </a:r>
            <a:r>
              <a:rPr lang="en-US" sz="4500" b="1" dirty="0" err="1" smtClean="0"/>
              <a:t>d</a:t>
            </a:r>
            <a:r>
              <a:rPr lang="en-US" sz="4500" b="1" dirty="0" err="1" smtClean="0">
                <a:solidFill>
                  <a:srgbClr val="ED1C24"/>
                </a:solidFill>
              </a:rPr>
              <a:t>u</a:t>
            </a:r>
            <a:r>
              <a:rPr lang="en-US" sz="4500" b="1" dirty="0" err="1" smtClean="0"/>
              <a:t>rmieran</a:t>
            </a:r>
            <a:endParaRPr lang="en-US" sz="4500" dirty="0" smtClean="0"/>
          </a:p>
          <a:p>
            <a:pPr defTabSz="914400">
              <a:spcBef>
                <a:spcPct val="50000"/>
              </a:spcBef>
              <a:buNone/>
              <a:tabLst>
                <a:tab pos="1257300" algn="l"/>
                <a:tab pos="3086100" algn="l"/>
              </a:tabLst>
            </a:pPr>
            <a:r>
              <a:rPr lang="en-US" sz="4500" b="1" dirty="0" err="1" smtClean="0"/>
              <a:t>influir</a:t>
            </a:r>
            <a:r>
              <a:rPr lang="en-US" sz="4500" b="1" dirty="0" smtClean="0"/>
              <a:t>	</a:t>
            </a:r>
            <a:r>
              <a:rPr lang="en-US" sz="4500" b="1" dirty="0" err="1" smtClean="0"/>
              <a:t>influ</a:t>
            </a:r>
            <a:r>
              <a:rPr lang="en-US" sz="4500" b="1" dirty="0" err="1" smtClean="0">
                <a:solidFill>
                  <a:srgbClr val="ED1C24"/>
                </a:solidFill>
              </a:rPr>
              <a:t>y</a:t>
            </a:r>
            <a:r>
              <a:rPr lang="en-US" sz="4500" b="1" dirty="0" err="1" smtClean="0"/>
              <a:t>eron</a:t>
            </a:r>
            <a:r>
              <a:rPr lang="en-US" sz="4500" b="1" dirty="0" smtClean="0"/>
              <a:t>	</a:t>
            </a:r>
            <a:r>
              <a:rPr lang="en-US" sz="4500" b="1" dirty="0" err="1" smtClean="0"/>
              <a:t>influ</a:t>
            </a:r>
            <a:r>
              <a:rPr lang="en-US" sz="4500" b="1" dirty="0" err="1" smtClean="0">
                <a:solidFill>
                  <a:srgbClr val="ED1C24"/>
                </a:solidFill>
              </a:rPr>
              <a:t>y</a:t>
            </a:r>
            <a:r>
              <a:rPr lang="en-US" sz="4500" b="1" dirty="0" err="1" smtClean="0"/>
              <a:t>era</a:t>
            </a:r>
            <a:r>
              <a:rPr lang="en-US" sz="4500" b="1" dirty="0" smtClean="0"/>
              <a:t>, </a:t>
            </a:r>
            <a:r>
              <a:rPr lang="en-US" sz="4500" b="1" dirty="0" err="1" smtClean="0"/>
              <a:t>influ</a:t>
            </a:r>
            <a:r>
              <a:rPr lang="en-US" sz="4500" b="1" dirty="0" err="1" smtClean="0">
                <a:solidFill>
                  <a:srgbClr val="ED1C24"/>
                </a:solidFill>
              </a:rPr>
              <a:t>y</a:t>
            </a:r>
            <a:r>
              <a:rPr lang="en-US" sz="4500" b="1" dirty="0" err="1" smtClean="0"/>
              <a:t>eras</a:t>
            </a:r>
            <a:r>
              <a:rPr lang="en-US" sz="4500" b="1" dirty="0" smtClean="0"/>
              <a:t>, </a:t>
            </a:r>
            <a:r>
              <a:rPr lang="en-US" sz="4500" b="1" dirty="0" err="1" smtClean="0"/>
              <a:t>influ</a:t>
            </a:r>
            <a:r>
              <a:rPr lang="en-US" sz="4500" b="1" dirty="0" err="1" smtClean="0">
                <a:solidFill>
                  <a:srgbClr val="ED1C24"/>
                </a:solidFill>
              </a:rPr>
              <a:t>y</a:t>
            </a:r>
            <a:r>
              <a:rPr lang="en-US" sz="4500" b="1" dirty="0" err="1" smtClean="0"/>
              <a:t>era</a:t>
            </a:r>
            <a:r>
              <a:rPr lang="en-US" sz="4500" b="1" dirty="0" smtClean="0"/>
              <a:t>, 			</a:t>
            </a:r>
            <a:r>
              <a:rPr lang="en-US" sz="4500" b="1" dirty="0" err="1" smtClean="0"/>
              <a:t>influ</a:t>
            </a:r>
            <a:r>
              <a:rPr lang="en-US" sz="4500" b="1" dirty="0" err="1" smtClean="0">
                <a:solidFill>
                  <a:srgbClr val="ED1C24"/>
                </a:solidFill>
              </a:rPr>
              <a:t>y</a:t>
            </a:r>
            <a:r>
              <a:rPr lang="en-US" sz="4500" b="1" dirty="0" err="1" smtClean="0"/>
              <a:t>éramos</a:t>
            </a:r>
            <a:r>
              <a:rPr lang="en-US" sz="4500" b="1" dirty="0" smtClean="0"/>
              <a:t>, </a:t>
            </a:r>
            <a:r>
              <a:rPr lang="en-US" sz="4500" b="1" dirty="0" err="1" smtClean="0"/>
              <a:t>influ</a:t>
            </a:r>
            <a:r>
              <a:rPr lang="en-US" sz="4500" b="1" dirty="0" err="1" smtClean="0">
                <a:solidFill>
                  <a:srgbClr val="ED1C24"/>
                </a:solidFill>
              </a:rPr>
              <a:t>y</a:t>
            </a:r>
            <a:r>
              <a:rPr lang="en-US" sz="4500" b="1" dirty="0" err="1" smtClean="0"/>
              <a:t>erais</a:t>
            </a:r>
            <a:r>
              <a:rPr lang="en-US" sz="4500" b="1" dirty="0" smtClean="0"/>
              <a:t>, </a:t>
            </a:r>
            <a:r>
              <a:rPr lang="en-US" sz="4500" b="1" dirty="0" err="1" smtClean="0"/>
              <a:t>influ</a:t>
            </a:r>
            <a:r>
              <a:rPr lang="en-US" sz="4500" b="1" dirty="0" err="1" smtClean="0">
                <a:solidFill>
                  <a:srgbClr val="ED1C24"/>
                </a:solidFill>
              </a:rPr>
              <a:t>y</a:t>
            </a:r>
            <a:r>
              <a:rPr lang="en-US" sz="4500" b="1" dirty="0" err="1" smtClean="0"/>
              <a:t>eran</a:t>
            </a:r>
            <a:endParaRPr lang="en-US" sz="4500" dirty="0" smtClean="0"/>
          </a:p>
          <a:p>
            <a:pPr defTabSz="914400">
              <a:spcBef>
                <a:spcPct val="50000"/>
              </a:spcBef>
              <a:buNone/>
              <a:tabLst>
                <a:tab pos="1257300" algn="l"/>
                <a:tab pos="3086100" algn="l"/>
              </a:tabLst>
            </a:pPr>
            <a:r>
              <a:rPr lang="en-US" sz="4500" b="1" dirty="0" smtClean="0"/>
              <a:t>saber	</a:t>
            </a:r>
            <a:r>
              <a:rPr lang="en-US" sz="4500" b="1" dirty="0" err="1" smtClean="0">
                <a:solidFill>
                  <a:srgbClr val="ED1C24"/>
                </a:solidFill>
              </a:rPr>
              <a:t>sup</a:t>
            </a:r>
            <a:r>
              <a:rPr lang="en-US" sz="4500" b="1" dirty="0" err="1" smtClean="0"/>
              <a:t>ieron</a:t>
            </a:r>
            <a:r>
              <a:rPr lang="en-US" sz="4500" b="1" dirty="0" smtClean="0"/>
              <a:t>	</a:t>
            </a:r>
            <a:r>
              <a:rPr lang="en-US" sz="4500" b="1" dirty="0" err="1" smtClean="0">
                <a:solidFill>
                  <a:srgbClr val="ED1C24"/>
                </a:solidFill>
              </a:rPr>
              <a:t>sup</a:t>
            </a:r>
            <a:r>
              <a:rPr lang="en-US" sz="4500" b="1" dirty="0" err="1" smtClean="0"/>
              <a:t>iera</a:t>
            </a:r>
            <a:r>
              <a:rPr lang="en-US" sz="4500" b="1" dirty="0" smtClean="0"/>
              <a:t>, </a:t>
            </a:r>
            <a:r>
              <a:rPr lang="en-US" sz="4500" b="1" dirty="0" err="1" smtClean="0">
                <a:solidFill>
                  <a:srgbClr val="ED1C24"/>
                </a:solidFill>
              </a:rPr>
              <a:t>sup</a:t>
            </a:r>
            <a:r>
              <a:rPr lang="en-US" sz="4500" b="1" dirty="0" err="1" smtClean="0"/>
              <a:t>ieras</a:t>
            </a:r>
            <a:r>
              <a:rPr lang="en-US" sz="4500" b="1" dirty="0" smtClean="0"/>
              <a:t>, </a:t>
            </a:r>
            <a:r>
              <a:rPr lang="en-US" sz="4500" b="1" dirty="0" err="1" smtClean="0">
                <a:solidFill>
                  <a:srgbClr val="ED1C24"/>
                </a:solidFill>
              </a:rPr>
              <a:t>sup</a:t>
            </a:r>
            <a:r>
              <a:rPr lang="en-US" sz="4500" b="1" dirty="0" err="1" smtClean="0"/>
              <a:t>iera</a:t>
            </a:r>
            <a:r>
              <a:rPr lang="en-US" sz="4500" b="1" dirty="0" smtClean="0"/>
              <a:t>, </a:t>
            </a:r>
            <a:r>
              <a:rPr lang="en-US" sz="4500" b="1" dirty="0" err="1" smtClean="0">
                <a:solidFill>
                  <a:srgbClr val="ED1C24"/>
                </a:solidFill>
              </a:rPr>
              <a:t>sup</a:t>
            </a:r>
            <a:r>
              <a:rPr lang="en-US" sz="4500" b="1" dirty="0" err="1" smtClean="0"/>
              <a:t>iéramos</a:t>
            </a:r>
            <a:r>
              <a:rPr lang="en-US" sz="4500" b="1" dirty="0" smtClean="0"/>
              <a:t>, </a:t>
            </a:r>
            <a:br>
              <a:rPr lang="en-US" sz="4500" b="1" dirty="0" smtClean="0"/>
            </a:br>
            <a:r>
              <a:rPr lang="en-US" sz="4500" b="1" dirty="0" smtClean="0"/>
              <a:t>		</a:t>
            </a:r>
            <a:r>
              <a:rPr lang="en-US" sz="4500" b="1" dirty="0" err="1" smtClean="0">
                <a:solidFill>
                  <a:srgbClr val="ED1C24"/>
                </a:solidFill>
              </a:rPr>
              <a:t>sup</a:t>
            </a:r>
            <a:r>
              <a:rPr lang="en-US" sz="4500" b="1" dirty="0" err="1" smtClean="0"/>
              <a:t>ierais</a:t>
            </a:r>
            <a:r>
              <a:rPr lang="en-US" sz="4500" b="1" dirty="0" smtClean="0"/>
              <a:t>, </a:t>
            </a:r>
            <a:r>
              <a:rPr lang="en-US" sz="4500" b="1" dirty="0" err="1" smtClean="0">
                <a:solidFill>
                  <a:srgbClr val="ED1C24"/>
                </a:solidFill>
              </a:rPr>
              <a:t>sup</a:t>
            </a:r>
            <a:r>
              <a:rPr lang="en-US" sz="4500" b="1" dirty="0" err="1" smtClean="0"/>
              <a:t>ieran</a:t>
            </a:r>
            <a:endParaRPr lang="en-US" sz="4500" dirty="0" smtClean="0"/>
          </a:p>
          <a:p>
            <a:pPr defTabSz="914400">
              <a:spcBef>
                <a:spcPct val="50000"/>
              </a:spcBef>
              <a:buNone/>
              <a:tabLst>
                <a:tab pos="1257300" algn="l"/>
                <a:tab pos="3086100" algn="l"/>
              </a:tabLst>
            </a:pPr>
            <a:r>
              <a:rPr lang="en-US" sz="4500" b="1" dirty="0" err="1" smtClean="0"/>
              <a:t>ir</a:t>
            </a:r>
            <a:r>
              <a:rPr lang="en-US" sz="4500" b="1" dirty="0" smtClean="0"/>
              <a:t>/ser	</a:t>
            </a:r>
            <a:r>
              <a:rPr lang="en-US" sz="4500" b="1" dirty="0" err="1" smtClean="0">
                <a:solidFill>
                  <a:srgbClr val="ED1C24"/>
                </a:solidFill>
              </a:rPr>
              <a:t>fue</a:t>
            </a:r>
            <a:r>
              <a:rPr lang="en-US" sz="4500" b="1" dirty="0" err="1" smtClean="0"/>
              <a:t>ron</a:t>
            </a:r>
            <a:r>
              <a:rPr lang="en-US" sz="4500" b="1" dirty="0" smtClean="0"/>
              <a:t>	</a:t>
            </a:r>
            <a:r>
              <a:rPr lang="en-US" sz="4500" b="1" dirty="0" err="1" smtClean="0">
                <a:solidFill>
                  <a:srgbClr val="ED1C24"/>
                </a:solidFill>
              </a:rPr>
              <a:t>fue</a:t>
            </a:r>
            <a:r>
              <a:rPr lang="en-US" sz="4500" b="1" dirty="0" err="1" smtClean="0"/>
              <a:t>ra</a:t>
            </a:r>
            <a:r>
              <a:rPr lang="en-US" sz="4500" b="1" dirty="0" smtClean="0"/>
              <a:t>, </a:t>
            </a:r>
            <a:r>
              <a:rPr lang="en-US" sz="4500" b="1" dirty="0" err="1" smtClean="0">
                <a:solidFill>
                  <a:srgbClr val="ED1C24"/>
                </a:solidFill>
              </a:rPr>
              <a:t>fue</a:t>
            </a:r>
            <a:r>
              <a:rPr lang="en-US" sz="4500" b="1" dirty="0" err="1" smtClean="0"/>
              <a:t>ras</a:t>
            </a:r>
            <a:r>
              <a:rPr lang="en-US" sz="4500" b="1" dirty="0" smtClean="0"/>
              <a:t>, </a:t>
            </a:r>
            <a:r>
              <a:rPr lang="en-US" sz="4500" b="1" dirty="0" err="1" smtClean="0">
                <a:solidFill>
                  <a:srgbClr val="ED1C24"/>
                </a:solidFill>
              </a:rPr>
              <a:t>fue</a:t>
            </a:r>
            <a:r>
              <a:rPr lang="en-US" sz="4500" b="1" dirty="0" err="1" smtClean="0"/>
              <a:t>ra</a:t>
            </a:r>
            <a:r>
              <a:rPr lang="en-US" sz="4500" b="1" dirty="0" smtClean="0"/>
              <a:t>, </a:t>
            </a:r>
            <a:r>
              <a:rPr lang="en-US" sz="4500" b="1" dirty="0" err="1" smtClean="0">
                <a:solidFill>
                  <a:srgbClr val="ED1C24"/>
                </a:solidFill>
              </a:rPr>
              <a:t>fué</a:t>
            </a:r>
            <a:r>
              <a:rPr lang="en-US" sz="4500" b="1" dirty="0" err="1" smtClean="0"/>
              <a:t>ramos</a:t>
            </a:r>
            <a:r>
              <a:rPr lang="en-US" sz="4500" b="1" dirty="0" smtClean="0"/>
              <a:t>, </a:t>
            </a:r>
            <a:r>
              <a:rPr lang="en-US" sz="4500" b="1" dirty="0" err="1" smtClean="0">
                <a:solidFill>
                  <a:srgbClr val="ED1C24"/>
                </a:solidFill>
              </a:rPr>
              <a:t>fue</a:t>
            </a:r>
            <a:r>
              <a:rPr lang="en-US" sz="4500" b="1" dirty="0" err="1" smtClean="0"/>
              <a:t>rais</a:t>
            </a:r>
            <a:r>
              <a:rPr lang="en-US" sz="4500" b="1" dirty="0" smtClean="0"/>
              <a:t>, 		</a:t>
            </a:r>
            <a:r>
              <a:rPr lang="en-US" sz="4500" b="1" dirty="0" err="1" smtClean="0">
                <a:solidFill>
                  <a:srgbClr val="ED1C24"/>
                </a:solidFill>
              </a:rPr>
              <a:t>fue</a:t>
            </a:r>
            <a:r>
              <a:rPr lang="en-US" sz="4500" b="1" dirty="0" err="1" smtClean="0"/>
              <a:t>ran</a:t>
            </a:r>
            <a:r>
              <a:rPr lang="en-US" sz="45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5543550" cy="506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600"/>
              </a:spcBef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7174" name="Group 6"/>
          <p:cNvGraphicFramePr>
            <a:graphicFrameLocks noGrp="1"/>
          </p:cNvGraphicFramePr>
          <p:nvPr/>
        </p:nvGraphicFramePr>
        <p:xfrm>
          <a:off x="990600" y="2209800"/>
          <a:ext cx="7602538" cy="4343400"/>
        </p:xfrm>
        <a:graphic>
          <a:graphicData uri="http://schemas.openxmlformats.org/drawingml/2006/table">
            <a:tbl>
              <a:tblPr/>
              <a:tblGrid>
                <a:gridCol w="3802063"/>
                <a:gridCol w="3800475"/>
              </a:tblGrid>
              <a:tr h="2164452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Si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tuviéramos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boletos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, 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</a:b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If we had tickets,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</a:p>
                  </a:txBody>
                  <a:tcPr marL="90000" marR="90000" marT="6267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iríamos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al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concierto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. 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</a:b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we would go to the concert.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</a:p>
                  </a:txBody>
                  <a:tcPr marL="90000" marR="182880" marT="6267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948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Si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no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estuviera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tan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cansada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, 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</a:b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If I weren’t so tired, </a:t>
                      </a:r>
                    </a:p>
                  </a:txBody>
                  <a:tcPr marL="90000" marR="90000" marT="6267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saldría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cenar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contigo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. 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</a:b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I’d go out to dinner with you. </a:t>
                      </a:r>
                    </a:p>
                  </a:txBody>
                  <a:tcPr marL="90000" marR="182880" marT="6267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838200" y="1491130"/>
            <a:ext cx="3810000" cy="402291"/>
          </a:xfrm>
          <a:prstGeom prst="rect">
            <a:avLst/>
          </a:prstGeom>
          <a:noFill/>
          <a:ln w="19080">
            <a:solidFill>
              <a:srgbClr val="ED1C24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i="1" dirty="0">
                <a:solidFill>
                  <a:srgbClr val="000000"/>
                </a:solidFill>
              </a:rPr>
              <a:t>Si</a:t>
            </a:r>
            <a:r>
              <a:rPr lang="en-US" sz="2000" b="1" dirty="0">
                <a:solidFill>
                  <a:srgbClr val="000000"/>
                </a:solidFill>
              </a:rPr>
              <a:t> clause: Past subjunctive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4876800" y="1491130"/>
            <a:ext cx="3810000" cy="402291"/>
          </a:xfrm>
          <a:prstGeom prst="rect">
            <a:avLst/>
          </a:prstGeom>
          <a:noFill/>
          <a:ln w="19080">
            <a:solidFill>
              <a:srgbClr val="ED1C24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0000"/>
                </a:solidFill>
              </a:rPr>
              <a:t>Main clause: Conditional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11266" name="Picture 2" descr="http://record.com.mx/sites/default/files/pictures/03/06/2011/shakira_030611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819400"/>
            <a:ext cx="2362200" cy="1570864"/>
          </a:xfrm>
          <a:prstGeom prst="rect">
            <a:avLst/>
          </a:prstGeom>
          <a:noFill/>
        </p:spPr>
      </p:pic>
      <p:pic>
        <p:nvPicPr>
          <p:cNvPr id="11268" name="Picture 4" descr="http://safe-img04.olx.com.mx/ui/5/82/58/1268369850_80147458_1-Fotos-de--vendo-2-boletos-para-el-concierto-de-alejandro-sanz-13-de-marz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2895600"/>
            <a:ext cx="1920940" cy="1439780"/>
          </a:xfrm>
          <a:prstGeom prst="rect">
            <a:avLst/>
          </a:prstGeom>
          <a:noFill/>
        </p:spPr>
      </p:pic>
      <p:pic>
        <p:nvPicPr>
          <p:cNvPr id="11270" name="Picture 6" descr="http://us.123rf.com/400wm/400/400/william87/william871106/william87110600046/9743705-joven-cansada-durmiendo-en-el-trabaj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399" y="4953000"/>
            <a:ext cx="2853933" cy="1905000"/>
          </a:xfrm>
          <a:prstGeom prst="rect">
            <a:avLst/>
          </a:prstGeom>
          <a:noFill/>
        </p:spPr>
      </p:pic>
      <p:pic>
        <p:nvPicPr>
          <p:cNvPr id="11272" name="Picture 8" descr="http://www.buenasalud.net/wp-content/uploads/2011/01/consejos-a-la-hora-de-cena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5132686"/>
            <a:ext cx="2590800" cy="172531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Habitual conditions and actions in the past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-914400" y="6438900"/>
            <a:ext cx="603504" cy="419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1524000"/>
            <a:ext cx="8229600" cy="467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ED1C24"/>
              </a:buClr>
              <a:buFont typeface="Arial" charset="0"/>
              <a:buChar char="•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In statements that express habitual past actions that are not contrary-to-fact, both the </a:t>
            </a:r>
            <a:r>
              <a:rPr lang="en-US" sz="3200" b="1" dirty="0" err="1" smtClean="0">
                <a:solidFill>
                  <a:srgbClr val="000000"/>
                </a:solidFill>
              </a:rPr>
              <a:t>si</a:t>
            </a:r>
            <a:r>
              <a:rPr lang="en-US" sz="3200" b="1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clause and the main clause use the imperfect. 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robertkbrown.com/images/la_play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828800"/>
            <a:ext cx="3429000" cy="2287633"/>
          </a:xfrm>
          <a:prstGeom prst="rect">
            <a:avLst/>
          </a:prstGeom>
          <a:noFill/>
        </p:spPr>
      </p:pic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8229600" cy="506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600"/>
              </a:spcBef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9218" name="Group 2"/>
          <p:cNvGraphicFramePr>
            <a:graphicFrameLocks noGrp="1"/>
          </p:cNvGraphicFramePr>
          <p:nvPr/>
        </p:nvGraphicFramePr>
        <p:xfrm>
          <a:off x="609600" y="1981200"/>
          <a:ext cx="8367712" cy="4343400"/>
        </p:xfrm>
        <a:graphic>
          <a:graphicData uri="http://schemas.openxmlformats.org/drawingml/2006/table">
            <a:tbl>
              <a:tblPr/>
              <a:tblGrid>
                <a:gridCol w="3708400"/>
                <a:gridCol w="4659312"/>
              </a:tblGrid>
              <a:tr h="2164452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Si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Milena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tenía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tiempo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libre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, 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</a:b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If 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Milena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had free time,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</a:p>
                  </a:txBody>
                  <a:tcPr marL="90000" marR="0" marT="6267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siempre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iba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a la playa. 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</a:b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she would always go to the beach. </a:t>
                      </a:r>
                    </a:p>
                  </a:txBody>
                  <a:tcPr marL="90000" marR="0" marT="6267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948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De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niño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si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iba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a la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feria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, 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</a:b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As a child, if I'd go to the fair, </a:t>
                      </a:r>
                    </a:p>
                  </a:txBody>
                  <a:tcPr marL="90000" marR="0" marT="6267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siempre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me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montaba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en la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montaña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rusa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. 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</a:b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I would always ride the roller coaster. </a:t>
                      </a:r>
                    </a:p>
                  </a:txBody>
                  <a:tcPr marL="90000" marR="0" marT="6267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5800" y="1430319"/>
            <a:ext cx="2484437" cy="371513"/>
          </a:xfrm>
          <a:prstGeom prst="rect">
            <a:avLst/>
          </a:prstGeom>
          <a:noFill/>
          <a:ln w="19080">
            <a:solidFill>
              <a:srgbClr val="ED1C2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i="1" dirty="0">
                <a:solidFill>
                  <a:srgbClr val="000000"/>
                </a:solidFill>
              </a:rPr>
              <a:t>Si</a:t>
            </a:r>
            <a:r>
              <a:rPr lang="en-US" b="1" dirty="0">
                <a:solidFill>
                  <a:srgbClr val="000000"/>
                </a:solidFill>
              </a:rPr>
              <a:t> clause: Imperfect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419600" y="1430319"/>
            <a:ext cx="2790825" cy="371513"/>
          </a:xfrm>
          <a:prstGeom prst="rect">
            <a:avLst/>
          </a:prstGeom>
          <a:noFill/>
          <a:ln w="19080">
            <a:solidFill>
              <a:srgbClr val="ED1C2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0000"/>
                </a:solidFill>
              </a:rPr>
              <a:t>Main clause: Imperfect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Habitual conditions and actions in the past- </a:t>
            </a:r>
            <a:r>
              <a:rPr lang="en-US" dirty="0" err="1" smtClean="0"/>
              <a:t>ejemplos</a:t>
            </a:r>
            <a:endParaRPr lang="en-US" dirty="0"/>
          </a:p>
        </p:txBody>
      </p:sp>
      <p:pic>
        <p:nvPicPr>
          <p:cNvPr id="4100" name="Picture 4" descr="http://4.bp.blogspot.com/-FwnsGAUOsR8/ULTALgkvJyI/AAAAAAAAAFk/8y2po6lI3OA/s1600/montana-rusa%5B1%5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4802657"/>
            <a:ext cx="3086100" cy="2055343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© and ® 2011 Vista Higher Learning, Inc.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/>
              <a:t>9.3-</a:t>
            </a:r>
            <a:fld id="{3374FD7B-969A-4135-B110-0C67D1F4170B}" type="slidenum">
              <a:rPr lang="en-US"/>
              <a:pPr/>
              <a:t>14</a:t>
            </a:fld>
            <a:endParaRPr lang="en-US"/>
          </a:p>
        </p:txBody>
      </p:sp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1130300"/>
            <a:ext cx="7553325" cy="506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600"/>
              </a:spcBef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b="1">
                <a:solidFill>
                  <a:srgbClr val="00599D"/>
                </a:solidFill>
              </a:rPr>
              <a:t>Hypothetical statements about the past</a:t>
            </a: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marL="341313" indent="-341313">
              <a:spcBef>
                <a:spcPts val="600"/>
              </a:spcBef>
              <a:buClr>
                <a:srgbClr val="ED1C24"/>
              </a:buClr>
              <a:buFont typeface="Arial" charset="0"/>
              <a:buChar char="•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>
                <a:solidFill>
                  <a:srgbClr val="000000"/>
                </a:solidFill>
              </a:rPr>
              <a:t>In hypothetical statements about contrary-to-fact situations in the past, the </a:t>
            </a:r>
            <a:r>
              <a:rPr lang="en-US" b="1">
                <a:solidFill>
                  <a:srgbClr val="000000"/>
                </a:solidFill>
              </a:rPr>
              <a:t>si </a:t>
            </a:r>
            <a:r>
              <a:rPr lang="en-US">
                <a:solidFill>
                  <a:srgbClr val="000000"/>
                </a:solidFill>
              </a:rPr>
              <a:t>clause describes what </a:t>
            </a:r>
            <a:r>
              <a:rPr lang="en-US" i="1">
                <a:solidFill>
                  <a:srgbClr val="000000"/>
                </a:solidFill>
              </a:rPr>
              <a:t>would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i="1">
                <a:solidFill>
                  <a:srgbClr val="000000"/>
                </a:solidFill>
              </a:rPr>
              <a:t>have happened</a:t>
            </a:r>
            <a:r>
              <a:rPr lang="en-US">
                <a:solidFill>
                  <a:srgbClr val="000000"/>
                </a:solidFill>
              </a:rPr>
              <a:t> if another event or condition </a:t>
            </a:r>
            <a:r>
              <a:rPr lang="en-US" i="1">
                <a:solidFill>
                  <a:srgbClr val="000000"/>
                </a:solidFill>
              </a:rPr>
              <a:t>had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i="1">
                <a:solidFill>
                  <a:srgbClr val="000000"/>
                </a:solidFill>
              </a:rPr>
              <a:t>occurred</a:t>
            </a:r>
            <a:r>
              <a:rPr lang="en-US">
                <a:solidFill>
                  <a:srgbClr val="000000"/>
                </a:solidFill>
              </a:rPr>
              <a:t>. The </a:t>
            </a:r>
            <a:r>
              <a:rPr lang="en-US" b="1">
                <a:solidFill>
                  <a:srgbClr val="000000"/>
                </a:solidFill>
              </a:rPr>
              <a:t>si </a:t>
            </a:r>
            <a:r>
              <a:rPr lang="en-US">
                <a:solidFill>
                  <a:srgbClr val="000000"/>
                </a:solidFill>
              </a:rPr>
              <a:t>clause uses the past perfect subjunctive. The main clause uses the conditional perfect. </a:t>
            </a:r>
          </a:p>
        </p:txBody>
      </p:sp>
      <p:graphicFrame>
        <p:nvGraphicFramePr>
          <p:cNvPr id="8194" name="Group 2"/>
          <p:cNvGraphicFramePr>
            <a:graphicFrameLocks noGrp="1"/>
          </p:cNvGraphicFramePr>
          <p:nvPr/>
        </p:nvGraphicFramePr>
        <p:xfrm>
          <a:off x="522288" y="4708525"/>
          <a:ext cx="8166100" cy="1681163"/>
        </p:xfrm>
        <a:graphic>
          <a:graphicData uri="http://schemas.openxmlformats.org/drawingml/2006/table">
            <a:tbl>
              <a:tblPr/>
              <a:tblGrid>
                <a:gridCol w="4443412"/>
                <a:gridCol w="3722688"/>
              </a:tblGrid>
              <a:tr h="708025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Si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no me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hubiera lastimado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el pie,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</a:b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If I hadn’t injured my foot, </a:t>
                      </a:r>
                    </a:p>
                  </a:txBody>
                  <a:tcPr marL="90000" marR="90000" marT="6267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habría ganado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la carrera.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</a:b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I would have won the race.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</a:p>
                  </a:txBody>
                  <a:tcPr marL="90000" marR="182880" marT="6267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Si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me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hubieras llamado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antes,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</a:b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If you had called me sooner,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</a:p>
                  </a:txBody>
                  <a:tcPr marL="90000" marR="90000" marT="6267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228600" algn="l"/>
                          <a:tab pos="685800" algn="l"/>
                          <a:tab pos="1143000" algn="l"/>
                          <a:tab pos="1600200" algn="l"/>
                          <a:tab pos="2057400" algn="l"/>
                          <a:tab pos="2514600" algn="l"/>
                          <a:tab pos="2971800" algn="l"/>
                          <a:tab pos="3429000" algn="l"/>
                          <a:tab pos="3886200" algn="l"/>
                          <a:tab pos="4343400" algn="l"/>
                          <a:tab pos="4800600" algn="l"/>
                          <a:tab pos="5257800" algn="l"/>
                          <a:tab pos="5715000" algn="l"/>
                          <a:tab pos="6172200" algn="l"/>
                          <a:tab pos="6629400" algn="l"/>
                          <a:tab pos="7086600" algn="l"/>
                          <a:tab pos="7543800" algn="l"/>
                          <a:tab pos="8001000" algn="l"/>
                          <a:tab pos="8458200" algn="l"/>
                          <a:tab pos="8915400" algn="l"/>
                          <a:tab pos="93726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habríamos podido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reunirnos.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228600" algn="l"/>
                          <a:tab pos="685800" algn="l"/>
                          <a:tab pos="1143000" algn="l"/>
                          <a:tab pos="1600200" algn="l"/>
                          <a:tab pos="2057400" algn="l"/>
                          <a:tab pos="2514600" algn="l"/>
                          <a:tab pos="2971800" algn="l"/>
                          <a:tab pos="3429000" algn="l"/>
                          <a:tab pos="3886200" algn="l"/>
                          <a:tab pos="4343400" algn="l"/>
                          <a:tab pos="4800600" algn="l"/>
                          <a:tab pos="5257800" algn="l"/>
                          <a:tab pos="5715000" algn="l"/>
                          <a:tab pos="6172200" algn="l"/>
                          <a:tab pos="6629400" algn="l"/>
                          <a:tab pos="7086600" algn="l"/>
                          <a:tab pos="7543800" algn="l"/>
                          <a:tab pos="8001000" algn="l"/>
                          <a:tab pos="8458200" algn="l"/>
                          <a:tab pos="8915400" algn="l"/>
                          <a:tab pos="937260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we would have been able to get together. </a:t>
                      </a:r>
                    </a:p>
                  </a:txBody>
                  <a:tcPr marL="90000" marR="182880" marT="6267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06413" y="4213225"/>
            <a:ext cx="3894137" cy="336550"/>
          </a:xfrm>
          <a:prstGeom prst="rect">
            <a:avLst/>
          </a:prstGeom>
          <a:noFill/>
          <a:ln w="19080">
            <a:solidFill>
              <a:srgbClr val="ED1C2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i="1">
                <a:solidFill>
                  <a:srgbClr val="000000"/>
                </a:solidFill>
              </a:rPr>
              <a:t>Si</a:t>
            </a:r>
            <a:r>
              <a:rPr lang="en-US" sz="1600" b="1">
                <a:solidFill>
                  <a:srgbClr val="000000"/>
                </a:solidFill>
              </a:rPr>
              <a:t> clause: Past perfect subjunctive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943475" y="4213225"/>
            <a:ext cx="3590925" cy="336550"/>
          </a:xfrm>
          <a:prstGeom prst="rect">
            <a:avLst/>
          </a:prstGeom>
          <a:noFill/>
          <a:ln w="19080">
            <a:solidFill>
              <a:srgbClr val="ED1C2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00"/>
                </a:solidFill>
              </a:rPr>
              <a:t>Main clause: Conditional perfect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b="1" i="1" dirty="0" smtClean="0"/>
              <a:t>Si</a:t>
            </a:r>
            <a:r>
              <a:rPr lang="en-US" dirty="0" smtClean="0"/>
              <a:t> clauses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5562600"/>
          </a:xfrm>
        </p:spPr>
        <p:txBody>
          <a:bodyPr/>
          <a:lstStyle/>
          <a:p>
            <a:r>
              <a:rPr lang="en-US" b="1" dirty="0" smtClean="0"/>
              <a:t>Si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i="1" dirty="0" smtClean="0">
                <a:solidFill>
                  <a:srgbClr val="000000"/>
                </a:solidFill>
              </a:rPr>
              <a:t>if</a:t>
            </a:r>
            <a:r>
              <a:rPr lang="en-US" dirty="0" smtClean="0">
                <a:solidFill>
                  <a:srgbClr val="000000"/>
                </a:solidFill>
              </a:rPr>
              <a:t>) clauses express a condition or event upon which another condition or event depends.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Sentences with </a:t>
            </a:r>
            <a:r>
              <a:rPr lang="en-US" b="1" dirty="0" err="1" smtClean="0">
                <a:solidFill>
                  <a:srgbClr val="000000"/>
                </a:solidFill>
              </a:rPr>
              <a:t>si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clauses are often hypothetical statements. 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They contain a subordinate clause (</a:t>
            </a:r>
            <a:r>
              <a:rPr lang="en-US" b="1" dirty="0" err="1" smtClean="0">
                <a:solidFill>
                  <a:srgbClr val="000000"/>
                </a:solidFill>
              </a:rPr>
              <a:t>si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clause) and a main clause (result clause).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b="1" dirty="0" err="1" smtClean="0">
                <a:solidFill>
                  <a:srgbClr val="000000"/>
                </a:solidFill>
              </a:rPr>
              <a:t>si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clause may be the first or second clause in a sentence. Note that a comma is used only when the </a:t>
            </a:r>
            <a:r>
              <a:rPr lang="en-US" b="1" dirty="0" err="1" smtClean="0">
                <a:solidFill>
                  <a:srgbClr val="000000"/>
                </a:solidFill>
              </a:rPr>
              <a:t>si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clause comes first. 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rgbClr val="000000"/>
                </a:solidFill>
              </a:rPr>
              <a:t>Si </a:t>
            </a:r>
            <a:r>
              <a:rPr lang="en-US" sz="2800" dirty="0" err="1" smtClean="0">
                <a:solidFill>
                  <a:srgbClr val="000000"/>
                </a:solidFill>
              </a:rPr>
              <a:t>tienes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tiempo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ven</a:t>
            </a:r>
            <a:r>
              <a:rPr lang="en-US" sz="2800" dirty="0" smtClean="0">
                <a:solidFill>
                  <a:srgbClr val="000000"/>
                </a:solidFill>
              </a:rPr>
              <a:t> con </a:t>
            </a:r>
            <a:r>
              <a:rPr lang="en-US" sz="2800" dirty="0" err="1" smtClean="0">
                <a:solidFill>
                  <a:srgbClr val="000000"/>
                </a:solidFill>
              </a:rPr>
              <a:t>nosotros</a:t>
            </a:r>
            <a:r>
              <a:rPr lang="en-US" sz="2800" dirty="0" smtClean="0">
                <a:solidFill>
                  <a:srgbClr val="000000"/>
                </a:solidFill>
              </a:rPr>
              <a:t> al </a:t>
            </a:r>
            <a:r>
              <a:rPr lang="en-US" sz="2800" dirty="0" err="1" smtClean="0">
                <a:solidFill>
                  <a:srgbClr val="000000"/>
                </a:solidFill>
              </a:rPr>
              <a:t>parque</a:t>
            </a:r>
            <a:r>
              <a:rPr lang="en-US" sz="2800" dirty="0" smtClean="0">
                <a:solidFill>
                  <a:srgbClr val="000000"/>
                </a:solidFill>
              </a:rPr>
              <a:t> de </a:t>
            </a:r>
            <a:r>
              <a:rPr lang="en-US" sz="2800" dirty="0" err="1" smtClean="0">
                <a:solidFill>
                  <a:srgbClr val="000000"/>
                </a:solidFill>
              </a:rPr>
              <a:t>atracciones</a:t>
            </a:r>
            <a:r>
              <a:rPr lang="en-US" sz="2800" dirty="0" smtClean="0">
                <a:solidFill>
                  <a:srgbClr val="000000"/>
                </a:solidFill>
              </a:rPr>
              <a:t>. </a:t>
            </a:r>
          </a:p>
          <a:p>
            <a:pPr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i="1" dirty="0" smtClean="0">
                <a:solidFill>
                  <a:srgbClr val="000000"/>
                </a:solidFill>
              </a:rPr>
              <a:t>		</a:t>
            </a:r>
          </a:p>
          <a:p>
            <a:pPr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i="1" dirty="0" smtClean="0">
              <a:solidFill>
                <a:srgbClr val="000000"/>
              </a:solidFill>
            </a:endParaRPr>
          </a:p>
          <a:p>
            <a:pPr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i="1" dirty="0" smtClean="0">
              <a:solidFill>
                <a:srgbClr val="000000"/>
              </a:solidFill>
            </a:endParaRPr>
          </a:p>
          <a:p>
            <a:pPr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i="1" dirty="0" smtClean="0">
                <a:solidFill>
                  <a:srgbClr val="000000"/>
                </a:solidFill>
              </a:rPr>
              <a:t>	</a:t>
            </a:r>
          </a:p>
          <a:p>
            <a:pPr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i="1" dirty="0" smtClean="0">
              <a:solidFill>
                <a:srgbClr val="000000"/>
              </a:solidFill>
            </a:endParaRPr>
          </a:p>
          <a:p>
            <a:pPr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i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i="1" dirty="0" smtClean="0">
                <a:solidFill>
                  <a:srgbClr val="000000"/>
                </a:solidFill>
              </a:rPr>
              <a:t>If you have time, come with us to the amusement park.</a:t>
            </a:r>
          </a:p>
          <a:p>
            <a:endParaRPr lang="en-US" dirty="0"/>
          </a:p>
        </p:txBody>
      </p:sp>
      <p:pic>
        <p:nvPicPr>
          <p:cNvPr id="18434" name="Picture 2" descr="http://viajesbaratos.sobreturismo.es/wp-content/uploads/monta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438400"/>
            <a:ext cx="4152900" cy="2940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lnSpcReduction="10000"/>
          </a:bodyPr>
          <a:lstStyle/>
          <a:p>
            <a:pPr>
              <a:spcBef>
                <a:spcPts val="1313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err="1" smtClean="0">
                <a:solidFill>
                  <a:srgbClr val="000000"/>
                </a:solidFill>
              </a:rPr>
              <a:t>Iré</a:t>
            </a:r>
            <a:r>
              <a:rPr lang="en-US" sz="2800" dirty="0" smtClean="0">
                <a:solidFill>
                  <a:srgbClr val="000000"/>
                </a:solidFill>
              </a:rPr>
              <a:t> con </a:t>
            </a:r>
            <a:r>
              <a:rPr lang="en-US" sz="2800" dirty="0" err="1" smtClean="0">
                <a:solidFill>
                  <a:srgbClr val="000000"/>
                </a:solidFill>
              </a:rPr>
              <a:t>ustedes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</a:rPr>
              <a:t>si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no </a:t>
            </a:r>
            <a:r>
              <a:rPr lang="en-US" sz="2800" dirty="0" err="1" smtClean="0">
                <a:solidFill>
                  <a:srgbClr val="000000"/>
                </a:solidFill>
              </a:rPr>
              <a:t>tengo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que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trabajar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1313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dirty="0" smtClean="0">
              <a:solidFill>
                <a:srgbClr val="000000"/>
              </a:solidFill>
            </a:endParaRPr>
          </a:p>
          <a:p>
            <a:pPr>
              <a:spcBef>
                <a:spcPts val="1313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dirty="0" smtClean="0">
              <a:solidFill>
                <a:srgbClr val="000000"/>
              </a:solidFill>
            </a:endParaRPr>
          </a:p>
          <a:p>
            <a:pPr>
              <a:spcBef>
                <a:spcPts val="1313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dirty="0" smtClean="0">
              <a:solidFill>
                <a:srgbClr val="000000"/>
              </a:solidFill>
            </a:endParaRPr>
          </a:p>
          <a:p>
            <a:pPr>
              <a:spcBef>
                <a:spcPts val="1313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dirty="0" smtClean="0">
              <a:solidFill>
                <a:srgbClr val="000000"/>
              </a:solidFill>
            </a:endParaRPr>
          </a:p>
          <a:p>
            <a:pPr>
              <a:spcBef>
                <a:spcPts val="1313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dirty="0" smtClean="0">
              <a:solidFill>
                <a:srgbClr val="000000"/>
              </a:solidFill>
            </a:endParaRPr>
          </a:p>
          <a:p>
            <a:pPr>
              <a:spcBef>
                <a:spcPts val="1313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dirty="0" smtClean="0">
              <a:solidFill>
                <a:srgbClr val="000000"/>
              </a:solidFill>
            </a:endParaRPr>
          </a:p>
          <a:p>
            <a:pPr>
              <a:spcBef>
                <a:spcPts val="1313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i="1" dirty="0" smtClean="0">
                <a:solidFill>
                  <a:srgbClr val="000000"/>
                </a:solidFill>
              </a:rPr>
              <a:t>I’ll go with you if I don’t have to work.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</a:p>
          <a:p>
            <a:endParaRPr lang="en-US" dirty="0"/>
          </a:p>
        </p:txBody>
      </p:sp>
      <p:pic>
        <p:nvPicPr>
          <p:cNvPr id="17410" name="Picture 2" descr="http://1.bp.blogspot.com/-rrHvXkVyaig/T5-k1IFp2XI/AAAAAAAAAWA/TjGWkXcR62g/s1600/no+traba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9812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914400" y="1447800"/>
            <a:ext cx="7239000" cy="3842077"/>
          </a:xfrm>
          <a:prstGeom prst="rect">
            <a:avLst/>
          </a:prstGeom>
          <a:solidFill>
            <a:srgbClr val="FFEFCC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228600" tIns="548640" rIns="228600" bIns="9144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>
                <a:solidFill>
                  <a:srgbClr val="000000"/>
                </a:solidFill>
              </a:rPr>
              <a:t>Si </a:t>
            </a:r>
            <a:r>
              <a:rPr lang="en-US" sz="2800" dirty="0">
                <a:solidFill>
                  <a:srgbClr val="000000"/>
                </a:solidFill>
              </a:rPr>
              <a:t>(</a:t>
            </a:r>
            <a:r>
              <a:rPr lang="en-US" sz="2800" i="1" dirty="0">
                <a:solidFill>
                  <a:srgbClr val="000000"/>
                </a:solidFill>
              </a:rPr>
              <a:t>if</a:t>
            </a:r>
            <a:r>
              <a:rPr lang="en-US" sz="2800" dirty="0">
                <a:solidFill>
                  <a:srgbClr val="000000"/>
                </a:solidFill>
              </a:rPr>
              <a:t>) does not carry a written accent. However, </a:t>
            </a:r>
            <a:r>
              <a:rPr lang="en-US" sz="2800" b="1" dirty="0" err="1">
                <a:solidFill>
                  <a:srgbClr val="000000"/>
                </a:solidFill>
              </a:rPr>
              <a:t>sí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(</a:t>
            </a:r>
            <a:r>
              <a:rPr lang="en-US" sz="2800" i="1" dirty="0">
                <a:solidFill>
                  <a:srgbClr val="000000"/>
                </a:solidFill>
              </a:rPr>
              <a:t>yes</a:t>
            </a:r>
            <a:r>
              <a:rPr lang="en-US" sz="2800" dirty="0">
                <a:solidFill>
                  <a:srgbClr val="000000"/>
                </a:solidFill>
              </a:rPr>
              <a:t>) does carry a written accent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err="1" smtClean="0">
                <a:solidFill>
                  <a:srgbClr val="000000"/>
                </a:solidFill>
              </a:rPr>
              <a:t>Por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ejemplo</a:t>
            </a:r>
            <a:r>
              <a:rPr lang="en-US" sz="2800" dirty="0" smtClean="0">
                <a:solidFill>
                  <a:srgbClr val="000000"/>
                </a:solidFill>
              </a:rPr>
              <a:t>:</a:t>
            </a:r>
            <a:endParaRPr lang="en-US" sz="2800" dirty="0">
              <a:solidFill>
                <a:srgbClr val="000000"/>
              </a:solidFill>
            </a:endParaRPr>
          </a:p>
          <a:p>
            <a:pPr lvl="1">
              <a:spcBef>
                <a:spcPts val="1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0000"/>
                </a:solidFill>
              </a:rPr>
              <a:t>Si </a:t>
            </a:r>
            <a:r>
              <a:rPr lang="en-US" b="1" dirty="0" err="1">
                <a:solidFill>
                  <a:srgbClr val="000000"/>
                </a:solidFill>
              </a:rPr>
              <a:t>puedes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000000"/>
                </a:solidFill>
              </a:rPr>
              <a:t>ven.</a:t>
            </a:r>
            <a:r>
              <a:rPr lang="en-US" b="1" dirty="0">
                <a:solidFill>
                  <a:srgbClr val="000000"/>
                </a:solidFill>
              </a:rPr>
              <a:t/>
            </a:r>
            <a:br>
              <a:rPr lang="en-US" b="1" dirty="0">
                <a:solidFill>
                  <a:srgbClr val="000000"/>
                </a:solidFill>
              </a:rPr>
            </a:br>
            <a:r>
              <a:rPr lang="en-US" i="1" dirty="0">
                <a:solidFill>
                  <a:srgbClr val="000000"/>
                </a:solidFill>
              </a:rPr>
              <a:t>Come if you can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lvl="1">
              <a:spcBef>
                <a:spcPts val="1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 err="1">
                <a:solidFill>
                  <a:srgbClr val="000000"/>
                </a:solidFill>
              </a:rPr>
              <a:t>Sí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000000"/>
                </a:solidFill>
              </a:rPr>
              <a:t>puedo</a:t>
            </a:r>
            <a:r>
              <a:rPr lang="en-US" b="1" dirty="0">
                <a:solidFill>
                  <a:srgbClr val="000000"/>
                </a:solidFill>
              </a:rPr>
              <a:t>. </a:t>
            </a:r>
            <a:r>
              <a:rPr lang="en-US" i="1" dirty="0">
                <a:solidFill>
                  <a:srgbClr val="000000"/>
                </a:solidFill>
              </a:rPr>
              <a:t>Yes, I can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14400" y="1447800"/>
            <a:ext cx="2286000" cy="533400"/>
          </a:xfrm>
          <a:prstGeom prst="rect">
            <a:avLst/>
          </a:prstGeom>
          <a:solidFill>
            <a:srgbClr val="ED1C24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FFFFFF"/>
                </a:solidFill>
                <a:latin typeface="Arial Black" pitchFamily="34" charset="0"/>
              </a:rPr>
              <a:t>¡ATENCIÓN!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Hypothetical statements about possible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</a:rPr>
              <a:t>In hypothetical statements about conditions or events that are possible or likely to occur, the </a:t>
            </a:r>
            <a:r>
              <a:rPr lang="en-US" sz="2800" b="1" dirty="0" err="1" smtClean="0">
                <a:solidFill>
                  <a:srgbClr val="000000"/>
                </a:solidFill>
              </a:rPr>
              <a:t>si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clause uses the present indicative. 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In this case, the main clause may use: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 the present indicative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the future indicative</a:t>
            </a:r>
          </a:p>
          <a:p>
            <a:pPr lvl="1"/>
            <a:r>
              <a:rPr lang="en-US" sz="2800" b="1" dirty="0" err="1" smtClean="0">
                <a:solidFill>
                  <a:srgbClr val="000000"/>
                </a:solidFill>
              </a:rPr>
              <a:t>ir</a:t>
            </a:r>
            <a:r>
              <a:rPr lang="en-US" sz="2800" b="1" dirty="0" smtClean="0">
                <a:solidFill>
                  <a:srgbClr val="000000"/>
                </a:solidFill>
              </a:rPr>
              <a:t> a </a:t>
            </a:r>
            <a:r>
              <a:rPr lang="en-US" sz="2800" dirty="0" smtClean="0">
                <a:solidFill>
                  <a:srgbClr val="000000"/>
                </a:solidFill>
              </a:rPr>
              <a:t>+ [</a:t>
            </a:r>
            <a:r>
              <a:rPr lang="en-US" sz="2800" i="1" dirty="0" smtClean="0">
                <a:solidFill>
                  <a:srgbClr val="000000"/>
                </a:solidFill>
              </a:rPr>
              <a:t>infinitive</a:t>
            </a:r>
            <a:r>
              <a:rPr lang="en-US" sz="2800" dirty="0" smtClean="0">
                <a:solidFill>
                  <a:srgbClr val="000000"/>
                </a:solidFill>
              </a:rPr>
              <a:t>]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a command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Hypothetical statements about possible events - </a:t>
            </a:r>
            <a:r>
              <a:rPr lang="en-US" dirty="0" err="1" smtClean="0"/>
              <a:t>ejemplos</a:t>
            </a:r>
            <a:endParaRPr lang="en-US" dirty="0"/>
          </a:p>
        </p:txBody>
      </p:sp>
      <p:sp>
        <p:nvSpPr>
          <p:cNvPr id="1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-990600" y="6629400"/>
            <a:ext cx="457200" cy="457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145" name="Group 1"/>
          <p:cNvGraphicFramePr>
            <a:graphicFrameLocks noGrp="1"/>
          </p:cNvGraphicFramePr>
          <p:nvPr/>
        </p:nvGraphicFramePr>
        <p:xfrm>
          <a:off x="457200" y="2286000"/>
          <a:ext cx="8312150" cy="3919538"/>
        </p:xfrm>
        <a:graphic>
          <a:graphicData uri="http://schemas.openxmlformats.org/drawingml/2006/table">
            <a:tbl>
              <a:tblPr/>
              <a:tblGrid>
                <a:gridCol w="3490913"/>
                <a:gridCol w="1903412"/>
                <a:gridCol w="2917825"/>
              </a:tblGrid>
              <a:tr h="84455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228600" algn="l"/>
                          <a:tab pos="685800" algn="l"/>
                          <a:tab pos="1143000" algn="l"/>
                          <a:tab pos="1600200" algn="l"/>
                          <a:tab pos="2057400" algn="l"/>
                          <a:tab pos="2514600" algn="l"/>
                          <a:tab pos="2971800" algn="l"/>
                          <a:tab pos="3429000" algn="l"/>
                          <a:tab pos="3886200" algn="l"/>
                          <a:tab pos="4343400" algn="l"/>
                          <a:tab pos="4800600" algn="l"/>
                          <a:tab pos="5257800" algn="l"/>
                          <a:tab pos="5715000" algn="l"/>
                          <a:tab pos="6172200" algn="l"/>
                          <a:tab pos="6629400" algn="l"/>
                          <a:tab pos="7086600" algn="l"/>
                          <a:tab pos="7543800" algn="l"/>
                          <a:tab pos="8001000" algn="l"/>
                          <a:tab pos="8458200" algn="l"/>
                          <a:tab pos="8915400" algn="l"/>
                          <a:tab pos="93726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Si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usted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no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juega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a la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lotería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, 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</a:b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If you don’t play the lottery,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</a:p>
                  </a:txBody>
                  <a:tcPr marL="90000" marR="90000" marT="6267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PRESENT TENSE </a:t>
                      </a:r>
                    </a:p>
                  </a:txBody>
                  <a:tcPr marL="90000" marR="182880" marT="609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no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puede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ganar.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</a:b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you can’t win. </a:t>
                      </a:r>
                    </a:p>
                  </a:txBody>
                  <a:tcPr marL="90000" marR="182880" marT="6267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228600" algn="l"/>
                          <a:tab pos="685800" algn="l"/>
                          <a:tab pos="1143000" algn="l"/>
                          <a:tab pos="1600200" algn="l"/>
                          <a:tab pos="2057400" algn="l"/>
                          <a:tab pos="2514600" algn="l"/>
                          <a:tab pos="2971800" algn="l"/>
                          <a:tab pos="3429000" algn="l"/>
                          <a:tab pos="3886200" algn="l"/>
                          <a:tab pos="4343400" algn="l"/>
                          <a:tab pos="4800600" algn="l"/>
                          <a:tab pos="5257800" algn="l"/>
                          <a:tab pos="5715000" algn="l"/>
                          <a:tab pos="6172200" algn="l"/>
                          <a:tab pos="6629400" algn="l"/>
                          <a:tab pos="7086600" algn="l"/>
                          <a:tab pos="7543800" algn="l"/>
                          <a:tab pos="8001000" algn="l"/>
                          <a:tab pos="8458200" algn="l"/>
                          <a:tab pos="8915400" algn="l"/>
                          <a:tab pos="93726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Si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Gisela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está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dispuesta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hacer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cola,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228600" algn="l"/>
                          <a:tab pos="685800" algn="l"/>
                          <a:tab pos="1143000" algn="l"/>
                          <a:tab pos="1600200" algn="l"/>
                          <a:tab pos="2057400" algn="l"/>
                          <a:tab pos="2514600" algn="l"/>
                          <a:tab pos="2971800" algn="l"/>
                          <a:tab pos="3429000" algn="l"/>
                          <a:tab pos="3886200" algn="l"/>
                          <a:tab pos="4343400" algn="l"/>
                          <a:tab pos="4800600" algn="l"/>
                          <a:tab pos="5257800" algn="l"/>
                          <a:tab pos="5715000" algn="l"/>
                          <a:tab pos="6172200" algn="l"/>
                          <a:tab pos="6629400" algn="l"/>
                          <a:tab pos="7086600" algn="l"/>
                          <a:tab pos="7543800" algn="l"/>
                          <a:tab pos="8001000" algn="l"/>
                          <a:tab pos="8458200" algn="l"/>
                          <a:tab pos="8915400" algn="l"/>
                          <a:tab pos="9372600" algn="l"/>
                        </a:tabLst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If Gisela is willing to wait in line, </a:t>
                      </a:r>
                    </a:p>
                  </a:txBody>
                  <a:tcPr marL="90000" marR="90000" marT="6267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FUTURE TENSE </a:t>
                      </a:r>
                    </a:p>
                  </a:txBody>
                  <a:tcPr marL="90000" marR="182880" marT="609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conseguirá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entradas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seguro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. 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</a:b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she’ll definitely get tickets. </a:t>
                      </a:r>
                    </a:p>
                  </a:txBody>
                  <a:tcPr marL="90000" marR="182880" marT="6267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205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Si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marcan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un solo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gol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más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, 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</a:b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If they score just one more goal, </a:t>
                      </a:r>
                    </a:p>
                  </a:txBody>
                  <a:tcPr marL="90000" marR="90000" marT="6267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IR A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+ [INFINITIVE] </a:t>
                      </a:r>
                    </a:p>
                  </a:txBody>
                  <a:tcPr marL="90000" marR="182880" marT="609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228600" algn="l"/>
                          <a:tab pos="685800" algn="l"/>
                          <a:tab pos="1143000" algn="l"/>
                          <a:tab pos="1600200" algn="l"/>
                          <a:tab pos="2057400" algn="l"/>
                          <a:tab pos="2514600" algn="l"/>
                          <a:tab pos="2971800" algn="l"/>
                          <a:tab pos="3429000" algn="l"/>
                          <a:tab pos="3886200" algn="l"/>
                          <a:tab pos="4343400" algn="l"/>
                          <a:tab pos="4800600" algn="l"/>
                          <a:tab pos="5257800" algn="l"/>
                          <a:tab pos="5715000" algn="l"/>
                          <a:tab pos="6172200" algn="l"/>
                          <a:tab pos="6629400" algn="l"/>
                          <a:tab pos="7086600" algn="l"/>
                          <a:tab pos="7543800" algn="l"/>
                          <a:tab pos="8001000" algn="l"/>
                          <a:tab pos="8458200" algn="l"/>
                          <a:tab pos="8915400" algn="l"/>
                          <a:tab pos="93726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van a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ganar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el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partido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.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228600" algn="l"/>
                          <a:tab pos="685800" algn="l"/>
                          <a:tab pos="1143000" algn="l"/>
                          <a:tab pos="1600200" algn="l"/>
                          <a:tab pos="2057400" algn="l"/>
                          <a:tab pos="2514600" algn="l"/>
                          <a:tab pos="2971800" algn="l"/>
                          <a:tab pos="3429000" algn="l"/>
                          <a:tab pos="3886200" algn="l"/>
                          <a:tab pos="4343400" algn="l"/>
                          <a:tab pos="4800600" algn="l"/>
                          <a:tab pos="5257800" algn="l"/>
                          <a:tab pos="5715000" algn="l"/>
                          <a:tab pos="6172200" algn="l"/>
                          <a:tab pos="6629400" algn="l"/>
                          <a:tab pos="7086600" algn="l"/>
                          <a:tab pos="7543800" algn="l"/>
                          <a:tab pos="8001000" algn="l"/>
                          <a:tab pos="8458200" algn="l"/>
                          <a:tab pos="8915400" algn="l"/>
                          <a:tab pos="9372600" algn="l"/>
                        </a:tabLst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they are going to win the game. </a:t>
                      </a:r>
                    </a:p>
                  </a:txBody>
                  <a:tcPr marL="90000" marR="182880" marT="6267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Si sales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temprano del trabajo,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</a:b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If you finish work early,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</a:p>
                  </a:txBody>
                  <a:tcPr marL="90000" marR="90000" marT="6267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COMMAND </a:t>
                      </a:r>
                    </a:p>
                  </a:txBody>
                  <a:tcPr marL="90000" marR="182880" marT="609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vámonos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a un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concierto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. 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</a:b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Geneva" charset="-128"/>
                        </a:rPr>
                        <a:t>let’s go to a concert.</a:t>
                      </a:r>
                    </a:p>
                  </a:txBody>
                  <a:tcPr marL="90000" marR="182880" marT="6267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533400" y="1752600"/>
            <a:ext cx="3208337" cy="336550"/>
          </a:xfrm>
          <a:prstGeom prst="rect">
            <a:avLst/>
          </a:prstGeom>
          <a:noFill/>
          <a:ln w="19080">
            <a:solidFill>
              <a:srgbClr val="ED1C2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i="1" dirty="0">
                <a:solidFill>
                  <a:srgbClr val="000000"/>
                </a:solidFill>
              </a:rPr>
              <a:t>Si</a:t>
            </a:r>
            <a:r>
              <a:rPr lang="en-US" sz="1600" b="1" dirty="0">
                <a:solidFill>
                  <a:srgbClr val="000000"/>
                </a:solidFill>
              </a:rPr>
              <a:t> clause: Present indicative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5943600" y="1752600"/>
            <a:ext cx="1476375" cy="336550"/>
          </a:xfrm>
          <a:prstGeom prst="rect">
            <a:avLst/>
          </a:prstGeom>
          <a:noFill/>
          <a:ln w="19080">
            <a:solidFill>
              <a:srgbClr val="ED1C2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Main clause</a:t>
            </a:r>
          </a:p>
        </p:txBody>
      </p:sp>
      <p:pic>
        <p:nvPicPr>
          <p:cNvPr id="14338" name="Picture 2" descr="http://subliminal-es.com/Documentos/Productos/Ganar%20la%20Loter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52400"/>
            <a:ext cx="1581150" cy="1581150"/>
          </a:xfrm>
          <a:prstGeom prst="rect">
            <a:avLst/>
          </a:prstGeom>
          <a:noFill/>
        </p:spPr>
      </p:pic>
      <p:pic>
        <p:nvPicPr>
          <p:cNvPr id="14340" name="Picture 4" descr="http://www.diez.hn/var/diez_site/storage/images/ediciones/2012/05/29/imagenes/boletos/679525-1-esl-HN/Boletos_bigphoto_homearticle.jpg"/>
          <p:cNvPicPr>
            <a:picLocks noChangeAspect="1" noChangeArrowheads="1"/>
          </p:cNvPicPr>
          <p:nvPr/>
        </p:nvPicPr>
        <p:blipFill>
          <a:blip r:embed="rId4" cstate="print"/>
          <a:srcRect l="29358" t="3265" r="13761" b="8571"/>
          <a:stretch>
            <a:fillRect/>
          </a:stretch>
        </p:blipFill>
        <p:spPr bwMode="auto">
          <a:xfrm>
            <a:off x="3810000" y="3429000"/>
            <a:ext cx="1143000" cy="995516"/>
          </a:xfrm>
          <a:prstGeom prst="rect">
            <a:avLst/>
          </a:prstGeom>
          <a:noFill/>
        </p:spPr>
      </p:pic>
      <p:pic>
        <p:nvPicPr>
          <p:cNvPr id="14342" name="Picture 6" descr="http://newspaper.li/static/70e48e86ef2989a73fb6bff31ddb964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9498" y="5715000"/>
            <a:ext cx="1823102" cy="11430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Hypothetical statements about improbable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 hypothetical statements about current conditions or events that are improbable or contrary-to-fact, the </a:t>
            </a:r>
            <a:r>
              <a:rPr lang="en-US" b="1" dirty="0" err="1" smtClean="0">
                <a:solidFill>
                  <a:srgbClr val="000000"/>
                </a:solidFill>
              </a:rPr>
              <a:t>si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clause uses the past subjunctive. The main clause uses the conditional. 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err="1" smtClean="0">
                <a:solidFill>
                  <a:srgbClr val="0070C0"/>
                </a:solidFill>
              </a:rPr>
              <a:t>SiPS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b="1" dirty="0" smtClean="0">
                <a:solidFill>
                  <a:srgbClr val="0070C0"/>
                </a:solidFill>
              </a:rPr>
              <a:t>would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	(</a:t>
            </a:r>
            <a:r>
              <a:rPr lang="en-US" b="1" dirty="0" smtClean="0">
                <a:solidFill>
                  <a:srgbClr val="0070C0"/>
                </a:solidFill>
              </a:rPr>
              <a:t>Si</a:t>
            </a:r>
            <a:r>
              <a:rPr lang="en-US" dirty="0" smtClean="0">
                <a:solidFill>
                  <a:srgbClr val="000000"/>
                </a:solidFill>
              </a:rPr>
              <a:t> + </a:t>
            </a:r>
            <a:r>
              <a:rPr lang="en-US" b="1" dirty="0" smtClean="0">
                <a:solidFill>
                  <a:srgbClr val="0070C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ast 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ubjunctive, </a:t>
            </a:r>
            <a:r>
              <a:rPr lang="en-US" b="1" dirty="0" smtClean="0">
                <a:solidFill>
                  <a:srgbClr val="0070C0"/>
                </a:solidFill>
              </a:rPr>
              <a:t>conditional</a:t>
            </a:r>
            <a:r>
              <a:rPr lang="en-US" dirty="0" smtClean="0">
                <a:solidFill>
                  <a:srgbClr val="000000"/>
                </a:solidFill>
              </a:rPr>
              <a:t> (=would) </a:t>
            </a:r>
          </a:p>
          <a:p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262743" y="2806522"/>
            <a:ext cx="6629400" cy="1200329"/>
          </a:xfrm>
          <a:prstGeom prst="rect">
            <a:avLst/>
          </a:prstGeom>
          <a:solidFill>
            <a:srgbClr val="FFEFCC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228600" tIns="548640" rIns="228600" bIns="9144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A contrary-to-fact situation is one that is possible, but will probably not happen and/or has not occurred.</a:t>
            </a: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262062" y="2817813"/>
            <a:ext cx="2071688" cy="1189038"/>
            <a:chOff x="3841" y="531"/>
            <a:chExt cx="1305" cy="749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841" y="531"/>
              <a:ext cx="1284" cy="249"/>
            </a:xfrm>
            <a:prstGeom prst="rect">
              <a:avLst/>
            </a:prstGeom>
            <a:solidFill>
              <a:srgbClr val="ED1C24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900" b="1" dirty="0">
                  <a:solidFill>
                    <a:srgbClr val="FFFFFF"/>
                  </a:solidFill>
                  <a:latin typeface="Arial Black" pitchFamily="34" charset="0"/>
                </a:rPr>
                <a:t>¡ATENCIÓN!</a:t>
              </a: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3862" y="1279"/>
              <a:ext cx="1284" cy="1"/>
            </a:xfrm>
            <a:prstGeom prst="line">
              <a:avLst/>
            </a:prstGeom>
            <a:noFill/>
            <a:ln w="76320">
              <a:solidFill>
                <a:srgbClr val="E8CF9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Repaso</a:t>
            </a:r>
            <a:r>
              <a:rPr lang="en-US" dirty="0" smtClean="0"/>
              <a:t>: Las </a:t>
            </a:r>
            <a:r>
              <a:rPr lang="en-US" dirty="0" err="1" smtClean="0"/>
              <a:t>formas</a:t>
            </a:r>
            <a:r>
              <a:rPr lang="en-US" dirty="0" smtClean="0"/>
              <a:t> del </a:t>
            </a:r>
            <a:r>
              <a:rPr lang="en-US" dirty="0" err="1" smtClean="0"/>
              <a:t>imperfecto</a:t>
            </a:r>
            <a:r>
              <a:rPr lang="en-US" dirty="0" smtClean="0"/>
              <a:t> del </a:t>
            </a:r>
            <a:r>
              <a:rPr lang="en-US" dirty="0" err="1" smtClean="0"/>
              <a:t>subjuntivo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78486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charset="0"/>
              </a:rPr>
              <a:t>El </a:t>
            </a:r>
            <a:r>
              <a:rPr lang="en-US" dirty="0" err="1" smtClean="0">
                <a:latin typeface="Arial" charset="0"/>
              </a:rPr>
              <a:t>imperfecto</a:t>
            </a:r>
            <a:r>
              <a:rPr lang="en-US" dirty="0" smtClean="0">
                <a:latin typeface="Arial" charset="0"/>
              </a:rPr>
              <a:t> del </a:t>
            </a:r>
            <a:r>
              <a:rPr lang="en-US" dirty="0" err="1" smtClean="0">
                <a:latin typeface="Arial" charset="0"/>
              </a:rPr>
              <a:t>subjuntivo</a:t>
            </a:r>
            <a:r>
              <a:rPr lang="en-US" dirty="0" smtClean="0">
                <a:latin typeface="Arial" charset="0"/>
              </a:rPr>
              <a:t> of all verbs is formed by dropping the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Arial" charset="0"/>
              </a:rPr>
              <a:t>–</a:t>
            </a:r>
            <a:r>
              <a:rPr lang="en-US" b="1" dirty="0" err="1" smtClean="0">
                <a:solidFill>
                  <a:srgbClr val="C00000"/>
                </a:solidFill>
                <a:latin typeface="Arial" charset="0"/>
              </a:rPr>
              <a:t>ron</a:t>
            </a:r>
            <a:r>
              <a:rPr lang="en-US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ending from the </a:t>
            </a:r>
            <a:r>
              <a:rPr lang="en-US" b="1" dirty="0" err="1" smtClean="0">
                <a:solidFill>
                  <a:srgbClr val="C00000"/>
                </a:solidFill>
                <a:latin typeface="Arial" charset="0"/>
              </a:rPr>
              <a:t>ustedes</a:t>
            </a:r>
            <a:r>
              <a:rPr lang="en-US" b="1" dirty="0" smtClean="0">
                <a:solidFill>
                  <a:srgbClr val="C00000"/>
                </a:solidFill>
                <a:latin typeface="Arial" charset="0"/>
              </a:rPr>
              <a:t>/</a:t>
            </a:r>
            <a:r>
              <a:rPr lang="en-US" b="1" dirty="0" err="1" smtClean="0">
                <a:solidFill>
                  <a:srgbClr val="C00000"/>
                </a:solidFill>
                <a:latin typeface="Arial" charset="0"/>
              </a:rPr>
              <a:t>ellos</a:t>
            </a:r>
            <a:r>
              <a:rPr lang="en-US" b="1" dirty="0" smtClean="0">
                <a:solidFill>
                  <a:srgbClr val="C00000"/>
                </a:solidFill>
                <a:latin typeface="Arial" charset="0"/>
              </a:rPr>
              <a:t>/</a:t>
            </a:r>
            <a:r>
              <a:rPr lang="en-US" b="1" dirty="0" err="1" smtClean="0">
                <a:solidFill>
                  <a:srgbClr val="C00000"/>
                </a:solidFill>
                <a:latin typeface="Arial" charset="0"/>
              </a:rPr>
              <a:t>ellas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form of the </a:t>
            </a:r>
            <a:r>
              <a:rPr lang="en-US" b="1" dirty="0" err="1" smtClean="0">
                <a:solidFill>
                  <a:srgbClr val="C00000"/>
                </a:solidFill>
                <a:latin typeface="Arial" charset="0"/>
              </a:rPr>
              <a:t>preterite</a:t>
            </a:r>
            <a:r>
              <a:rPr lang="en-US" dirty="0" smtClean="0">
                <a:latin typeface="Arial" charset="0"/>
              </a:rPr>
              <a:t> and adding the past subjunctive endings.</a:t>
            </a:r>
          </a:p>
          <a:p>
            <a:endParaRPr lang="en-US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r>
              <a:rPr lang="en-US" sz="1800" dirty="0" smtClean="0">
                <a:latin typeface="Arial" charset="0"/>
              </a:rPr>
              <a:t>Note that all </a:t>
            </a:r>
            <a:r>
              <a:rPr lang="en-US" sz="1800" b="1" dirty="0" err="1" smtClean="0">
                <a:latin typeface="Arial" charset="0"/>
              </a:rPr>
              <a:t>nosotros</a:t>
            </a:r>
            <a:r>
              <a:rPr lang="en-US" sz="1800" b="1" dirty="0" smtClean="0">
                <a:latin typeface="Arial" charset="0"/>
              </a:rPr>
              <a:t>/as</a:t>
            </a:r>
            <a:r>
              <a:rPr lang="en-US" sz="1800" dirty="0" smtClean="0">
                <a:latin typeface="Arial" charset="0"/>
              </a:rPr>
              <a:t> forms have a </a:t>
            </a:r>
            <a:r>
              <a:rPr lang="en-US" sz="1800" b="1" dirty="0" smtClean="0">
                <a:latin typeface="Arial" charset="0"/>
              </a:rPr>
              <a:t>written accent</a:t>
            </a:r>
            <a:r>
              <a:rPr lang="en-US" sz="1800" dirty="0" smtClean="0">
                <a:latin typeface="Arial" charset="0"/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 descr="imag2e_p214_001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971800"/>
            <a:ext cx="757636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123</TotalTime>
  <Words>650</Words>
  <Application>Microsoft Office PowerPoint</Application>
  <PresentationFormat>On-screen Show (4:3)</PresentationFormat>
  <Paragraphs>126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Si clauses</vt:lpstr>
      <vt:lpstr>Si clauses</vt:lpstr>
      <vt:lpstr>Por ejemplo…</vt:lpstr>
      <vt:lpstr>Por ejemplo…</vt:lpstr>
      <vt:lpstr>PowerPoint Presentation</vt:lpstr>
      <vt:lpstr>Hypothetical statements about possible events</vt:lpstr>
      <vt:lpstr>Hypothetical statements about possible events - ejemplos</vt:lpstr>
      <vt:lpstr>Hypothetical statements about improbable situations</vt:lpstr>
      <vt:lpstr>Repaso: Las formas del imperfecto del subjuntivo</vt:lpstr>
      <vt:lpstr>Repaso: Los irregulares</vt:lpstr>
      <vt:lpstr>Por ejemplo…</vt:lpstr>
      <vt:lpstr>Habitual conditions and actions in the past</vt:lpstr>
      <vt:lpstr>Habitual conditions and actions in the past- ejemplos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 clauses</dc:title>
  <dc:creator>Burak</dc:creator>
  <cp:lastModifiedBy>win7</cp:lastModifiedBy>
  <cp:revision>24</cp:revision>
  <dcterms:created xsi:type="dcterms:W3CDTF">2013-04-19T01:01:52Z</dcterms:created>
  <dcterms:modified xsi:type="dcterms:W3CDTF">2013-04-19T13:02:42Z</dcterms:modified>
</cp:coreProperties>
</file>