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B3AA-EE6C-42BF-8ED5-96BAB21DD6D4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09BD-265E-4DCF-962E-24DE4A7254D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B3AA-EE6C-42BF-8ED5-96BAB21DD6D4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09BD-265E-4DCF-962E-24DE4A725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B3AA-EE6C-42BF-8ED5-96BAB21DD6D4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09BD-265E-4DCF-962E-24DE4A725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B3AA-EE6C-42BF-8ED5-96BAB21DD6D4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09BD-265E-4DCF-962E-24DE4A725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B3AA-EE6C-42BF-8ED5-96BAB21DD6D4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09BD-265E-4DCF-962E-24DE4A7254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B3AA-EE6C-42BF-8ED5-96BAB21DD6D4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09BD-265E-4DCF-962E-24DE4A725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B3AA-EE6C-42BF-8ED5-96BAB21DD6D4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09BD-265E-4DCF-962E-24DE4A725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B3AA-EE6C-42BF-8ED5-96BAB21DD6D4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09BD-265E-4DCF-962E-24DE4A725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B3AA-EE6C-42BF-8ED5-96BAB21DD6D4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09BD-265E-4DCF-962E-24DE4A7254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5B3AA-EE6C-42BF-8ED5-96BAB21DD6D4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09BD-265E-4DCF-962E-24DE4A7254D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685B3AA-EE6C-42BF-8ED5-96BAB21DD6D4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EF109BD-265E-4DCF-962E-24DE4A7254D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685B3AA-EE6C-42BF-8ED5-96BAB21DD6D4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EF109BD-265E-4DCF-962E-24DE4A7254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google.com/url?sa=i&amp;rct=j&amp;q=&amp;esrc=s&amp;frm=1&amp;source=images&amp;cd=&amp;cad=rja&amp;docid=vZ7WevVmAEKfwM&amp;tbnid=6yseRlilDMugAM:&amp;ved=0CAUQjRw&amp;url=http%3A%2F%2Fcandidoblogdebea.blogspot.com%2F2012%2F04%2Fclonar-o-no-clonar-esa-es-la-cuestion.html&amp;ei=NypiUZyvCOiKiAKIrIHwDA&amp;bvm=bv.44770516,d.cGE&amp;psig=AFQjCNFanyN5Lmvj_DgkRKAC89zZQB0jpg&amp;ust=1365474205983705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hyperlink" Target="http://www.google.com/url?sa=i&amp;rct=j&amp;q=&amp;esrc=s&amp;frm=1&amp;source=images&amp;cd=&amp;cad=rja&amp;docid=3f50iBjDTcn9fM&amp;tbnid=DVcPwnVdPpBIWM:&amp;ved=0CAUQjRw&amp;url=http%3A%2F%2Fco.kalipedia.com%2Fgeografia-colombia%2Ftema%2Ffotos-corrector-ortografico.html%3Fx1%3D20070417klplyllec_231.Ies%26x%3D20070417klplyllec_639.Kes&amp;ei=3yliUdjDHqv9iQKThIGIDg&amp;bvm=bv.44770516,d.cGE&amp;psig=AFQjCNHVcr3rh7WpjYTFrTncfCgLmvhigg&amp;ust=1365473936701450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www.google.com/url?sa=i&amp;rct=j&amp;q=&amp;esrc=s&amp;frm=1&amp;source=images&amp;cd=&amp;cad=rja&amp;docid=GOYGt-ZtcoyLsM&amp;tbnid=tCU2rNkwyF2S5M:&amp;ved=0CAUQjRw&amp;url=http%3A%2F%2Fwww.amazon.co.uk%2FVer-Creer-Yellow-Umbrella-Books%2Fdp%2F0736873287&amp;ei=-SpiUYzaC6zWiALLz4Eo&amp;bvm=bv.44770516,d.cGE&amp;psig=AFQjCNH-X9772uClEeb-LW7f32LXoPJzJw&amp;ust=136547440223318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frm=1&amp;source=images&amp;cd=&amp;cad=rja&amp;docid=CLdAKwg4bbwsGM&amp;tbnid=G1vx5XP3L2O3KM:&amp;ved=0CAUQjRw&amp;url=http%3A%2F%2Fwww.deviantart.com%2Fmorelikethis%2F82070572&amp;ei=2ytiUYjKFu3AiwKQ6IHgDQ&amp;bvm=bv.44770516,d.cGE&amp;psig=AFQjCNGAVCfRjV72jmmh-gL2hUqu2xKxxw&amp;ust=1365474596792944" TargetMode="External"/><Relationship Id="rId5" Type="http://schemas.openxmlformats.org/officeDocument/2006/relationships/image" Target="../media/image11.png"/><Relationship Id="rId4" Type="http://schemas.openxmlformats.org/officeDocument/2006/relationships/hyperlink" Target="http://www.google.com/url?sa=i&amp;rct=j&amp;q=&amp;esrc=s&amp;frm=1&amp;source=images&amp;cd=&amp;cad=rja&amp;docid=NyBq3AffDCpXCM&amp;tbnid=MREbhb1HYQH30M:&amp;ved=0CAUQjRw&amp;url=http%3A%2F%2Freparartupcya.blogspot.com%2F&amp;ei=dytiUceJIKjtiQKVhYGYDA&amp;bvm=bv.44770516,d.cGE&amp;psig=AFQjCNEJF7CTuHahjM_lIKLsRV_ypgGRIA&amp;ust=1365474476391032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google.com/url?sa=i&amp;rct=j&amp;q=&amp;esrc=s&amp;frm=1&amp;source=images&amp;cd=&amp;cad=rja&amp;docid=kMTGun2dCwch5M&amp;tbnid=6WLc_mwS0yqLpM:&amp;ved=0CAUQjRw&amp;url=http%3A%2F%2Fwww.aman.pt%2Fe31550%2Fempujar-para-abrir%2Fms_prod_es_13610%2F&amp;ei=QS1iUaWjGYj3igKUxoCYDQ&amp;bvm=bv.44770516,d.cGE&amp;psig=AFQjCNG8valKFYWbuVYofvxSgvj5LFV7pA&amp;ust=1365474905543304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hyperlink" Target="http://www.google.com/url?sa=i&amp;rct=j&amp;q=&amp;esrc=s&amp;frm=1&amp;source=images&amp;cd=&amp;cad=rja&amp;docid=ssnEwFr2v1mSpM&amp;tbnid=CKIpnVC_9wCHgM:&amp;ved=0CAUQjRw&amp;url=http%3A%2F%2Farticulo.mercadolibre.com.mx%2FMLM-418445584-senalamiento-no-fumar-40x40-_JM&amp;ei=yy1iUenoIOazigKmz4AY&amp;bvm=bv.44770516,d.cGE&amp;psig=AFQjCNG0edgYk94XoTQMxYt6CtS8oxwNbg&amp;ust=136547512032595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google.com/url?sa=i&amp;rct=j&amp;q=&amp;esrc=s&amp;frm=1&amp;source=images&amp;cd=&amp;cad=rja&amp;docid=Xp1C5Z7tn2sc_M&amp;tbnid=MFnE-l8ThwYttM:&amp;ved=0CAUQjRw&amp;url=http%3A%2F%2Fwww.livemanual.info%2Fmanual-picasa-2%2F3&amp;ei=wS9iUZ_0I6O_igKFyIGwCw&amp;bvm=bv.44770516,d.cGE&amp;psig=AFQjCNHRP3eNwceEfyu0vVoqsIPOlXIxYQ&amp;ust=1365475543777303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www.google.com/url?sa=i&amp;rct=j&amp;q=&amp;esrc=s&amp;frm=1&amp;source=images&amp;cd=&amp;cad=rja&amp;docid=kHVDL5gFnvHUrM&amp;tbnid=i2q6oNoDfp6UVM:&amp;ved=0CAUQjRw&amp;url=http%3A%2F%2Fsupport.microsoft.com%2Fkb%2F983417%2Fes&amp;ei=sDBiUbWpM4jjiwLSnICwDQ&amp;bvm=bv.44770516,d.cGE&amp;psig=AFQjCNEeJIA5omuMbjs_p7Ch2uWcS-ktGg&amp;ust=136547585143305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hyperlink" Target="http://www.google.com/url?sa=i&amp;rct=j&amp;q=&amp;esrc=s&amp;frm=1&amp;source=images&amp;cd=&amp;cad=rja&amp;docid=LNwMtJTME1Cm9M&amp;tbnid=fk8vMFqetpC8cM:&amp;ved=0CAUQjRw&amp;url=http%3A%2F%2Fdele-it-es.blogspot.com%2F2011%2F07%2Frazones-para-estudiar.html&amp;ei=GDJiUdrMBsXUiwLBkYDACw&amp;psig=AFQjCNGeXCExY-m0yRuc3V7irFY33tlE_g&amp;ust=1365476240120434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google.com/url?sa=i&amp;rct=j&amp;q=&amp;esrc=s&amp;frm=1&amp;source=images&amp;cd=&amp;cad=rja&amp;docid=VXAJKPk5eN7cvM&amp;tbnid=ufO5Hq6py4JkxM:&amp;ved=0CAUQjRw&amp;url=http%3A%2F%2Flqes.iqm.unicamp.br%2Fcanal_cientifico%2Flqes_news%2Flqes_news_cit%2Flqes_news_2008%2Flqes_news_novidades_1245.html&amp;ei=HDNiUcyCOcnAiwKS6IGgCg&amp;psig=AFQjCNHGJ9P83SJtZtpY9iHMHvh_XkJlDQ&amp;ust=136547632177907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/url?sa=i&amp;rct=j&amp;q=&amp;esrc=s&amp;frm=1&amp;source=images&amp;cd=&amp;cad=rja&amp;docid=BoFfZJiTsEhwPM&amp;tbnid=iirkYo9PflGeVM:&amp;ved=0CAUQjRw&amp;url=http%3A%2F%2Fwww.writemoneyinc.com%2F2012%2F12%2F13%2Fhot-creative-business-ideas%2Fhot-business-idea%2F&amp;ei=eSRiUaiyPMKUiQKn-IGQDQ&amp;bvm=bv.44770516,d.cGE&amp;psig=AFQjCNGofNdrnxAiT2Aru1Hpt00n0Exwkw&amp;ust=136547273960389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google.com/url?sa=i&amp;rct=j&amp;q=&amp;esrc=s&amp;frm=1&amp;source=images&amp;cd=&amp;cad=rja&amp;docid=kx2odXObyACB8M&amp;tbnid=LUU3UW9GRxUzRM:&amp;ved=0CAUQjRw&amp;url=http%3A%2F%2Fwww.anandtech.com%2Fshow%2F6409%2F13inch-retina-macbook-pro-review&amp;ei=ACRiUfe_LIXJiQK8-oDADQ&amp;bvm=bv.44770516,d.cGE&amp;psig=AFQjCNGGv-UMT5M-YlvPMEe3Der4lxZ8Xw&amp;ust=1365472592963103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google.com/url?sa=i&amp;rct=j&amp;q=&amp;esrc=s&amp;frm=1&amp;source=images&amp;cd=&amp;cad=rja&amp;docid=5QaUu2iTJFI8fM&amp;tbnid=UI8__Dqbgn_WlM:&amp;ved=0CAUQjRw&amp;url=http%3A%2F%2Fmaythedeutschbewithyou.blogspot.com%2F2012%2F09%2Fbreaking-real-language-barrier-when-you.html&amp;ei=QyZiUYG6FKiXiQLRuYDgDQ&amp;bvm=bv.44770516,d.cGE&amp;psig=AFQjCNE1PldzYA1jlN1793QcGoQAE4lNnA&amp;ust=1365473154552897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/url?sa=i&amp;rct=j&amp;q=&amp;esrc=s&amp;frm=1&amp;source=images&amp;cd=&amp;cad=rja&amp;docid=OD83Ar0AnrEtjM&amp;tbnid=C_nAn9PIoyG6jM:&amp;ved=0CAUQjRw&amp;url=http%3A%2F%2Fwww.eharmony.com%2Fblog%2F2012%2F02%2F15%2F5-ways-to-leave-that-nowhere-relationship-for-good%2F&amp;ei=LydiUfGvKqamiQLdzoD4DQ&amp;bvm=bv.44770516,d.cGE&amp;psig=AFQjCNFFCXDfrpg_9kLwgMeZaJ7P8e6dKg&amp;ust=1365473363729599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docid=yEBidfToxemaNM&amp;tbnid=0OAcJZEiv9XjMM:&amp;ved=0CAUQjRw&amp;url=http%3A%2F%2Fwww.nature.com%2Fnews%2Fdna-data-storage-breaks-records-1.11194&amp;ei=tCdiUc-ENuiGjALE3oCwDQ&amp;bvm=bv.44770516,d.cGE&amp;psig=AFQjCNFXFqDnHbKZiYBde0140W8mVWPcZw&amp;ust=136547356274379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hyperlink" Target="http://www.google.com/url?sa=i&amp;rct=j&amp;q=&amp;esrc=s&amp;frm=1&amp;source=images&amp;cd=&amp;cad=rja&amp;docid=blyIi47M2Oux8M&amp;tbnid=OnA0-AfqoZqp-M:&amp;ved=0CAUQjRw&amp;url=http%3A%2F%2Fmysterious-kaddu.blogspot.com%2F2011%2F07%2Fexperiments.html&amp;ei=qyhiUZXXCIvPiwLG-IHADg&amp;bvm=bv.44770516,d.cGE&amp;psig=AFQjCNEINICEI7yZRYfmpcFzPaF5SGby8w&amp;ust=1365473821766457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usos</a:t>
            </a:r>
            <a:r>
              <a:rPr lang="en-US" dirty="0" smtClean="0"/>
              <a:t> del </a:t>
            </a:r>
            <a:r>
              <a:rPr lang="en-US" dirty="0" err="1" smtClean="0"/>
              <a:t>infinitivo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smtClean="0"/>
              <a:t>IMAGINA</a:t>
            </a:r>
            <a:r>
              <a:rPr lang="en-US" dirty="0" smtClean="0"/>
              <a:t> </a:t>
            </a:r>
            <a:r>
              <a:rPr lang="en-US" dirty="0" err="1" smtClean="0"/>
              <a:t>LECCIóN</a:t>
            </a:r>
            <a:r>
              <a:rPr lang="en-US" dirty="0" smtClean="0"/>
              <a:t> 8.3</a:t>
            </a:r>
            <a:endParaRPr lang="en-US" dirty="0"/>
          </a:p>
        </p:txBody>
      </p:sp>
    </p:spTree>
  </p:cSld>
  <p:clrMapOvr>
    <a:masterClrMapping/>
  </p:clrMapOvr>
  <p:transition advTm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http://3.bp.blogspot.com/-ui4E-eX1rFw/T4sZQW45JZI/AAAAAAAAANU/jLiGCzIzYwE/s1600/Clonaci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752491"/>
            <a:ext cx="2743200" cy="3105509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876800"/>
          </a:xfrm>
        </p:spPr>
        <p:txBody>
          <a:bodyPr>
            <a:normAutofit lnSpcReduction="10000"/>
          </a:bodyPr>
          <a:lstStyle/>
          <a:p>
            <a:pPr eaLnBrk="0" fontAlgn="base" hangingPunct="0"/>
            <a:r>
              <a:rPr lang="en-US" b="1" dirty="0" smtClean="0"/>
              <a:t>Es </a:t>
            </a:r>
            <a:r>
              <a:rPr lang="en-US" b="1" dirty="0" err="1" smtClean="0"/>
              <a:t>importante</a:t>
            </a:r>
            <a:r>
              <a:rPr lang="en-US" b="1" dirty="0" smtClean="0"/>
              <a:t> </a:t>
            </a:r>
            <a:r>
              <a:rPr lang="en-US" b="1" dirty="0" err="1" smtClean="0"/>
              <a:t>utilizar</a:t>
            </a:r>
            <a:r>
              <a:rPr lang="en-US" b="1" dirty="0" smtClean="0"/>
              <a:t> </a:t>
            </a:r>
            <a:r>
              <a:rPr lang="en-US" dirty="0" smtClean="0"/>
              <a:t>el corrector </a:t>
            </a:r>
            <a:r>
              <a:rPr lang="en-US" dirty="0" err="1" smtClean="0"/>
              <a:t>ortográfico</a:t>
            </a:r>
            <a:r>
              <a:rPr lang="en-US" dirty="0" smtClean="0"/>
              <a:t>.         </a:t>
            </a:r>
          </a:p>
          <a:p>
            <a:pPr eaLnBrk="0" fontAlgn="base" hangingPunct="0">
              <a:buNone/>
            </a:pPr>
            <a:r>
              <a:rPr lang="en-US" i="1" dirty="0" smtClean="0"/>
              <a:t>	</a:t>
            </a:r>
            <a:r>
              <a:rPr lang="en-US" sz="2000" i="1" dirty="0" smtClean="0"/>
              <a:t>It </a:t>
            </a:r>
            <a:r>
              <a:rPr lang="en-US" sz="2000" i="1" dirty="0" smtClean="0"/>
              <a:t>is important to </a:t>
            </a:r>
            <a:r>
              <a:rPr lang="en-US" sz="2000" i="1" dirty="0" smtClean="0"/>
              <a:t>use the </a:t>
            </a:r>
            <a:r>
              <a:rPr lang="en-US" sz="2000" i="1" dirty="0" smtClean="0"/>
              <a:t>spell-checker</a:t>
            </a:r>
            <a:r>
              <a:rPr lang="en-US" sz="2000" i="1" dirty="0" smtClean="0"/>
              <a:t>.</a:t>
            </a:r>
          </a:p>
          <a:p>
            <a:pPr lvl="1" eaLnBrk="0" fontAlgn="base" hangingPunct="0"/>
            <a:endParaRPr lang="en-US" i="1" dirty="0" smtClean="0"/>
          </a:p>
          <a:p>
            <a:pPr eaLnBrk="0" fontAlgn="base" hangingPunct="0"/>
            <a:endParaRPr lang="en-US" i="1" dirty="0" smtClean="0"/>
          </a:p>
          <a:p>
            <a:pPr eaLnBrk="0" fontAlgn="base" hangingPunct="0"/>
            <a:endParaRPr lang="en-US" i="1" dirty="0" smtClean="0"/>
          </a:p>
          <a:p>
            <a:pPr eaLnBrk="0" fontAlgn="base" hangingPunct="0"/>
            <a:endParaRPr lang="en-US" i="1" dirty="0" smtClean="0"/>
          </a:p>
          <a:p>
            <a:pPr lvl="8" eaLnBrk="0" fontAlgn="base" hangingPunct="0"/>
            <a:r>
              <a:rPr lang="en-US" sz="2800" dirty="0" smtClean="0"/>
              <a:t>       ¿</a:t>
            </a:r>
            <a:r>
              <a:rPr lang="en-US" sz="2800" b="1" dirty="0" smtClean="0"/>
              <a:t>Es </a:t>
            </a:r>
            <a:r>
              <a:rPr lang="en-US" sz="2800" b="1" dirty="0" err="1" smtClean="0"/>
              <a:t>ético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clonar</a:t>
            </a:r>
            <a:r>
              <a:rPr lang="en-US" sz="2800" b="1" dirty="0" smtClean="0"/>
              <a:t> </a:t>
            </a:r>
            <a:r>
              <a:rPr lang="en-US" sz="2800" dirty="0" smtClean="0"/>
              <a:t>a un ser </a:t>
            </a:r>
            <a:r>
              <a:rPr lang="en-US" sz="2800" dirty="0" smtClean="0"/>
              <a:t>			</a:t>
            </a:r>
            <a:r>
              <a:rPr lang="en-US" sz="2800" dirty="0" err="1" smtClean="0"/>
              <a:t>humano</a:t>
            </a:r>
            <a:r>
              <a:rPr lang="en-US" sz="2800" dirty="0" smtClean="0"/>
              <a:t>? </a:t>
            </a:r>
          </a:p>
          <a:p>
            <a:pPr eaLnBrk="0" fontAlgn="base" hangingPunct="0">
              <a:buNone/>
            </a:pPr>
            <a:r>
              <a:rPr lang="en-US" i="1" dirty="0" smtClean="0"/>
              <a:t>				</a:t>
            </a:r>
            <a:r>
              <a:rPr lang="en-US" sz="2000" i="1" dirty="0" smtClean="0"/>
              <a:t>Is </a:t>
            </a:r>
            <a:r>
              <a:rPr lang="en-US" sz="2000" i="1" dirty="0" smtClean="0"/>
              <a:t>it ethical to clone a human being?</a:t>
            </a:r>
            <a:endParaRPr lang="en-US" sz="2000" dirty="0" smtClean="0"/>
          </a:p>
          <a:p>
            <a:pPr eaLnBrk="0" fontAlgn="base" hangingPunct="0"/>
            <a:endParaRPr lang="en-US" dirty="0" smtClean="0"/>
          </a:p>
          <a:p>
            <a:endParaRPr lang="en-US" dirty="0"/>
          </a:p>
        </p:txBody>
      </p:sp>
      <p:pic>
        <p:nvPicPr>
          <p:cNvPr id="9218" name="Picture 2" descr="http://co.kalipedia.com/kalipediamedia/lenguayliteratura/media/200704/17/lenguacastellana/20070417klplyllec_231.Ies.SC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0" y="2285999"/>
            <a:ext cx="3581400" cy="2523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infinitivo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In Spanish, unlike in English, the gerund form of a verb (</a:t>
            </a:r>
            <a:r>
              <a:rPr lang="en-US" i="1" dirty="0" smtClean="0">
                <a:solidFill>
                  <a:srgbClr val="000000"/>
                </a:solidFill>
              </a:rPr>
              <a:t>talking, working, etc</a:t>
            </a:r>
            <a:r>
              <a:rPr lang="en-US" dirty="0" smtClean="0">
                <a:solidFill>
                  <a:srgbClr val="000000"/>
                </a:solidFill>
              </a:rPr>
              <a:t>.) may not be used as a noun or in giving instructions.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infinitive form, with or without the definite article </a:t>
            </a:r>
            <a:r>
              <a:rPr lang="en-US" b="1" dirty="0" smtClean="0">
                <a:solidFill>
                  <a:srgbClr val="000000"/>
                </a:solidFill>
              </a:rPr>
              <a:t>el, </a:t>
            </a:r>
            <a:r>
              <a:rPr lang="en-US" dirty="0" smtClean="0">
                <a:solidFill>
                  <a:srgbClr val="000000"/>
                </a:solidFill>
              </a:rPr>
              <a:t>is used instead.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err="1" smtClean="0">
                <a:solidFill>
                  <a:srgbClr val="000000"/>
                </a:solidFill>
                <a:ea typeface="Geneva" charset="-128"/>
              </a:rPr>
              <a:t>Ver</a:t>
            </a:r>
            <a:r>
              <a:rPr lang="en-US" b="1" dirty="0" smtClean="0">
                <a:solidFill>
                  <a:srgbClr val="000000"/>
                </a:solidFill>
                <a:ea typeface="Geneva" charset="-128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Geneva" charset="-128"/>
              </a:rPr>
              <a:t>es</a:t>
            </a:r>
            <a:r>
              <a:rPr lang="en-US" dirty="0" smtClean="0">
                <a:solidFill>
                  <a:srgbClr val="000000"/>
                </a:solidFill>
                <a:ea typeface="Geneva" charset="-128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ea typeface="Geneva" charset="-128"/>
              </a:rPr>
              <a:t>creer</a:t>
            </a:r>
            <a:r>
              <a:rPr lang="en-US" b="1" dirty="0" smtClean="0">
                <a:solidFill>
                  <a:srgbClr val="000000"/>
                </a:solidFill>
                <a:ea typeface="Geneva" charset="-128"/>
              </a:rPr>
              <a:t>.      </a:t>
            </a: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i="1" dirty="0" smtClean="0">
                <a:solidFill>
                  <a:srgbClr val="000000"/>
                </a:solidFill>
                <a:ea typeface="Geneva" charset="-128"/>
              </a:rPr>
              <a:t>Seeing is believing. </a:t>
            </a:r>
            <a:endParaRPr lang="en-US" sz="2000" i="1" dirty="0" smtClean="0">
              <a:solidFill>
                <a:srgbClr val="000000"/>
              </a:solidFill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i="1" dirty="0" smtClean="0">
              <a:solidFill>
                <a:srgbClr val="000000"/>
              </a:solidFill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231775" algn="l"/>
                <a:tab pos="688975" algn="l"/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</a:tabLst>
            </a:pPr>
            <a:endParaRPr lang="en-US" b="1" dirty="0" smtClean="0">
              <a:solidFill>
                <a:srgbClr val="000000"/>
              </a:solidFill>
              <a:ea typeface="Geneva" charset="-128"/>
            </a:endParaRP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231775" algn="l"/>
                <a:tab pos="688975" algn="l"/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</a:tabLst>
            </a:pPr>
            <a:r>
              <a:rPr lang="en-US" b="1" dirty="0" err="1" smtClean="0">
                <a:solidFill>
                  <a:srgbClr val="000000"/>
                </a:solidFill>
                <a:ea typeface="Geneva" charset="-128"/>
              </a:rPr>
              <a:t>Descargar</a:t>
            </a:r>
            <a:r>
              <a:rPr lang="en-US" b="1" dirty="0" smtClean="0">
                <a:solidFill>
                  <a:srgbClr val="000000"/>
                </a:solidFill>
                <a:ea typeface="Geneva" charset="-128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Geneva" charset="-128"/>
              </a:rPr>
              <a:t>es</a:t>
            </a:r>
            <a:r>
              <a:rPr lang="en-US" dirty="0" smtClean="0">
                <a:solidFill>
                  <a:srgbClr val="000000"/>
                </a:solidFill>
                <a:ea typeface="Geneva" charset="-128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a typeface="Geneva" charset="-128"/>
              </a:rPr>
              <a:t>fácil</a:t>
            </a:r>
            <a:r>
              <a:rPr lang="en-US" dirty="0" smtClean="0">
                <a:solidFill>
                  <a:srgbClr val="000000"/>
                </a:solidFill>
                <a:ea typeface="Geneva" charset="-128"/>
              </a:rPr>
              <a:t>.</a:t>
            </a: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231775" algn="l"/>
                <a:tab pos="688975" algn="l"/>
                <a:tab pos="1146175" algn="l"/>
                <a:tab pos="1603375" algn="l"/>
                <a:tab pos="2060575" algn="l"/>
                <a:tab pos="2517775" algn="l"/>
                <a:tab pos="2974975" algn="l"/>
                <a:tab pos="3432175" algn="l"/>
                <a:tab pos="3889375" algn="l"/>
                <a:tab pos="4346575" algn="l"/>
                <a:tab pos="4803775" algn="l"/>
                <a:tab pos="5260975" algn="l"/>
                <a:tab pos="5718175" algn="l"/>
                <a:tab pos="6175375" algn="l"/>
                <a:tab pos="6632575" algn="l"/>
                <a:tab pos="7089775" algn="l"/>
                <a:tab pos="7546975" algn="l"/>
                <a:tab pos="8004175" algn="l"/>
                <a:tab pos="8461375" algn="l"/>
                <a:tab pos="8918575" algn="l"/>
                <a:tab pos="9375775" algn="l"/>
              </a:tabLst>
            </a:pPr>
            <a:r>
              <a:rPr lang="en-US" sz="2000" i="1" dirty="0" smtClean="0">
                <a:solidFill>
                  <a:srgbClr val="000000"/>
                </a:solidFill>
                <a:ea typeface="Geneva" charset="-128"/>
              </a:rPr>
              <a:t>Downloading is easy.</a:t>
            </a:r>
          </a:p>
          <a:p>
            <a:pPr marL="0" lvl="0" indent="0" defTabSz="457200" eaLnBrk="0" fontAlgn="base" hangingPunct="0">
              <a:lnSpc>
                <a:spcPct val="95000"/>
              </a:lnSpc>
              <a:spcBef>
                <a:spcPts val="525"/>
              </a:spcBef>
              <a:spcAft>
                <a:spcPct val="0"/>
              </a:spcAft>
              <a:buClr>
                <a:srgbClr val="000000"/>
              </a:buClr>
              <a:buSzPct val="10000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i="1" dirty="0" smtClean="0">
              <a:solidFill>
                <a:srgbClr val="000000"/>
              </a:solidFill>
              <a:latin typeface="Times" pitchFamily="18" charset="0"/>
              <a:ea typeface="Geneva" charset="-128"/>
            </a:endParaRPr>
          </a:p>
          <a:p>
            <a:pPr eaLnBrk="0" fontAlgn="base" hangingPunct="0">
              <a:buNone/>
            </a:pPr>
            <a:endParaRPr lang="en-US" dirty="0" smtClean="0"/>
          </a:p>
          <a:p>
            <a:pPr eaLnBrk="0" fontAlgn="base" hangingPunct="0">
              <a:buNone/>
            </a:pPr>
            <a:r>
              <a:rPr lang="en-US" dirty="0" smtClean="0"/>
              <a:t>El </a:t>
            </a:r>
            <a:r>
              <a:rPr lang="en-US" dirty="0" smtClean="0"/>
              <a:t>arte del </a:t>
            </a:r>
            <a:r>
              <a:rPr lang="en-US" b="1" dirty="0" err="1" smtClean="0"/>
              <a:t>mirar</a:t>
            </a:r>
            <a:r>
              <a:rPr lang="en-US" b="1" dirty="0" smtClean="0"/>
              <a:t> </a:t>
            </a:r>
            <a:endParaRPr lang="en-US" dirty="0" smtClean="0"/>
          </a:p>
          <a:p>
            <a:pPr eaLnBrk="0" fontAlgn="base" hangingPunct="0">
              <a:buNone/>
            </a:pPr>
            <a:r>
              <a:rPr lang="en-US" sz="2000" i="1" dirty="0" smtClean="0"/>
              <a:t>The art of seeing</a:t>
            </a:r>
            <a:endParaRPr lang="en-US" sz="2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170" name="Picture 2" descr="http://ecx.images-amazon.com/images/I/51%2BEvmB6vQL._SL500_AA300_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04800"/>
            <a:ext cx="2857500" cy="2857500"/>
          </a:xfrm>
          <a:prstGeom prst="rect">
            <a:avLst/>
          </a:prstGeom>
          <a:noFill/>
        </p:spPr>
      </p:pic>
      <p:pic>
        <p:nvPicPr>
          <p:cNvPr id="7172" name="Picture 4" descr="http://2.bp.blogspot.com/-BycG1IeWBl0/T6LQPYFuvaI/AAAAAAAAI4o/0UvUWBnRGe0/s1600/boton+descargar+05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3124200"/>
            <a:ext cx="4286250" cy="1428750"/>
          </a:xfrm>
          <a:prstGeom prst="rect">
            <a:avLst/>
          </a:prstGeom>
          <a:noFill/>
        </p:spPr>
      </p:pic>
      <p:pic>
        <p:nvPicPr>
          <p:cNvPr id="7174" name="Picture 6" descr="http://th03.deviantart.net/fs48/200H/f/2009/236/d/0/el_arte_de_mirar_by_zerine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181600" y="4572000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infinitivo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399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You will often see infinitives where English uses commands on signs and written instructions.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pPr eaLnBrk="0" fontAlgn="base" hangingPunct="0"/>
            <a:r>
              <a:rPr lang="en-US" b="1" dirty="0" err="1" smtClean="0"/>
              <a:t>Empujar</a:t>
            </a:r>
            <a:r>
              <a:rPr lang="en-US" b="1" dirty="0" smtClean="0"/>
              <a:t>       </a:t>
            </a:r>
            <a:endParaRPr lang="en-US" b="1" dirty="0" smtClean="0"/>
          </a:p>
          <a:p>
            <a:pPr eaLnBrk="0" fontAlgn="base" hangingPunct="0">
              <a:buNone/>
            </a:pPr>
            <a:r>
              <a:rPr lang="en-US" b="1" i="1" dirty="0" smtClean="0"/>
              <a:t>	</a:t>
            </a:r>
            <a:endParaRPr lang="en-US" sz="2000" dirty="0" smtClean="0"/>
          </a:p>
          <a:p>
            <a:pPr fontAlgn="base"/>
            <a:r>
              <a:rPr lang="en-US" b="1" dirty="0" smtClean="0"/>
              <a:t>No </a:t>
            </a:r>
            <a:r>
              <a:rPr lang="en-US" b="1" dirty="0" err="1" smtClean="0"/>
              <a:t>fumar</a:t>
            </a:r>
            <a:r>
              <a:rPr lang="en-US" b="1" dirty="0" smtClean="0"/>
              <a:t> </a:t>
            </a:r>
            <a:endParaRPr lang="en-US" dirty="0" smtClean="0"/>
          </a:p>
          <a:p>
            <a:pPr fontAlgn="base">
              <a:buNone/>
            </a:pPr>
            <a:r>
              <a:rPr lang="en-US" i="1" dirty="0" smtClean="0"/>
              <a:t> </a:t>
            </a:r>
            <a:endParaRPr lang="en-US" dirty="0" smtClean="0"/>
          </a:p>
          <a:p>
            <a:pPr eaLnBrk="0" fontAlgn="base" hangingPunct="0"/>
            <a:r>
              <a:rPr lang="en-US" b="1" dirty="0" err="1" smtClean="0"/>
              <a:t>Seguir</a:t>
            </a:r>
            <a:r>
              <a:rPr lang="en-US" b="1" dirty="0" smtClean="0"/>
              <a:t> </a:t>
            </a:r>
            <a:r>
              <a:rPr lang="en-US" dirty="0" smtClean="0"/>
              <a:t>con </a:t>
            </a:r>
            <a:r>
              <a:rPr lang="en-US" dirty="0" err="1" smtClean="0"/>
              <a:t>cuidado</a:t>
            </a:r>
            <a:r>
              <a:rPr lang="en-US" dirty="0" smtClean="0"/>
              <a:t> </a:t>
            </a:r>
            <a:endParaRPr lang="en-US" dirty="0" smtClean="0"/>
          </a:p>
          <a:p>
            <a:pPr eaLnBrk="0" fontAlgn="base" hangingPunct="0">
              <a:buNone/>
            </a:pPr>
            <a:r>
              <a:rPr lang="en-US" i="1" dirty="0" smtClean="0"/>
              <a:t>	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146" name="Picture 2" descr="http://www.aman.pt/images/maxshop/fotos/prod_img_0549716001339491915_E3155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667000"/>
            <a:ext cx="2381250" cy="2381250"/>
          </a:xfrm>
          <a:prstGeom prst="rect">
            <a:avLst/>
          </a:prstGeom>
          <a:noFill/>
        </p:spPr>
      </p:pic>
      <p:pic>
        <p:nvPicPr>
          <p:cNvPr id="6148" name="Picture 4" descr="http://bimg1.mlstatic.com/senalamiento-no-fumar-40x40_MLM-F-3219789399_10201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2743200"/>
            <a:ext cx="3429000" cy="3429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livemanual.info/data/Picasaweb2-es-instalacion-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4402027"/>
            <a:ext cx="3200400" cy="245597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infinitivo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After prepositions, the infinitive is used.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err="1" smtClean="0">
                <a:solidFill>
                  <a:srgbClr val="000000"/>
                </a:solidFill>
              </a:rPr>
              <a:t>Por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ejemplo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 smtClean="0">
              <a:solidFill>
                <a:srgbClr val="000000"/>
              </a:solidFill>
            </a:endParaRPr>
          </a:p>
          <a:p>
            <a:pPr eaLnBrk="0" fontAlgn="base" hangingPunct="0"/>
            <a:r>
              <a:rPr lang="en-US" dirty="0" smtClean="0"/>
              <a:t>El Dr. </a:t>
            </a:r>
            <a:r>
              <a:rPr lang="en-US" dirty="0" err="1" smtClean="0"/>
              <a:t>Pérez</a:t>
            </a:r>
            <a:r>
              <a:rPr lang="en-US" dirty="0" smtClean="0"/>
              <a:t> </a:t>
            </a:r>
            <a:r>
              <a:rPr lang="en-US" dirty="0" err="1" smtClean="0"/>
              <a:t>necesitó</a:t>
            </a:r>
            <a:r>
              <a:rPr lang="en-US" dirty="0" smtClean="0"/>
              <a:t> </a:t>
            </a:r>
            <a:r>
              <a:rPr lang="en-US" dirty="0" err="1" smtClean="0"/>
              <a:t>veinte</a:t>
            </a:r>
            <a:r>
              <a:rPr lang="en-US" dirty="0" smtClean="0"/>
              <a:t> </a:t>
            </a:r>
            <a:r>
              <a:rPr lang="en-US" dirty="0" err="1" smtClean="0"/>
              <a:t>años</a:t>
            </a:r>
            <a:r>
              <a:rPr lang="en-US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demostrar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teorías</a:t>
            </a:r>
            <a:r>
              <a:rPr lang="en-US" dirty="0" smtClean="0"/>
              <a:t>. </a:t>
            </a:r>
          </a:p>
          <a:p>
            <a:pPr eaLnBrk="0" fontAlgn="base" hangingPunct="0">
              <a:buNone/>
            </a:pPr>
            <a:r>
              <a:rPr lang="en-US" sz="2200" i="1" dirty="0" smtClean="0"/>
              <a:t>	Dr</a:t>
            </a:r>
            <a:r>
              <a:rPr lang="en-US" sz="2200" i="1" dirty="0" smtClean="0"/>
              <a:t>. </a:t>
            </a:r>
            <a:r>
              <a:rPr lang="en-US" sz="2200" i="1" dirty="0" err="1" smtClean="0"/>
              <a:t>Pérez</a:t>
            </a:r>
            <a:r>
              <a:rPr lang="en-US" sz="2200" i="1" dirty="0" smtClean="0"/>
              <a:t> needed twenty years in order to prove his theories.</a:t>
            </a:r>
            <a:endParaRPr lang="en-US" sz="2200" dirty="0" smtClean="0"/>
          </a:p>
          <a:p>
            <a:pPr eaLnBrk="0" fontAlgn="base" hangingPunct="0">
              <a:buNone/>
            </a:pPr>
            <a:r>
              <a:rPr lang="en-US" dirty="0" smtClean="0"/>
              <a:t>	</a:t>
            </a:r>
          </a:p>
          <a:p>
            <a:pPr eaLnBrk="0" fontAlgn="base" hangingPunct="0"/>
            <a:r>
              <a:rPr lang="en-US" i="1" dirty="0" err="1" smtClean="0"/>
              <a:t>Él</a:t>
            </a:r>
            <a:r>
              <a:rPr lang="en-US" i="1" dirty="0" smtClean="0"/>
              <a:t> </a:t>
            </a:r>
            <a:r>
              <a:rPr lang="en-US" i="1" dirty="0" smtClean="0"/>
              <a:t>no </a:t>
            </a:r>
            <a:r>
              <a:rPr lang="en-US" i="1" dirty="0" err="1" smtClean="0"/>
              <a:t>podrá</a:t>
            </a:r>
            <a:r>
              <a:rPr lang="en-US" i="1" dirty="0" smtClean="0"/>
              <a:t> </a:t>
            </a:r>
            <a:r>
              <a:rPr lang="en-US" i="1" dirty="0" err="1" smtClean="0"/>
              <a:t>abrir</a:t>
            </a:r>
            <a:r>
              <a:rPr lang="en-US" i="1" dirty="0" smtClean="0"/>
              <a:t> el </a:t>
            </a:r>
            <a:r>
              <a:rPr lang="en-US" i="1" dirty="0" err="1" smtClean="0"/>
              <a:t>documento</a:t>
            </a:r>
            <a:r>
              <a:rPr lang="en-US" i="1" dirty="0" smtClean="0"/>
              <a:t> </a:t>
            </a:r>
            <a:endParaRPr lang="en-US" i="1" dirty="0" smtClean="0"/>
          </a:p>
          <a:p>
            <a:pPr eaLnBrk="0" fontAlgn="base" hangingPunct="0">
              <a:buNone/>
            </a:pPr>
            <a:r>
              <a:rPr lang="en-US" b="1" i="1" dirty="0" smtClean="0"/>
              <a:t>	</a:t>
            </a:r>
            <a:r>
              <a:rPr lang="en-US" b="1" i="1" dirty="0" smtClean="0"/>
              <a:t>sin </a:t>
            </a:r>
            <a:r>
              <a:rPr lang="en-US" b="1" i="1" dirty="0" err="1" smtClean="0"/>
              <a:t>instalar</a:t>
            </a:r>
            <a:r>
              <a:rPr lang="en-US" b="1" i="1" dirty="0" smtClean="0"/>
              <a:t> </a:t>
            </a:r>
            <a:r>
              <a:rPr lang="en-US" i="1" dirty="0" smtClean="0"/>
              <a:t>el </a:t>
            </a:r>
            <a:r>
              <a:rPr lang="en-US" i="1" dirty="0" err="1" smtClean="0"/>
              <a:t>programa</a:t>
            </a:r>
            <a:r>
              <a:rPr lang="en-US" i="1" dirty="0" smtClean="0"/>
              <a:t>. </a:t>
            </a:r>
            <a:endParaRPr lang="en-US" dirty="0" smtClean="0"/>
          </a:p>
          <a:p>
            <a:pPr eaLnBrk="0" fontAlgn="base" hangingPunct="0">
              <a:buNone/>
            </a:pPr>
            <a:r>
              <a:rPr lang="en-US" i="1" dirty="0" smtClean="0"/>
              <a:t>	</a:t>
            </a:r>
            <a:r>
              <a:rPr lang="en-US" sz="2000" i="1" dirty="0" smtClean="0"/>
              <a:t>He </a:t>
            </a:r>
            <a:r>
              <a:rPr lang="en-US" sz="2000" i="1" dirty="0" smtClean="0"/>
              <a:t>won’t be able to open the document </a:t>
            </a:r>
            <a:endParaRPr lang="en-US" sz="2000" i="1" dirty="0" smtClean="0"/>
          </a:p>
          <a:p>
            <a:pPr eaLnBrk="0" fontAlgn="base" hangingPunct="0">
              <a:buNone/>
            </a:pPr>
            <a:r>
              <a:rPr lang="en-US" sz="2000" i="1" dirty="0" smtClean="0"/>
              <a:t>	</a:t>
            </a:r>
            <a:r>
              <a:rPr lang="en-US" sz="2000" i="1" dirty="0" smtClean="0"/>
              <a:t>without </a:t>
            </a:r>
            <a:r>
              <a:rPr lang="en-US" sz="2000" i="1" dirty="0" smtClean="0"/>
              <a:t>installing the program.</a:t>
            </a:r>
            <a:r>
              <a:rPr lang="en-US" sz="20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infinitivo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Many Spanish verbs follow the pattern of [</a:t>
            </a:r>
            <a:r>
              <a:rPr lang="en-US" i="1" dirty="0" smtClean="0">
                <a:solidFill>
                  <a:srgbClr val="000000"/>
                </a:solidFill>
              </a:rPr>
              <a:t>conjugated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i="1" dirty="0" smtClean="0">
                <a:solidFill>
                  <a:srgbClr val="000000"/>
                </a:solidFill>
              </a:rPr>
              <a:t>verb</a:t>
            </a:r>
            <a:r>
              <a:rPr lang="en-US" dirty="0" smtClean="0">
                <a:solidFill>
                  <a:srgbClr val="000000"/>
                </a:solidFill>
              </a:rPr>
              <a:t>] + [</a:t>
            </a:r>
            <a:r>
              <a:rPr lang="en-US" i="1" dirty="0" smtClean="0">
                <a:solidFill>
                  <a:srgbClr val="000000"/>
                </a:solidFill>
              </a:rPr>
              <a:t>preposition</a:t>
            </a:r>
            <a:r>
              <a:rPr lang="en-US" dirty="0" smtClean="0">
                <a:solidFill>
                  <a:srgbClr val="000000"/>
                </a:solidFill>
              </a:rPr>
              <a:t>] + [</a:t>
            </a:r>
            <a:r>
              <a:rPr lang="en-US" i="1" dirty="0" smtClean="0">
                <a:solidFill>
                  <a:srgbClr val="000000"/>
                </a:solidFill>
              </a:rPr>
              <a:t>infinitive</a:t>
            </a:r>
            <a:r>
              <a:rPr lang="en-US" dirty="0" smtClean="0">
                <a:solidFill>
                  <a:srgbClr val="000000"/>
                </a:solidFill>
              </a:rPr>
              <a:t>]. The prepositions for this pattern are </a:t>
            </a:r>
            <a:r>
              <a:rPr lang="en-US" b="1" dirty="0" smtClean="0">
                <a:solidFill>
                  <a:srgbClr val="000000"/>
                </a:solidFill>
              </a:rPr>
              <a:t>de, a, </a:t>
            </a:r>
            <a:r>
              <a:rPr lang="en-US" dirty="0" smtClean="0">
                <a:solidFill>
                  <a:srgbClr val="000000"/>
                </a:solidFill>
              </a:rPr>
              <a:t>or </a:t>
            </a:r>
            <a:r>
              <a:rPr lang="en-US" b="1" dirty="0" smtClean="0">
                <a:solidFill>
                  <a:srgbClr val="000000"/>
                </a:solidFill>
              </a:rPr>
              <a:t>en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187" y="3886200"/>
            <a:ext cx="8929813" cy="2057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399"/>
          </a:xfrm>
        </p:spPr>
        <p:txBody>
          <a:bodyPr/>
          <a:lstStyle/>
          <a:p>
            <a:pPr eaLnBrk="0" fontAlgn="base" hangingPunct="0"/>
            <a:r>
              <a:rPr lang="en-US" dirty="0" smtClean="0"/>
              <a:t>Me </a:t>
            </a:r>
            <a:r>
              <a:rPr lang="en-US" b="1" dirty="0" err="1" smtClean="0"/>
              <a:t>enseñó</a:t>
            </a:r>
            <a:r>
              <a:rPr lang="en-US" b="1" dirty="0" smtClean="0"/>
              <a:t> a </a:t>
            </a:r>
            <a:r>
              <a:rPr lang="en-US" b="1" dirty="0" err="1" smtClean="0"/>
              <a:t>grabar</a:t>
            </a:r>
            <a:r>
              <a:rPr lang="en-US" b="1" dirty="0" smtClean="0"/>
              <a:t> </a:t>
            </a:r>
            <a:r>
              <a:rPr lang="en-US" dirty="0" smtClean="0"/>
              <a:t>un CD.</a:t>
            </a:r>
          </a:p>
          <a:p>
            <a:pPr eaLnBrk="0" fontAlgn="base" hangingPunct="0">
              <a:buNone/>
            </a:pPr>
            <a:r>
              <a:rPr lang="en-US" i="1" dirty="0" smtClean="0"/>
              <a:t>	</a:t>
            </a:r>
            <a:r>
              <a:rPr lang="en-US" sz="2000" i="1" dirty="0" smtClean="0"/>
              <a:t>She </a:t>
            </a:r>
            <a:r>
              <a:rPr lang="en-US" sz="2000" i="1" dirty="0" smtClean="0"/>
              <a:t>taught me how to burn a CD.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eaLnBrk="0" fontAlgn="base" hangingPunct="0">
              <a:buNone/>
            </a:pPr>
            <a:endParaRPr lang="en-US" sz="2000" dirty="0" smtClean="0"/>
          </a:p>
          <a:p>
            <a:pPr eaLnBrk="0" fontAlgn="base" hangingPunct="0"/>
            <a:r>
              <a:rPr lang="en-US" b="1" dirty="0" err="1" smtClean="0"/>
              <a:t>Trato</a:t>
            </a:r>
            <a:r>
              <a:rPr lang="en-US" b="1" dirty="0" smtClean="0"/>
              <a:t> de </a:t>
            </a:r>
            <a:r>
              <a:rPr lang="en-US" b="1" dirty="0" err="1" smtClean="0"/>
              <a:t>estudiar</a:t>
            </a:r>
            <a:r>
              <a:rPr lang="en-US" b="1" dirty="0" smtClean="0"/>
              <a:t>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días</a:t>
            </a:r>
            <a:r>
              <a:rPr lang="en-US" dirty="0" smtClean="0"/>
              <a:t>.</a:t>
            </a:r>
          </a:p>
          <a:p>
            <a:pPr eaLnBrk="0" fontAlgn="base" hangingPunct="0">
              <a:buNone/>
            </a:pPr>
            <a:r>
              <a:rPr lang="en-US" i="1" dirty="0" smtClean="0"/>
              <a:t>	</a:t>
            </a:r>
            <a:r>
              <a:rPr lang="en-US" sz="2000" i="1" dirty="0" smtClean="0"/>
              <a:t>I </a:t>
            </a:r>
            <a:r>
              <a:rPr lang="en-US" sz="2000" i="1" dirty="0" smtClean="0"/>
              <a:t>try to study every day.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 eaLnBrk="0" fontAlgn="base" hangingPunct="0">
              <a:buNone/>
            </a:pPr>
            <a:endParaRPr lang="en-US" sz="2000" dirty="0" smtClean="0"/>
          </a:p>
          <a:p>
            <a:pPr eaLnBrk="0" fontAlgn="base" hangingPunct="0"/>
            <a:r>
              <a:rPr lang="en-US" dirty="0" smtClean="0"/>
              <a:t>Su </a:t>
            </a:r>
            <a:r>
              <a:rPr lang="en-US" dirty="0" err="1" smtClean="0"/>
              <a:t>computadora</a:t>
            </a:r>
            <a:r>
              <a:rPr lang="en-US" dirty="0" smtClean="0"/>
              <a:t> </a:t>
            </a:r>
            <a:r>
              <a:rPr lang="en-US" b="1" dirty="0" err="1" smtClean="0"/>
              <a:t>tarda</a:t>
            </a:r>
            <a:r>
              <a:rPr lang="en-US" b="1" dirty="0" smtClean="0"/>
              <a:t> en </a:t>
            </a:r>
            <a:r>
              <a:rPr lang="en-US" b="1" dirty="0" err="1" smtClean="0"/>
              <a:t>encenderse</a:t>
            </a:r>
            <a:r>
              <a:rPr lang="en-US" dirty="0" smtClean="0"/>
              <a:t>.</a:t>
            </a:r>
          </a:p>
          <a:p>
            <a:pPr eaLnBrk="0" fontAlgn="base" hangingPunct="0">
              <a:buNone/>
            </a:pPr>
            <a:r>
              <a:rPr lang="en-US" i="1" dirty="0" smtClean="0"/>
              <a:t>	</a:t>
            </a:r>
            <a:r>
              <a:rPr lang="en-US" sz="2000" i="1" dirty="0" smtClean="0"/>
              <a:t>His </a:t>
            </a:r>
            <a:r>
              <a:rPr lang="en-US" sz="2000" i="1" dirty="0" smtClean="0"/>
              <a:t>computer takes a while to start. </a:t>
            </a:r>
            <a:endParaRPr lang="en-US" sz="2000" i="1" dirty="0" smtClean="0"/>
          </a:p>
          <a:p>
            <a:pPr eaLnBrk="0" fontAlgn="base" hangingPunct="0">
              <a:buNone/>
            </a:pPr>
            <a:endParaRPr lang="en-US" sz="2000" dirty="0" smtClean="0"/>
          </a:p>
          <a:p>
            <a:pPr eaLnBrk="0" fontAlgn="base" hangingPunct="0"/>
            <a:r>
              <a:rPr lang="en-US" b="1" dirty="0" err="1" smtClean="0"/>
              <a:t>Quedamos</a:t>
            </a:r>
            <a:r>
              <a:rPr lang="en-US" b="1" dirty="0" smtClean="0"/>
              <a:t> en </a:t>
            </a:r>
            <a:r>
              <a:rPr lang="en-US" b="1" dirty="0" err="1" smtClean="0"/>
              <a:t>hacerlo</a:t>
            </a:r>
            <a:r>
              <a:rPr lang="en-US" b="1" dirty="0" smtClean="0"/>
              <a:t>. </a:t>
            </a:r>
            <a:endParaRPr lang="en-US" dirty="0" smtClean="0"/>
          </a:p>
          <a:p>
            <a:pPr eaLnBrk="0" fontAlgn="base" hangingPunct="0">
              <a:buNone/>
            </a:pPr>
            <a:r>
              <a:rPr lang="en-US" i="1" dirty="0" smtClean="0"/>
              <a:t>	</a:t>
            </a:r>
            <a:r>
              <a:rPr lang="en-US" sz="2000" i="1" dirty="0" smtClean="0"/>
              <a:t>We </a:t>
            </a:r>
            <a:r>
              <a:rPr lang="en-US" sz="2000" i="1" dirty="0" smtClean="0"/>
              <a:t>agreed to do it.</a:t>
            </a:r>
            <a:endParaRPr lang="en-US" sz="2000" dirty="0" smtClean="0"/>
          </a:p>
          <a:p>
            <a:pPr eaLnBrk="0" fontAlgn="base" hangingPunct="0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3074" name="Picture 2" descr="http://support.microsoft.com/library/images/support/kbgraphics/PUBLIC/ES/sbs/983417/981670_01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0"/>
            <a:ext cx="3181350" cy="2828925"/>
          </a:xfrm>
          <a:prstGeom prst="rect">
            <a:avLst/>
          </a:prstGeom>
          <a:noFill/>
        </p:spPr>
      </p:pic>
      <p:pic>
        <p:nvPicPr>
          <p:cNvPr id="3076" name="Picture 4" descr="http://1.bp.blogspot.com/-ZMrF8UoXZ7c/ThNPJ9EpviI/AAAAAAAAAYw/jAFNq6UiPSw/s1600/gafa_estudiar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62600" y="4684909"/>
            <a:ext cx="2952750" cy="21730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infinitivo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>
                <a:solidFill>
                  <a:srgbClr val="000000"/>
                </a:solidFill>
              </a:rPr>
              <a:t>Deber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+ </a:t>
            </a:r>
            <a:r>
              <a:rPr lang="en-US" b="1" dirty="0" smtClean="0">
                <a:solidFill>
                  <a:srgbClr val="000000"/>
                </a:solidFill>
              </a:rPr>
              <a:t>de </a:t>
            </a:r>
            <a:r>
              <a:rPr lang="en-US" dirty="0" smtClean="0">
                <a:solidFill>
                  <a:srgbClr val="000000"/>
                </a:solidFill>
              </a:rPr>
              <a:t>+ [</a:t>
            </a:r>
            <a:r>
              <a:rPr lang="en-US" i="1" dirty="0" smtClean="0">
                <a:solidFill>
                  <a:srgbClr val="000000"/>
                </a:solidFill>
              </a:rPr>
              <a:t>infinitive</a:t>
            </a:r>
            <a:r>
              <a:rPr lang="en-US" dirty="0" smtClean="0">
                <a:solidFill>
                  <a:srgbClr val="000000"/>
                </a:solidFill>
              </a:rPr>
              <a:t>] suggests probability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000000"/>
                </a:solidFill>
              </a:rPr>
              <a:t>Por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ejemplo</a:t>
            </a:r>
            <a:r>
              <a:rPr lang="en-US" dirty="0" smtClean="0">
                <a:solidFill>
                  <a:srgbClr val="000000"/>
                </a:solidFill>
              </a:rPr>
              <a:t>:</a:t>
            </a:r>
            <a:endParaRPr lang="en-US" dirty="0" smtClean="0">
              <a:solidFill>
                <a:srgbClr val="000000"/>
              </a:solidFill>
            </a:endParaRPr>
          </a:p>
          <a:p>
            <a:pPr lvl="1" eaLnBrk="0" fontAlgn="base" hangingPunct="0"/>
            <a:r>
              <a:rPr lang="en-US" dirty="0" smtClean="0"/>
              <a:t>La </a:t>
            </a:r>
            <a:r>
              <a:rPr lang="en-US" dirty="0" err="1" smtClean="0"/>
              <a:t>bióloga</a:t>
            </a:r>
            <a:r>
              <a:rPr lang="en-US" dirty="0" smtClean="0"/>
              <a:t> </a:t>
            </a:r>
            <a:r>
              <a:rPr lang="en-US" b="1" dirty="0" err="1" smtClean="0"/>
              <a:t>debe</a:t>
            </a:r>
            <a:r>
              <a:rPr lang="en-US" b="1" dirty="0" smtClean="0"/>
              <a:t> de </a:t>
            </a:r>
            <a:r>
              <a:rPr lang="en-US" dirty="0" err="1" smtClean="0"/>
              <a:t>anunciar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resultados</a:t>
            </a:r>
            <a:r>
              <a:rPr lang="en-US" dirty="0" smtClean="0"/>
              <a:t> </a:t>
            </a:r>
            <a:r>
              <a:rPr lang="en-US" dirty="0" err="1" smtClean="0"/>
              <a:t>hoy</a:t>
            </a:r>
            <a:r>
              <a:rPr lang="en-US" dirty="0" smtClean="0"/>
              <a:t>. </a:t>
            </a:r>
          </a:p>
          <a:p>
            <a:pPr eaLnBrk="0" fontAlgn="base" hangingPunct="0">
              <a:buNone/>
            </a:pPr>
            <a:r>
              <a:rPr lang="en-US" i="1" dirty="0" smtClean="0"/>
              <a:t>		</a:t>
            </a:r>
            <a:r>
              <a:rPr lang="en-US" sz="2000" i="1" dirty="0" smtClean="0"/>
              <a:t>The </a:t>
            </a:r>
            <a:r>
              <a:rPr lang="en-US" sz="2000" i="1" dirty="0" smtClean="0"/>
              <a:t>biologist probably announces her results today</a:t>
            </a:r>
            <a:r>
              <a:rPr lang="en-US" sz="2000" i="1" dirty="0" smtClean="0"/>
              <a:t>.</a:t>
            </a:r>
          </a:p>
          <a:p>
            <a:pPr eaLnBrk="0" fontAlgn="base" hangingPunct="0">
              <a:buNone/>
            </a:pPr>
            <a:endParaRPr lang="en-US" sz="2000" i="1" dirty="0" smtClean="0"/>
          </a:p>
          <a:p>
            <a:pPr lvl="1" eaLnBrk="0" fontAlgn="base" hangingPunct="0">
              <a:buNone/>
            </a:pPr>
            <a:r>
              <a:rPr lang="en-US" sz="2400" i="1" dirty="0" smtClean="0"/>
              <a:t>But…</a:t>
            </a:r>
          </a:p>
          <a:p>
            <a:pPr eaLnBrk="0" fontAlgn="base" hangingPunct="0">
              <a:buNone/>
            </a:pPr>
            <a:endParaRPr lang="en-US" sz="2000" i="1" dirty="0" smtClean="0"/>
          </a:p>
          <a:p>
            <a:pPr lvl="1" fontAlgn="base"/>
            <a:r>
              <a:rPr lang="en-US" dirty="0" smtClean="0"/>
              <a:t>La </a:t>
            </a:r>
            <a:r>
              <a:rPr lang="en-US" dirty="0" err="1" smtClean="0"/>
              <a:t>bióloga</a:t>
            </a:r>
            <a:r>
              <a:rPr lang="en-US" dirty="0" smtClean="0"/>
              <a:t> </a:t>
            </a:r>
            <a:r>
              <a:rPr lang="en-US" b="1" dirty="0" err="1" smtClean="0"/>
              <a:t>debe</a:t>
            </a:r>
            <a:r>
              <a:rPr lang="en-US" b="1" dirty="0" smtClean="0"/>
              <a:t> </a:t>
            </a:r>
            <a:r>
              <a:rPr lang="en-US" dirty="0" err="1" smtClean="0"/>
              <a:t>anunciar</a:t>
            </a:r>
            <a:r>
              <a:rPr lang="en-US" dirty="0" smtClean="0"/>
              <a:t>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endParaRPr lang="en-US" dirty="0" smtClean="0"/>
          </a:p>
          <a:p>
            <a:pPr lvl="1" fontAlgn="base">
              <a:buNone/>
            </a:pPr>
            <a:r>
              <a:rPr lang="en-US" dirty="0" smtClean="0"/>
              <a:t>	</a:t>
            </a:r>
            <a:r>
              <a:rPr lang="en-US" dirty="0" err="1" smtClean="0"/>
              <a:t>resultados</a:t>
            </a:r>
            <a:r>
              <a:rPr lang="en-US" dirty="0" smtClean="0"/>
              <a:t> </a:t>
            </a:r>
            <a:r>
              <a:rPr lang="en-US" dirty="0" err="1" smtClean="0"/>
              <a:t>hoy</a:t>
            </a:r>
            <a:r>
              <a:rPr lang="en-US" dirty="0" smtClean="0"/>
              <a:t>.</a:t>
            </a:r>
          </a:p>
          <a:p>
            <a:pPr eaLnBrk="0" fontAlgn="base" hangingPunct="0">
              <a:buNone/>
            </a:pPr>
            <a:r>
              <a:rPr lang="en-US" i="1" dirty="0" smtClean="0"/>
              <a:t>	    </a:t>
            </a:r>
            <a:r>
              <a:rPr lang="en-US" sz="2000" i="1" dirty="0" smtClean="0"/>
              <a:t>The </a:t>
            </a:r>
            <a:r>
              <a:rPr lang="en-US" sz="2000" i="1" dirty="0" smtClean="0"/>
              <a:t>biologist has to announce her results today. </a:t>
            </a:r>
            <a:endParaRPr lang="en-US" sz="2000" dirty="0" smtClean="0"/>
          </a:p>
          <a:p>
            <a:pPr eaLnBrk="0" fontAlgn="base" hangingPunct="0"/>
            <a:endParaRPr lang="en-US" dirty="0" smtClean="0"/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2050" name="Picture 2" descr="http://lqes.iqm.unicamp.br/images/lqes_empauta_novidades_1245_biologa_ecol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10250" y="4381499"/>
            <a:ext cx="3333750" cy="2476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infinitivo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infinitivo</a:t>
            </a:r>
            <a:r>
              <a:rPr lang="en-US" dirty="0" smtClean="0"/>
              <a:t>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371600" y="3200400"/>
            <a:ext cx="6259513" cy="1508105"/>
          </a:xfrm>
          <a:prstGeom prst="rect">
            <a:avLst/>
          </a:prstGeom>
          <a:solidFill>
            <a:srgbClr val="FFEFCC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228600" tIns="548640" rIns="228600" bIns="9144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800" dirty="0">
                <a:solidFill>
                  <a:srgbClr val="000000"/>
                </a:solidFill>
              </a:rPr>
              <a:t>An infinitive is the </a:t>
            </a:r>
            <a:r>
              <a:rPr lang="en-US" sz="2800" dirty="0" err="1">
                <a:solidFill>
                  <a:srgbClr val="000000"/>
                </a:solidFill>
              </a:rPr>
              <a:t>unconjugated</a:t>
            </a:r>
            <a:r>
              <a:rPr lang="en-US" sz="2800" dirty="0">
                <a:solidFill>
                  <a:srgbClr val="000000"/>
                </a:solidFill>
              </a:rPr>
              <a:t> form of a verb and ends in </a:t>
            </a:r>
            <a:r>
              <a:rPr lang="en-US" sz="2800" b="1" dirty="0">
                <a:solidFill>
                  <a:srgbClr val="000000"/>
                </a:solidFill>
              </a:rPr>
              <a:t>–</a:t>
            </a:r>
            <a:r>
              <a:rPr lang="en-US" sz="2800" b="1" dirty="0" err="1">
                <a:solidFill>
                  <a:srgbClr val="000000"/>
                </a:solidFill>
              </a:rPr>
              <a:t>ar</a:t>
            </a:r>
            <a:r>
              <a:rPr lang="en-US" sz="2800" b="1" dirty="0">
                <a:solidFill>
                  <a:srgbClr val="000000"/>
                </a:solidFill>
              </a:rPr>
              <a:t>, –</a:t>
            </a:r>
            <a:r>
              <a:rPr lang="en-US" sz="2800" b="1" dirty="0" err="1">
                <a:solidFill>
                  <a:srgbClr val="000000"/>
                </a:solidFill>
              </a:rPr>
              <a:t>er</a:t>
            </a:r>
            <a:r>
              <a:rPr lang="en-US" sz="2800" b="1" dirty="0">
                <a:solidFill>
                  <a:srgbClr val="000000"/>
                </a:solidFill>
              </a:rPr>
              <a:t>, </a:t>
            </a:r>
            <a:r>
              <a:rPr lang="en-US" sz="2800" dirty="0">
                <a:solidFill>
                  <a:srgbClr val="000000"/>
                </a:solidFill>
              </a:rPr>
              <a:t>or </a:t>
            </a:r>
            <a:r>
              <a:rPr lang="en-US" sz="2800" b="1" dirty="0">
                <a:solidFill>
                  <a:srgbClr val="000000"/>
                </a:solidFill>
              </a:rPr>
              <a:t>–</a:t>
            </a:r>
            <a:r>
              <a:rPr lang="en-US" sz="2800" b="1" dirty="0" err="1">
                <a:solidFill>
                  <a:srgbClr val="000000"/>
                </a:solidFill>
              </a:rPr>
              <a:t>ir</a:t>
            </a:r>
            <a:r>
              <a:rPr lang="en-US" sz="2800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371600" y="3200400"/>
            <a:ext cx="2038350" cy="395288"/>
          </a:xfrm>
          <a:prstGeom prst="rect">
            <a:avLst/>
          </a:prstGeom>
          <a:solidFill>
            <a:srgbClr val="ED1C24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FFFFFF"/>
                </a:solidFill>
                <a:latin typeface="Arial Black" pitchFamily="34" charset="0"/>
              </a:rPr>
              <a:t>¡ATENCIÓN!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infinitivo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 infinitive (</a:t>
            </a:r>
            <a:r>
              <a:rPr lang="en-US" b="1" dirty="0" smtClean="0">
                <a:solidFill>
                  <a:srgbClr val="000000"/>
                </a:solidFill>
              </a:rPr>
              <a:t>el </a:t>
            </a:r>
            <a:r>
              <a:rPr lang="en-US" b="1" dirty="0" err="1" smtClean="0">
                <a:solidFill>
                  <a:srgbClr val="000000"/>
                </a:solidFill>
              </a:rPr>
              <a:t>infinitivo</a:t>
            </a:r>
            <a:r>
              <a:rPr lang="en-US" dirty="0" smtClean="0">
                <a:solidFill>
                  <a:srgbClr val="000000"/>
                </a:solidFill>
              </a:rPr>
              <a:t>) is commonly used after other conjugated verbs, especially when there is no change of subject.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b="1" dirty="0" err="1" smtClean="0">
                <a:solidFill>
                  <a:srgbClr val="000000"/>
                </a:solidFill>
              </a:rPr>
              <a:t>Deber</a:t>
            </a:r>
            <a:r>
              <a:rPr lang="en-US" b="1" dirty="0" smtClean="0">
                <a:solidFill>
                  <a:srgbClr val="000000"/>
                </a:solidFill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</a:rPr>
              <a:t>decidir</a:t>
            </a:r>
            <a:r>
              <a:rPr lang="en-US" b="1" dirty="0" smtClean="0">
                <a:solidFill>
                  <a:srgbClr val="000000"/>
                </a:solidFill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</a:rPr>
              <a:t>desear</a:t>
            </a:r>
            <a:r>
              <a:rPr lang="en-US" b="1" dirty="0" smtClean="0">
                <a:solidFill>
                  <a:srgbClr val="000000"/>
                </a:solidFill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</a:rPr>
              <a:t>necesitar</a:t>
            </a:r>
            <a:r>
              <a:rPr lang="en-US" b="1" dirty="0" smtClean="0">
                <a:solidFill>
                  <a:srgbClr val="000000"/>
                </a:solidFill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</a:rPr>
              <a:t>pensar</a:t>
            </a:r>
            <a:r>
              <a:rPr lang="en-US" b="1" dirty="0" smtClean="0">
                <a:solidFill>
                  <a:srgbClr val="000000"/>
                </a:solidFill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</a:rPr>
              <a:t>poder</a:t>
            </a:r>
            <a:r>
              <a:rPr lang="en-US" b="1" dirty="0" smtClean="0">
                <a:solidFill>
                  <a:srgbClr val="000000"/>
                </a:solidFill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</a:rPr>
              <a:t>preferir</a:t>
            </a:r>
            <a:r>
              <a:rPr lang="en-US" b="1" dirty="0" smtClean="0">
                <a:solidFill>
                  <a:srgbClr val="000000"/>
                </a:solidFill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</a:rPr>
              <a:t>querer</a:t>
            </a:r>
            <a:r>
              <a:rPr lang="en-US" b="1" dirty="0" smtClean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and </a:t>
            </a:r>
            <a:r>
              <a:rPr lang="en-US" b="1" dirty="0" smtClean="0">
                <a:solidFill>
                  <a:srgbClr val="000000"/>
                </a:solidFill>
              </a:rPr>
              <a:t>saber </a:t>
            </a:r>
            <a:r>
              <a:rPr lang="en-US" dirty="0" smtClean="0">
                <a:solidFill>
                  <a:srgbClr val="000000"/>
                </a:solidFill>
              </a:rPr>
              <a:t>are all frequently followed by infinitives.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www.writemoneyinc.com/wp-content/uploads/2012/12/hot-business-ide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4419600"/>
            <a:ext cx="2438400" cy="2438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0" fontAlgn="base" hangingPunct="0"/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primos</a:t>
            </a:r>
            <a:r>
              <a:rPr lang="en-US" dirty="0" smtClean="0"/>
              <a:t> </a:t>
            </a:r>
            <a:r>
              <a:rPr lang="en-US" b="1" dirty="0" err="1" smtClean="0"/>
              <a:t>han</a:t>
            </a:r>
            <a:r>
              <a:rPr lang="en-US" b="1" dirty="0" smtClean="0"/>
              <a:t> </a:t>
            </a:r>
            <a:r>
              <a:rPr lang="en-US" b="1" dirty="0" err="1" smtClean="0"/>
              <a:t>decidido</a:t>
            </a:r>
            <a:r>
              <a:rPr lang="en-US" b="1" dirty="0" smtClean="0"/>
              <a:t> </a:t>
            </a:r>
            <a:r>
              <a:rPr lang="en-US" b="1" dirty="0" err="1" smtClean="0"/>
              <a:t>comprarle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computadora</a:t>
            </a:r>
            <a:r>
              <a:rPr lang="en-US" dirty="0" smtClean="0"/>
              <a:t> a mi </a:t>
            </a:r>
            <a:r>
              <a:rPr lang="en-US" dirty="0" err="1" smtClean="0"/>
              <a:t>abuela</a:t>
            </a:r>
            <a:r>
              <a:rPr lang="en-US" dirty="0" smtClean="0"/>
              <a:t>.</a:t>
            </a:r>
          </a:p>
          <a:p>
            <a:pPr fontAlgn="base">
              <a:buNone/>
            </a:pPr>
            <a:r>
              <a:rPr lang="en-US" i="1" dirty="0" smtClean="0"/>
              <a:t>	</a:t>
            </a:r>
            <a:r>
              <a:rPr lang="en-US" sz="2000" i="1" dirty="0" smtClean="0"/>
              <a:t>My </a:t>
            </a:r>
            <a:r>
              <a:rPr lang="en-US" sz="2000" i="1" dirty="0" smtClean="0"/>
              <a:t>cousins have decided </a:t>
            </a:r>
            <a:r>
              <a:rPr lang="en-US" sz="2000" i="1" u="sng" dirty="0" smtClean="0"/>
              <a:t>to buy</a:t>
            </a:r>
            <a:r>
              <a:rPr lang="en-US" sz="2000" i="1" dirty="0" smtClean="0"/>
              <a:t> a computer for my grandmother. </a:t>
            </a:r>
            <a:endParaRPr lang="en-US" sz="2000" i="1" dirty="0" smtClean="0"/>
          </a:p>
          <a:p>
            <a:pPr fontAlgn="base">
              <a:buNone/>
            </a:pPr>
            <a:endParaRPr lang="en-US" i="1" dirty="0" smtClean="0"/>
          </a:p>
          <a:p>
            <a:pPr fontAlgn="base"/>
            <a:r>
              <a:rPr lang="en-US" dirty="0" smtClean="0"/>
              <a:t>¡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buena</a:t>
            </a:r>
            <a:r>
              <a:rPr lang="en-US" dirty="0" smtClean="0"/>
              <a:t> idea! No </a:t>
            </a:r>
            <a:r>
              <a:rPr lang="en-US" dirty="0" err="1" smtClean="0"/>
              <a:t>sabía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b="1" dirty="0" err="1" smtClean="0"/>
              <a:t>quería</a:t>
            </a:r>
            <a:r>
              <a:rPr lang="en-US" b="1" dirty="0" smtClean="0"/>
              <a:t> </a:t>
            </a:r>
            <a:r>
              <a:rPr lang="en-US" b="1" dirty="0" err="1" smtClean="0"/>
              <a:t>tener</a:t>
            </a:r>
            <a:r>
              <a:rPr lang="en-US" b="1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. </a:t>
            </a:r>
          </a:p>
          <a:p>
            <a:pPr eaLnBrk="0" fontAlgn="base" hangingPunct="0">
              <a:buNone/>
            </a:pPr>
            <a:r>
              <a:rPr lang="en-US" i="1" dirty="0" smtClean="0"/>
              <a:t>	</a:t>
            </a:r>
            <a:r>
              <a:rPr lang="en-US" sz="2000" i="1" dirty="0" smtClean="0"/>
              <a:t>What </a:t>
            </a:r>
            <a:r>
              <a:rPr lang="en-US" sz="2000" i="1" dirty="0" smtClean="0"/>
              <a:t>a good idea! I didn’t know that she wanted </a:t>
            </a:r>
            <a:r>
              <a:rPr lang="en-US" sz="2000" i="1" u="sng" dirty="0" smtClean="0"/>
              <a:t>to have</a:t>
            </a:r>
            <a:r>
              <a:rPr lang="en-US" sz="2000" i="1" dirty="0" smtClean="0"/>
              <a:t> one.</a:t>
            </a:r>
            <a:r>
              <a:rPr lang="en-US" sz="2000" dirty="0" smtClean="0"/>
              <a:t> </a:t>
            </a:r>
          </a:p>
          <a:p>
            <a:pPr fontAlgn="base">
              <a:buNone/>
            </a:pPr>
            <a:endParaRPr lang="en-US" dirty="0" smtClean="0"/>
          </a:p>
          <a:p>
            <a:endParaRPr lang="en-US" dirty="0"/>
          </a:p>
        </p:txBody>
      </p:sp>
      <p:pic>
        <p:nvPicPr>
          <p:cNvPr id="15362" name="Picture 2" descr="http://images.anandtech.com/reviews/mac/rMBP13/DSC_8940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57800" y="228600"/>
            <a:ext cx="2362200" cy="1654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infinitivo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Verbs of perception, such as </a:t>
            </a:r>
            <a:r>
              <a:rPr lang="en-US" b="1" dirty="0" err="1" smtClean="0"/>
              <a:t>escuchar</a:t>
            </a:r>
            <a:r>
              <a:rPr lang="en-US" b="1" dirty="0" smtClean="0"/>
              <a:t>, </a:t>
            </a:r>
            <a:r>
              <a:rPr lang="en-US" b="1" dirty="0" err="1" smtClean="0"/>
              <a:t>mirar</a:t>
            </a:r>
            <a:r>
              <a:rPr lang="en-US" b="1" dirty="0" smtClean="0"/>
              <a:t>, </a:t>
            </a:r>
            <a:r>
              <a:rPr lang="en-US" b="1" dirty="0" err="1" smtClean="0"/>
              <a:t>oír</a:t>
            </a:r>
            <a:r>
              <a:rPr lang="en-US" b="1" dirty="0" smtClean="0"/>
              <a:t>, </a:t>
            </a:r>
            <a:r>
              <a:rPr lang="en-US" b="1" dirty="0" err="1" smtClean="0"/>
              <a:t>sentir</a:t>
            </a:r>
            <a:r>
              <a:rPr lang="en-US" b="1" dirty="0" smtClean="0"/>
              <a:t>, </a:t>
            </a:r>
            <a:r>
              <a:rPr lang="en-US" dirty="0" smtClean="0"/>
              <a:t>and </a:t>
            </a:r>
            <a:r>
              <a:rPr lang="en-US" b="1" dirty="0" err="1" smtClean="0"/>
              <a:t>ver</a:t>
            </a:r>
            <a:r>
              <a:rPr lang="en-US" b="1" dirty="0" smtClean="0"/>
              <a:t>, </a:t>
            </a:r>
            <a:r>
              <a:rPr lang="en-US" dirty="0" smtClean="0"/>
              <a:t>are followed by the infinitive even if there is a change of subject.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use of an object pronoun with the conjugated verb distinguishes the two subjects and eliminates the need for a subordinate clause.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4.bp.blogspot.com/_ubx9hYapZs8/TPjhn3EkQaI/AAAAAAAAAL0/qnuXIp-RyL0/s1600/Lang_Barrier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34197" y="304800"/>
            <a:ext cx="3009803" cy="3276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458200" cy="4930409"/>
          </a:xfrm>
        </p:spPr>
        <p:txBody>
          <a:bodyPr/>
          <a:lstStyle/>
          <a:p>
            <a:pPr eaLnBrk="0" fontAlgn="base" hangingPunct="0"/>
            <a:r>
              <a:rPr lang="en-US" dirty="0" smtClean="0"/>
              <a:t>Te </a:t>
            </a:r>
            <a:r>
              <a:rPr lang="en-US" b="1" dirty="0" err="1" smtClean="0"/>
              <a:t>oigo</a:t>
            </a:r>
            <a:r>
              <a:rPr lang="en-US" b="1" dirty="0" smtClean="0"/>
              <a:t> </a:t>
            </a:r>
            <a:r>
              <a:rPr lang="en-US" b="1" dirty="0" err="1" smtClean="0"/>
              <a:t>hablar</a:t>
            </a:r>
            <a:r>
              <a:rPr lang="en-US" dirty="0" smtClean="0"/>
              <a:t>, ¡</a:t>
            </a:r>
            <a:r>
              <a:rPr lang="en-US" dirty="0" err="1" smtClean="0"/>
              <a:t>pero</a:t>
            </a:r>
            <a:r>
              <a:rPr lang="en-US" dirty="0" smtClean="0"/>
              <a:t> no </a:t>
            </a:r>
            <a:r>
              <a:rPr lang="en-US" dirty="0" err="1" smtClean="0"/>
              <a:t>entiend</a:t>
            </a:r>
            <a:r>
              <a:rPr lang="en-US" dirty="0" err="1" smtClean="0">
                <a:solidFill>
                  <a:schemeClr val="bg1"/>
                </a:solidFill>
              </a:rPr>
              <a:t>o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na</a:t>
            </a:r>
            <a:r>
              <a:rPr lang="en-US" dirty="0" smtClean="0"/>
              <a:t>da! </a:t>
            </a:r>
          </a:p>
          <a:p>
            <a:pPr fontAlgn="base">
              <a:buNone/>
            </a:pPr>
            <a:r>
              <a:rPr lang="en-US" i="1" dirty="0" smtClean="0"/>
              <a:t>	</a:t>
            </a:r>
            <a:r>
              <a:rPr lang="en-US" sz="2000" i="1" dirty="0" smtClean="0"/>
              <a:t>I </a:t>
            </a:r>
            <a:r>
              <a:rPr lang="en-US" sz="2000" i="1" dirty="0" smtClean="0"/>
              <a:t>hear you speaking, but I don’t understand anything! </a:t>
            </a:r>
            <a:endParaRPr lang="en-US" sz="2000" i="1" dirty="0" smtClean="0"/>
          </a:p>
          <a:p>
            <a:pPr fontAlgn="base"/>
            <a:endParaRPr lang="en-US" i="1" dirty="0" smtClean="0"/>
          </a:p>
          <a:p>
            <a:pPr fontAlgn="base"/>
            <a:endParaRPr lang="en-US" i="1" dirty="0" smtClean="0"/>
          </a:p>
          <a:p>
            <a:pPr eaLnBrk="0" fontAlgn="base" hangingPunct="0"/>
            <a:r>
              <a:rPr lang="en-US" dirty="0" smtClean="0"/>
              <a:t>Si </a:t>
            </a:r>
            <a:r>
              <a:rPr lang="en-US" dirty="0" smtClean="0"/>
              <a:t>la </a:t>
            </a:r>
            <a:r>
              <a:rPr lang="en-US" b="1" dirty="0" err="1" smtClean="0"/>
              <a:t>ven</a:t>
            </a:r>
            <a:r>
              <a:rPr lang="en-US" b="1" dirty="0" smtClean="0"/>
              <a:t> </a:t>
            </a:r>
            <a:r>
              <a:rPr lang="en-US" b="1" dirty="0" err="1" smtClean="0"/>
              <a:t>salir</a:t>
            </a:r>
            <a:r>
              <a:rPr lang="en-US" dirty="0" smtClean="0"/>
              <a:t>, </a:t>
            </a:r>
            <a:r>
              <a:rPr lang="en-US" dirty="0" err="1" smtClean="0"/>
              <a:t>avísenme</a:t>
            </a:r>
            <a:r>
              <a:rPr lang="en-US" dirty="0" smtClean="0"/>
              <a:t> </a:t>
            </a:r>
            <a:r>
              <a:rPr lang="en-US" dirty="0" err="1" smtClean="0"/>
              <a:t>enseguida</a:t>
            </a:r>
            <a:r>
              <a:rPr lang="en-US" dirty="0" smtClean="0"/>
              <a:t>. </a:t>
            </a:r>
          </a:p>
          <a:p>
            <a:pPr eaLnBrk="0" fontAlgn="base" hangingPunct="0">
              <a:buNone/>
            </a:pPr>
            <a:r>
              <a:rPr lang="en-US" i="1" dirty="0" smtClean="0"/>
              <a:t>	</a:t>
            </a:r>
            <a:r>
              <a:rPr lang="en-US" sz="2000" i="1" dirty="0" smtClean="0"/>
              <a:t>If </a:t>
            </a:r>
            <a:r>
              <a:rPr lang="en-US" sz="2000" i="1" dirty="0" smtClean="0"/>
              <a:t>you see her leave, let me know immediately.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13316" name="Picture 4" descr="http://www.eharmony.com/blog/wp-content/uploads/2012/02/leaving-a-bad-relationship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4436596"/>
            <a:ext cx="3629025" cy="24214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infinitivo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Many verbs of influence, such as </a:t>
            </a:r>
            <a:r>
              <a:rPr lang="en-US" b="1" dirty="0" err="1" smtClean="0">
                <a:solidFill>
                  <a:srgbClr val="000000"/>
                </a:solidFill>
              </a:rPr>
              <a:t>dejar</a:t>
            </a:r>
            <a:r>
              <a:rPr lang="en-US" b="1" dirty="0" smtClean="0">
                <a:solidFill>
                  <a:srgbClr val="000000"/>
                </a:solidFill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</a:rPr>
              <a:t>hacer</a:t>
            </a:r>
            <a:r>
              <a:rPr lang="en-US" b="1" dirty="0" smtClean="0">
                <a:solidFill>
                  <a:srgbClr val="000000"/>
                </a:solidFill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</a:rPr>
              <a:t>mandar</a:t>
            </a:r>
            <a:r>
              <a:rPr lang="en-US" b="1" dirty="0" smtClean="0">
                <a:solidFill>
                  <a:srgbClr val="000000"/>
                </a:solidFill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</a:rPr>
              <a:t>permitir</a:t>
            </a:r>
            <a:r>
              <a:rPr lang="en-US" b="1" dirty="0" smtClean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and </a:t>
            </a:r>
            <a:r>
              <a:rPr lang="en-US" b="1" dirty="0" err="1" smtClean="0">
                <a:solidFill>
                  <a:srgbClr val="000000"/>
                </a:solidFill>
              </a:rPr>
              <a:t>prohibir</a:t>
            </a:r>
            <a:r>
              <a:rPr lang="en-US" b="1" dirty="0" smtClean="0">
                <a:solidFill>
                  <a:srgbClr val="000000"/>
                </a:solidFill>
              </a:rPr>
              <a:t>, </a:t>
            </a:r>
            <a:r>
              <a:rPr lang="en-US" dirty="0" smtClean="0">
                <a:solidFill>
                  <a:srgbClr val="000000"/>
                </a:solidFill>
              </a:rPr>
              <a:t>may also be followed by the infinitive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T</a:t>
            </a:r>
            <a:r>
              <a:rPr lang="en-US" dirty="0" smtClean="0">
                <a:solidFill>
                  <a:srgbClr val="000000"/>
                </a:solidFill>
              </a:rPr>
              <a:t>he </a:t>
            </a:r>
            <a:r>
              <a:rPr lang="en-US" dirty="0" smtClean="0">
                <a:solidFill>
                  <a:srgbClr val="000000"/>
                </a:solidFill>
              </a:rPr>
              <a:t>object pronoun makes a subordinate clause unnecessary.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nature.com/polopoly_fs/7.5895.1345140906!/image/C0139971%20SPL%20reduced.jpg_gen/derivatives/landscape_300/C0139971%20SPL%20reduce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-21102"/>
            <a:ext cx="2926324" cy="292632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8763000" cy="4625609"/>
          </a:xfrm>
        </p:spPr>
        <p:txBody>
          <a:bodyPr/>
          <a:lstStyle/>
          <a:p>
            <a:pPr eaLnBrk="0" fontAlgn="base" hangingPunct="0"/>
            <a:r>
              <a:rPr lang="en-US" dirty="0" smtClean="0"/>
              <a:t>La </a:t>
            </a:r>
            <a:r>
              <a:rPr lang="en-US" dirty="0" err="1" smtClean="0"/>
              <a:t>profesora</a:t>
            </a:r>
            <a:r>
              <a:rPr lang="en-US" dirty="0" smtClean="0"/>
              <a:t> </a:t>
            </a:r>
            <a:r>
              <a:rPr lang="en-US" b="1" dirty="0" err="1" smtClean="0"/>
              <a:t>nos</a:t>
            </a:r>
            <a:r>
              <a:rPr lang="en-US" b="1" dirty="0" smtClean="0"/>
              <a:t> </a:t>
            </a:r>
            <a:r>
              <a:rPr lang="en-US" b="1" dirty="0" err="1" smtClean="0"/>
              <a:t>hizo</a:t>
            </a:r>
            <a:r>
              <a:rPr lang="en-US" b="1" dirty="0" smtClean="0"/>
              <a:t> leer </a:t>
            </a:r>
            <a:r>
              <a:rPr lang="en-US" dirty="0" err="1" smtClean="0"/>
              <a:t>artícul</a:t>
            </a:r>
            <a:r>
              <a:rPr lang="en-US" dirty="0" err="1" smtClean="0">
                <a:solidFill>
                  <a:schemeClr val="bg1"/>
                </a:solidFill>
              </a:rPr>
              <a:t>os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bg1"/>
                </a:solidFill>
              </a:rPr>
              <a:t>sobre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el ADN.</a:t>
            </a:r>
          </a:p>
          <a:p>
            <a:pPr eaLnBrk="0" fontAlgn="base" hangingPunct="0">
              <a:buNone/>
            </a:pPr>
            <a:r>
              <a:rPr lang="en-US" sz="2000" i="1" dirty="0" smtClean="0"/>
              <a:t>	The </a:t>
            </a:r>
            <a:r>
              <a:rPr lang="en-US" sz="2000" i="1" dirty="0" smtClean="0"/>
              <a:t>teacher made us read articles about DNA</a:t>
            </a:r>
            <a:r>
              <a:rPr lang="en-US" sz="2000" i="1" dirty="0" smtClean="0"/>
              <a:t>.</a:t>
            </a:r>
          </a:p>
          <a:p>
            <a:pPr eaLnBrk="0" fontAlgn="base" hangingPunct="0"/>
            <a:endParaRPr lang="en-US" i="1" dirty="0" smtClean="0"/>
          </a:p>
          <a:p>
            <a:pPr eaLnBrk="0" fontAlgn="base" hangingPunct="0"/>
            <a:r>
              <a:rPr lang="en-US" dirty="0" smtClean="0"/>
              <a:t>El </a:t>
            </a:r>
            <a:r>
              <a:rPr lang="en-US" dirty="0" err="1" smtClean="0"/>
              <a:t>comité</a:t>
            </a:r>
            <a:r>
              <a:rPr lang="en-US" dirty="0" smtClean="0"/>
              <a:t> </a:t>
            </a:r>
            <a:r>
              <a:rPr lang="en-US" b="1" dirty="0" smtClean="0"/>
              <a:t>me ha </a:t>
            </a:r>
            <a:r>
              <a:rPr lang="en-US" b="1" dirty="0" err="1" smtClean="0"/>
              <a:t>dejado</a:t>
            </a:r>
            <a:r>
              <a:rPr lang="en-US" b="1" dirty="0" smtClean="0"/>
              <a:t> </a:t>
            </a:r>
            <a:r>
              <a:rPr lang="en-US" b="1" dirty="0" err="1" smtClean="0"/>
              <a:t>continuar</a:t>
            </a:r>
            <a:r>
              <a:rPr lang="en-US" b="1" dirty="0" smtClean="0"/>
              <a:t> </a:t>
            </a:r>
            <a:r>
              <a:rPr lang="en-US" dirty="0" smtClean="0"/>
              <a:t>con los </a:t>
            </a:r>
            <a:r>
              <a:rPr lang="en-US" dirty="0" err="1" smtClean="0"/>
              <a:t>experimentos</a:t>
            </a:r>
            <a:r>
              <a:rPr lang="en-US" dirty="0" smtClean="0"/>
              <a:t>. </a:t>
            </a:r>
          </a:p>
          <a:p>
            <a:pPr eaLnBrk="0" fontAlgn="base" hangingPunct="0">
              <a:buNone/>
            </a:pPr>
            <a:r>
              <a:rPr lang="en-US" sz="2000" i="1" dirty="0" smtClean="0"/>
              <a:t>	The </a:t>
            </a:r>
            <a:r>
              <a:rPr lang="en-US" sz="2000" i="1" dirty="0" smtClean="0"/>
              <a:t>committee has allowed me to continue with the experiments.</a:t>
            </a:r>
            <a:r>
              <a:rPr lang="en-US" sz="2000" dirty="0" smtClean="0"/>
              <a:t> </a:t>
            </a:r>
          </a:p>
          <a:p>
            <a:pPr eaLnBrk="0" fontAlgn="base" hangingPunct="0"/>
            <a:endParaRPr lang="en-US" dirty="0" smtClean="0"/>
          </a:p>
          <a:p>
            <a:endParaRPr lang="en-US" dirty="0"/>
          </a:p>
        </p:txBody>
      </p:sp>
      <p:pic>
        <p:nvPicPr>
          <p:cNvPr id="11268" name="Picture 4" descr="http://2.bp.blogspot.com/-sJw79q3QDyA/TjD5U7QEeBI/AAAAAAAAAE4/gUNaH1zFFKs/s1600/experiment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4800600"/>
            <a:ext cx="3629025" cy="2267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5448"/>
            <a:ext cx="8763000" cy="1252728"/>
          </a:xfrm>
        </p:spPr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infinitivo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 infinitive may be used with impersonal expressions, such as </a:t>
            </a:r>
            <a:r>
              <a:rPr lang="en-US" b="1" dirty="0" err="1" smtClean="0">
                <a:solidFill>
                  <a:srgbClr val="000000"/>
                </a:solidFill>
              </a:rPr>
              <a:t>es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bueno</a:t>
            </a:r>
            <a:r>
              <a:rPr lang="en-US" b="1" dirty="0" smtClean="0">
                <a:solidFill>
                  <a:srgbClr val="000000"/>
                </a:solidFill>
              </a:rPr>
              <a:t>, </a:t>
            </a:r>
            <a:r>
              <a:rPr lang="en-US" b="1" dirty="0" err="1" smtClean="0">
                <a:solidFill>
                  <a:srgbClr val="000000"/>
                </a:solidFill>
              </a:rPr>
              <a:t>es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fácil</a:t>
            </a:r>
            <a:r>
              <a:rPr lang="en-US" dirty="0" smtClean="0">
                <a:solidFill>
                  <a:srgbClr val="000000"/>
                </a:solidFill>
              </a:rPr>
              <a:t>, and </a:t>
            </a:r>
            <a:r>
              <a:rPr lang="en-US" b="1" dirty="0" err="1" smtClean="0">
                <a:solidFill>
                  <a:srgbClr val="000000"/>
                </a:solidFill>
              </a:rPr>
              <a:t>es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importante</a:t>
            </a:r>
            <a:r>
              <a:rPr lang="en-US" dirty="0" smtClean="0">
                <a:solidFill>
                  <a:srgbClr val="000000"/>
                </a:solidFill>
              </a:rPr>
              <a:t>. 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It </a:t>
            </a:r>
            <a:r>
              <a:rPr lang="en-US" dirty="0" smtClean="0">
                <a:solidFill>
                  <a:srgbClr val="000000"/>
                </a:solidFill>
              </a:rPr>
              <a:t>is required after </a:t>
            </a:r>
            <a:r>
              <a:rPr lang="en-US" b="1" dirty="0" smtClean="0">
                <a:solidFill>
                  <a:srgbClr val="000000"/>
                </a:solidFill>
              </a:rPr>
              <a:t>hay </a:t>
            </a:r>
            <a:r>
              <a:rPr lang="en-US" b="1" dirty="0" err="1" smtClean="0">
                <a:solidFill>
                  <a:srgbClr val="000000"/>
                </a:solidFill>
              </a:rPr>
              <a:t>que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and </a:t>
            </a:r>
            <a:r>
              <a:rPr lang="en-US" b="1" dirty="0" err="1" smtClean="0">
                <a:solidFill>
                  <a:srgbClr val="000000"/>
                </a:solidFill>
              </a:rPr>
              <a:t>tener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</a:rPr>
              <a:t>que</a:t>
            </a:r>
            <a:r>
              <a:rPr lang="en-US" b="1" dirty="0" smtClean="0">
                <a:solidFill>
                  <a:srgbClr val="000000"/>
                </a:solidFill>
              </a:rPr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118</TotalTime>
  <Words>444</Words>
  <Application>Microsoft Office PowerPoint</Application>
  <PresentationFormat>On-screen Show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Module</vt:lpstr>
      <vt:lpstr>Los usos del infinitivo</vt:lpstr>
      <vt:lpstr>El infinitivo</vt:lpstr>
      <vt:lpstr>El infinitivo</vt:lpstr>
      <vt:lpstr>Ejemplos</vt:lpstr>
      <vt:lpstr>El infinitivo</vt:lpstr>
      <vt:lpstr>Ejemplos</vt:lpstr>
      <vt:lpstr>El infinitivo</vt:lpstr>
      <vt:lpstr>Ejemplos</vt:lpstr>
      <vt:lpstr>El infinitivo</vt:lpstr>
      <vt:lpstr>Ejemplos</vt:lpstr>
      <vt:lpstr>El infinitivo</vt:lpstr>
      <vt:lpstr>Ejemplos</vt:lpstr>
      <vt:lpstr>El infinitivo</vt:lpstr>
      <vt:lpstr>El infinitivo</vt:lpstr>
      <vt:lpstr>El infinitivo</vt:lpstr>
      <vt:lpstr>Ejemplos</vt:lpstr>
      <vt:lpstr>El infinitivo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usos del infinitivo</dc:title>
  <dc:creator>Burak</dc:creator>
  <cp:lastModifiedBy>Burak</cp:lastModifiedBy>
  <cp:revision>26</cp:revision>
  <dcterms:created xsi:type="dcterms:W3CDTF">2013-04-08T01:15:12Z</dcterms:created>
  <dcterms:modified xsi:type="dcterms:W3CDTF">2013-04-08T03:13:57Z</dcterms:modified>
</cp:coreProperties>
</file>