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64" r:id="rId9"/>
    <p:sldId id="265" r:id="rId10"/>
    <p:sldId id="270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945D4-FEB9-4FDC-B57F-D36B4F783C2F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7F8FB-1D02-4736-909F-4909BD970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5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10/02/09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EF180E-7414-45D7-9B52-BF3904F15603}" type="slidenum">
              <a:rPr lang="en-US"/>
              <a:pPr/>
              <a:t>7</a:t>
            </a:fld>
            <a:endParaRPr lang="en-US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10/02/09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A522B0-23B1-4BD2-A351-6D53B5201297}" type="slidenum">
              <a:rPr lang="en-US"/>
              <a:pPr/>
              <a:t>9</a:t>
            </a:fld>
            <a:endParaRPr 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3FBA025-9BE9-4A56-AB53-A50B3908B12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B094C0-1C84-4C73-8B2E-0796AA35B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A025-9BE9-4A56-AB53-A50B3908B12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94C0-1C84-4C73-8B2E-0796AA35B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A025-9BE9-4A56-AB53-A50B3908B12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94C0-1C84-4C73-8B2E-0796AA35B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3FBA025-9BE9-4A56-AB53-A50B3908B12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94C0-1C84-4C73-8B2E-0796AA35B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3FBA025-9BE9-4A56-AB53-A50B3908B12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B094C0-1C84-4C73-8B2E-0796AA35BE0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3FBA025-9BE9-4A56-AB53-A50B3908B12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B094C0-1C84-4C73-8B2E-0796AA35B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3FBA025-9BE9-4A56-AB53-A50B3908B12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B094C0-1C84-4C73-8B2E-0796AA35BE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A025-9BE9-4A56-AB53-A50B3908B12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94C0-1C84-4C73-8B2E-0796AA35B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3FBA025-9BE9-4A56-AB53-A50B3908B12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B094C0-1C84-4C73-8B2E-0796AA35B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3FBA025-9BE9-4A56-AB53-A50B3908B12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B094C0-1C84-4C73-8B2E-0796AA35BE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3FBA025-9BE9-4A56-AB53-A50B3908B12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B094C0-1C84-4C73-8B2E-0796AA35BE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3FBA025-9BE9-4A56-AB53-A50B3908B12D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B094C0-1C84-4C73-8B2E-0796AA35BE0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sZxtIYeHT8sV8M&amp;tbnid=RW6-ChptLn3OdM:&amp;ved=0CAUQjRw&amp;url=http://www.gcflearnfree.org/techsavvy/4&amp;ei=PCpmUeaiH7K40AH-voDYBw&amp;bvm=bv.45107431,d.dmQ&amp;psig=AFQjCNEImq6lODWMu8SSFayOvxSuTbp_jQ&amp;ust=136573633109745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TEYRcm73WDtq-M&amp;tbnid=28nlxGhrZGEzBM:&amp;ved=0CAUQjRw&amp;url=http://www.formspring.me/r/would-you-wish-on-a-shooting-star/338011099284661097/top&amp;ei=hypmUYGVPIjN0AHXzoDACg&amp;bvm=bv.45107431,d.dmQ&amp;psig=AFQjCNHKOFFkD9uOX1gcQ7ybUeDCFuZjcA&amp;ust=136573643139950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5Ap2l833fuAgiM&amp;tbnid=E6gz44rs-GBTxM:&amp;ved=0CAUQjRw&amp;url=http://experimentoseducativos.blogspot.com/&amp;ei=2ipmUciCKejo0wGEyIGgBA&amp;bvm=bv.45107431,d.dmQ&amp;psig=AFQjCNERs3Nrw6c50oma4fx9rrIEWJ_3yA&amp;ust=136573652076562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frm=1&amp;source=images&amp;cd=&amp;cad=rja&amp;docid=5rcDUes8qHinoM&amp;tbnid=HO03O5cVYZDcUM:&amp;ved=0CAUQjRw&amp;url=http://mysteryoftheiniquity.com/2010/11/05/bees-ufos/&amp;ei=kitmUc6cI8S60QHW9YGgAw&amp;bvm=bv.45107431,d.dmQ&amp;psig=AFQjCNGkRb0E7f9G4cypEjcq9MThgr0dSQ&amp;ust=13657366833668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HbJmnnQEH88R5M&amp;tbnid=b8s9g2aJctdHFM:&amp;ved=0CAUQjRw&amp;url=http://www.steves-digicams.com/sony_alpha350_pg2.html&amp;ei=BSlmUbWHDIT90gHJ94GgCQ&amp;bvm=bv.45107431,d.dmQ&amp;psig=AFQjCNFfQO4Bf0KyswjIHsvGAlk5n9idPg&amp;ust=136573603801645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/url?sa=i&amp;rct=j&amp;q=&amp;esrc=s&amp;frm=1&amp;source=images&amp;cd=&amp;cad=rja&amp;docid=n6gwlzZHk58L5M&amp;tbnid=I40ovwJnCkMCFM:&amp;ved=0CAUQjRw&amp;url=http://www.negocios1000.com/2011/04/registrar-una-patente-para-tu-idea-de.html&amp;ei=rSlmUdfgHoLn0wGVj4C4Bg&amp;bvm=bv.45107431,d.dmQ&amp;psig=AFQjCNHaJAFgi29yahwQPf2BXt1pUuZJ-A&amp;ust=1365736208747462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pluscuamperfecto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err="1" smtClean="0"/>
              <a:t>Imagina</a:t>
            </a:r>
            <a:r>
              <a:rPr lang="en-US" dirty="0" smtClean="0"/>
              <a:t> </a:t>
            </a:r>
            <a:r>
              <a:rPr lang="en-US" dirty="0" err="1" smtClean="0"/>
              <a:t>Lección</a:t>
            </a:r>
            <a:r>
              <a:rPr lang="en-US" dirty="0" smtClean="0"/>
              <a:t> 8-1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err="1" smtClean="0">
                <a:ea typeface="Geneva" charset="-128"/>
              </a:rPr>
              <a:t>Cuando</a:t>
            </a:r>
            <a:r>
              <a:rPr lang="en-US" sz="3200" dirty="0" smtClean="0">
                <a:ea typeface="Geneva" charset="-128"/>
              </a:rPr>
              <a:t> </a:t>
            </a:r>
            <a:r>
              <a:rPr lang="en-US" sz="3200" dirty="0" err="1" smtClean="0">
                <a:ea typeface="Geneva" charset="-128"/>
              </a:rPr>
              <a:t>apagué</a:t>
            </a:r>
            <a:r>
              <a:rPr lang="en-US" sz="3200" dirty="0" smtClean="0">
                <a:ea typeface="Geneva" charset="-128"/>
              </a:rPr>
              <a:t> la </a:t>
            </a:r>
            <a:r>
              <a:rPr lang="en-US" sz="3200" dirty="0" err="1" smtClean="0">
                <a:ea typeface="Geneva" charset="-128"/>
              </a:rPr>
              <a:t>computadora</a:t>
            </a:r>
            <a:r>
              <a:rPr lang="en-US" sz="3200" dirty="0" smtClean="0">
                <a:ea typeface="Geneva" charset="-128"/>
              </a:rPr>
              <a:t>, </a:t>
            </a:r>
            <a:r>
              <a:rPr lang="en-US" sz="3200" b="1" dirty="0" err="1" smtClean="0">
                <a:ea typeface="Geneva" charset="-128"/>
              </a:rPr>
              <a:t>aún</a:t>
            </a:r>
            <a:r>
              <a:rPr lang="en-US" sz="3200" b="1" dirty="0" smtClean="0">
                <a:ea typeface="Geneva" charset="-128"/>
              </a:rPr>
              <a:t> no </a:t>
            </a:r>
            <a:r>
              <a:rPr lang="en-US" sz="3200" b="1" dirty="0" err="1" smtClean="0">
                <a:ea typeface="Geneva" charset="-128"/>
              </a:rPr>
              <a:t>había</a:t>
            </a:r>
            <a:r>
              <a:rPr lang="en-US" sz="3200" b="1" dirty="0" smtClean="0">
                <a:ea typeface="Geneva" charset="-128"/>
              </a:rPr>
              <a:t> </a:t>
            </a:r>
            <a:r>
              <a:rPr lang="en-US" sz="3200" b="1" dirty="0" err="1" smtClean="0">
                <a:ea typeface="Geneva" charset="-128"/>
              </a:rPr>
              <a:t>guardado</a:t>
            </a:r>
            <a:r>
              <a:rPr lang="en-US" sz="3200" dirty="0" smtClean="0">
                <a:ea typeface="Geneva" charset="-128"/>
              </a:rPr>
              <a:t> el </a:t>
            </a:r>
            <a:r>
              <a:rPr lang="en-US" sz="3200" dirty="0" err="1" smtClean="0">
                <a:ea typeface="Geneva" charset="-128"/>
              </a:rPr>
              <a:t>documento</a:t>
            </a:r>
            <a:r>
              <a:rPr lang="en-US" sz="3200" dirty="0" smtClean="0">
                <a:ea typeface="Geneva" charset="-128"/>
              </a:rPr>
              <a:t>. ¡Lo </a:t>
            </a:r>
            <a:r>
              <a:rPr lang="en-US" sz="3200" dirty="0" err="1" smtClean="0">
                <a:ea typeface="Geneva" charset="-128"/>
              </a:rPr>
              <a:t>perdí</a:t>
            </a:r>
            <a:r>
              <a:rPr lang="en-US" sz="3200" dirty="0" smtClean="0">
                <a:ea typeface="Geneva" charset="-128"/>
              </a:rPr>
              <a:t>! </a:t>
            </a: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i="1" dirty="0" smtClean="0">
                <a:ea typeface="Geneva" charset="-128"/>
              </a:rPr>
              <a:t>When I shut off the computer, I hadn’t yet saved the document. I lost it! </a:t>
            </a:r>
          </a:p>
          <a:p>
            <a:endParaRPr lang="en-US" dirty="0"/>
          </a:p>
        </p:txBody>
      </p:sp>
      <p:pic>
        <p:nvPicPr>
          <p:cNvPr id="1026" name="Picture 2" descr="http://content.gcflearnfree.org/topics/223/back_intr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514600"/>
            <a:ext cx="4053189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US" sz="3200" b="1" dirty="0" err="1" smtClean="0">
                <a:ea typeface="Geneva" charset="-128"/>
              </a:rPr>
              <a:t>Nunca</a:t>
            </a:r>
            <a:r>
              <a:rPr lang="en-US" sz="3200" b="1" dirty="0" smtClean="0">
                <a:ea typeface="Geneva" charset="-128"/>
              </a:rPr>
              <a:t> </a:t>
            </a:r>
            <a:r>
              <a:rPr lang="en-US" sz="3200" b="1" dirty="0" err="1" smtClean="0">
                <a:ea typeface="Geneva" charset="-128"/>
              </a:rPr>
              <a:t>había</a:t>
            </a:r>
            <a:r>
              <a:rPr lang="en-US" sz="3200" b="1" dirty="0" smtClean="0">
                <a:ea typeface="Geneva" charset="-128"/>
              </a:rPr>
              <a:t> </a:t>
            </a:r>
            <a:r>
              <a:rPr lang="en-US" sz="3200" b="1" dirty="0" err="1" smtClean="0">
                <a:ea typeface="Geneva" charset="-128"/>
              </a:rPr>
              <a:t>visto</a:t>
            </a:r>
            <a:r>
              <a:rPr lang="en-US" sz="3200" dirty="0" smtClean="0">
                <a:ea typeface="Geneva" charset="-128"/>
              </a:rPr>
              <a:t> </a:t>
            </a:r>
            <a:r>
              <a:rPr lang="en-US" sz="3200" dirty="0" err="1" smtClean="0">
                <a:ea typeface="Geneva" charset="-128"/>
              </a:rPr>
              <a:t>una</a:t>
            </a:r>
            <a:r>
              <a:rPr lang="en-US" sz="3200" dirty="0" smtClean="0">
                <a:ea typeface="Geneva" charset="-128"/>
              </a:rPr>
              <a:t> </a:t>
            </a:r>
            <a:r>
              <a:rPr lang="en-US" sz="3200" dirty="0" err="1" smtClean="0">
                <a:ea typeface="Geneva" charset="-128"/>
              </a:rPr>
              <a:t>estrella</a:t>
            </a:r>
            <a:r>
              <a:rPr lang="en-US" sz="3200" dirty="0" smtClean="0">
                <a:ea typeface="Geneva" charset="-128"/>
              </a:rPr>
              <a:t> </a:t>
            </a:r>
            <a:r>
              <a:rPr lang="en-US" sz="3200" dirty="0" err="1" smtClean="0">
                <a:ea typeface="Geneva" charset="-128"/>
              </a:rPr>
              <a:t>fugaz</a:t>
            </a:r>
            <a:r>
              <a:rPr lang="en-US" sz="3200" dirty="0" smtClean="0">
                <a:ea typeface="Geneva" charset="-128"/>
              </a:rPr>
              <a:t> tan </a:t>
            </a:r>
            <a:r>
              <a:rPr lang="en-US" sz="3200" dirty="0" err="1" smtClean="0">
                <a:ea typeface="Geneva" charset="-128"/>
              </a:rPr>
              <a:t>luminosa</a:t>
            </a:r>
            <a:r>
              <a:rPr lang="en-US" sz="3200" dirty="0" smtClean="0">
                <a:ea typeface="Geneva" charset="-128"/>
              </a:rPr>
              <a:t> </a:t>
            </a:r>
            <a:r>
              <a:rPr lang="en-US" sz="3200" b="1" dirty="0" smtClean="0">
                <a:ea typeface="Geneva" charset="-128"/>
              </a:rPr>
              <a:t>antes</a:t>
            </a:r>
            <a:r>
              <a:rPr lang="en-US" sz="3200" dirty="0" smtClean="0">
                <a:ea typeface="Geneva" charset="-128"/>
              </a:rPr>
              <a:t>.</a:t>
            </a: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3200" i="1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US" sz="3200" i="1" dirty="0" smtClean="0">
                <a:ea typeface="Geneva" charset="-128"/>
              </a:rPr>
              <a:t>I had never seen such a bright shooting star before.</a:t>
            </a:r>
          </a:p>
          <a:p>
            <a:endParaRPr lang="en-US" dirty="0"/>
          </a:p>
        </p:txBody>
      </p:sp>
      <p:pic>
        <p:nvPicPr>
          <p:cNvPr id="4098" name="Picture 2" descr="http://files-cdn.formspring.me/photos/20120615/n4fdb723049b3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590800"/>
            <a:ext cx="4772025" cy="2981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US" sz="3200" b="1" dirty="0" err="1" smtClean="0">
                <a:ea typeface="Geneva" charset="-128"/>
              </a:rPr>
              <a:t>Ya</a:t>
            </a:r>
            <a:r>
              <a:rPr lang="en-US" sz="3200" dirty="0" smtClean="0">
                <a:ea typeface="Geneva" charset="-128"/>
              </a:rPr>
              <a:t> me </a:t>
            </a:r>
            <a:r>
              <a:rPr lang="en-US" sz="3200" b="1" dirty="0" err="1" smtClean="0">
                <a:ea typeface="Geneva" charset="-128"/>
              </a:rPr>
              <a:t>había</a:t>
            </a:r>
            <a:r>
              <a:rPr lang="en-US" sz="3200" b="1" dirty="0" smtClean="0">
                <a:ea typeface="Geneva" charset="-128"/>
              </a:rPr>
              <a:t> </a:t>
            </a:r>
            <a:r>
              <a:rPr lang="en-US" sz="3200" b="1" dirty="0" err="1" smtClean="0">
                <a:ea typeface="Geneva" charset="-128"/>
              </a:rPr>
              <a:t>explicado</a:t>
            </a:r>
            <a:r>
              <a:rPr lang="en-US" sz="3200" b="1" dirty="0" smtClean="0">
                <a:ea typeface="Geneva" charset="-128"/>
              </a:rPr>
              <a:t> </a:t>
            </a:r>
            <a:r>
              <a:rPr lang="en-US" sz="3200" dirty="0" smtClean="0">
                <a:ea typeface="Geneva" charset="-128"/>
              </a:rPr>
              <a:t>la </a:t>
            </a:r>
            <a:r>
              <a:rPr lang="en-US" sz="3200" dirty="0" err="1" smtClean="0">
                <a:ea typeface="Geneva" charset="-128"/>
              </a:rPr>
              <a:t>teoría</a:t>
            </a:r>
            <a:r>
              <a:rPr lang="en-US" sz="3200" dirty="0" smtClean="0">
                <a:ea typeface="Geneva" charset="-128"/>
              </a:rPr>
              <a:t>, </a:t>
            </a:r>
            <a:r>
              <a:rPr lang="en-US" sz="3200" dirty="0" err="1" smtClean="0">
                <a:ea typeface="Geneva" charset="-128"/>
              </a:rPr>
              <a:t>pero</a:t>
            </a:r>
            <a:r>
              <a:rPr lang="en-US" sz="3200" dirty="0" smtClean="0">
                <a:ea typeface="Geneva" charset="-128"/>
              </a:rPr>
              <a:t> no la </a:t>
            </a:r>
            <a:r>
              <a:rPr lang="en-US" sz="3200" dirty="0" err="1" smtClean="0">
                <a:ea typeface="Geneva" charset="-128"/>
              </a:rPr>
              <a:t>entendí</a:t>
            </a:r>
            <a:r>
              <a:rPr lang="en-US" sz="3200" dirty="0" smtClean="0">
                <a:ea typeface="Geneva" charset="-128"/>
              </a:rPr>
              <a:t> </a:t>
            </a:r>
            <a:r>
              <a:rPr lang="en-US" sz="3200" dirty="0" err="1" smtClean="0">
                <a:ea typeface="Geneva" charset="-128"/>
              </a:rPr>
              <a:t>hasta</a:t>
            </a:r>
            <a:r>
              <a:rPr lang="en-US" sz="3200" dirty="0" smtClean="0">
                <a:ea typeface="Geneva" charset="-128"/>
              </a:rPr>
              <a:t> </a:t>
            </a:r>
            <a:r>
              <a:rPr lang="en-US" sz="3200" dirty="0" err="1" smtClean="0">
                <a:ea typeface="Geneva" charset="-128"/>
              </a:rPr>
              <a:t>que</a:t>
            </a:r>
            <a:r>
              <a:rPr lang="en-US" sz="3200" dirty="0" smtClean="0">
                <a:ea typeface="Geneva" charset="-128"/>
              </a:rPr>
              <a:t> vi el </a:t>
            </a:r>
            <a:r>
              <a:rPr lang="en-US" sz="3200" dirty="0" err="1" smtClean="0">
                <a:ea typeface="Geneva" charset="-128"/>
              </a:rPr>
              <a:t>experimento</a:t>
            </a:r>
            <a:r>
              <a:rPr lang="en-US" sz="3200" dirty="0" smtClean="0">
                <a:ea typeface="Geneva" charset="-128"/>
              </a:rPr>
              <a:t>. </a:t>
            </a: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3200" i="1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US" sz="3200" i="1" dirty="0" smtClean="0">
                <a:ea typeface="Geneva" charset="-128"/>
              </a:rPr>
              <a:t>He had already explained the theory to me, but I didn’t understand it until I saw the experiment.</a:t>
            </a:r>
          </a:p>
          <a:p>
            <a:endParaRPr lang="en-US" dirty="0"/>
          </a:p>
        </p:txBody>
      </p:sp>
      <p:pic>
        <p:nvPicPr>
          <p:cNvPr id="3074" name="Picture 2" descr="http://2.bp.blogspot.com/-HM867DYoEDM/Te71aQogU2I/AAAAAAAABf4/woQ3cBnDY9k/s400/experimento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286000"/>
            <a:ext cx="31242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>
                <a:ea typeface="Geneva" charset="-128"/>
              </a:rPr>
              <a:t>Los </a:t>
            </a:r>
            <a:r>
              <a:rPr lang="en-US" sz="3200" dirty="0" err="1" smtClean="0">
                <a:ea typeface="Geneva" charset="-128"/>
              </a:rPr>
              <a:t>ovnis</a:t>
            </a:r>
            <a:r>
              <a:rPr lang="en-US" sz="3200" dirty="0" smtClean="0">
                <a:ea typeface="Geneva" charset="-128"/>
              </a:rPr>
              <a:t> </a:t>
            </a:r>
            <a:r>
              <a:rPr lang="en-US" sz="3200" b="1" dirty="0" err="1" smtClean="0">
                <a:ea typeface="Geneva" charset="-128"/>
              </a:rPr>
              <a:t>todavía</a:t>
            </a:r>
            <a:r>
              <a:rPr lang="en-US" sz="3200" b="1" dirty="0" smtClean="0">
                <a:ea typeface="Geneva" charset="-128"/>
              </a:rPr>
              <a:t> no </a:t>
            </a:r>
            <a:r>
              <a:rPr lang="en-US" sz="3200" b="1" dirty="0" err="1" smtClean="0">
                <a:ea typeface="Geneva" charset="-128"/>
              </a:rPr>
              <a:t>habían</a:t>
            </a:r>
            <a:r>
              <a:rPr lang="en-US" sz="3200" b="1" dirty="0" smtClean="0">
                <a:ea typeface="Geneva" charset="-128"/>
              </a:rPr>
              <a:t> </a:t>
            </a:r>
            <a:r>
              <a:rPr lang="en-US" sz="3200" b="1" dirty="0" err="1" smtClean="0">
                <a:ea typeface="Geneva" charset="-128"/>
              </a:rPr>
              <a:t>aterrizado</a:t>
            </a:r>
            <a:r>
              <a:rPr lang="en-US" sz="3200" dirty="0" smtClean="0">
                <a:ea typeface="Geneva" charset="-128"/>
              </a:rPr>
              <a:t>, </a:t>
            </a:r>
            <a:r>
              <a:rPr lang="en-US" sz="3200" dirty="0" err="1" smtClean="0">
                <a:ea typeface="Geneva" charset="-128"/>
              </a:rPr>
              <a:t>pero</a:t>
            </a:r>
            <a:r>
              <a:rPr lang="en-US" sz="3200" dirty="0" smtClean="0">
                <a:ea typeface="Geneva" charset="-128"/>
              </a:rPr>
              <a:t> los </a:t>
            </a:r>
            <a:r>
              <a:rPr lang="en-US" sz="3200" dirty="0" err="1" smtClean="0">
                <a:ea typeface="Geneva" charset="-128"/>
              </a:rPr>
              <a:t>terrícolas</a:t>
            </a:r>
            <a:r>
              <a:rPr lang="en-US" sz="3200" dirty="0" smtClean="0">
                <a:ea typeface="Geneva" charset="-128"/>
              </a:rPr>
              <a:t> </a:t>
            </a:r>
            <a:r>
              <a:rPr lang="en-US" sz="3200" dirty="0" err="1" smtClean="0">
                <a:ea typeface="Geneva" charset="-128"/>
              </a:rPr>
              <a:t>ya</a:t>
            </a:r>
            <a:r>
              <a:rPr lang="en-US" sz="3200" dirty="0" smtClean="0">
                <a:ea typeface="Geneva" charset="-128"/>
              </a:rPr>
              <a:t> </a:t>
            </a:r>
            <a:r>
              <a:rPr lang="en-US" sz="3200" dirty="0" err="1" smtClean="0">
                <a:ea typeface="Geneva" charset="-128"/>
              </a:rPr>
              <a:t>estaban</a:t>
            </a:r>
            <a:r>
              <a:rPr lang="en-US" sz="3200" dirty="0" smtClean="0">
                <a:ea typeface="Geneva" charset="-128"/>
              </a:rPr>
              <a:t> </a:t>
            </a:r>
            <a:r>
              <a:rPr lang="en-US" sz="3200" dirty="0" err="1" smtClean="0">
                <a:ea typeface="Geneva" charset="-128"/>
              </a:rPr>
              <a:t>corriendo</a:t>
            </a:r>
            <a:r>
              <a:rPr lang="en-US" sz="3200" dirty="0" smtClean="0">
                <a:ea typeface="Geneva" charset="-128"/>
              </a:rPr>
              <a:t>.</a:t>
            </a: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 smtClean="0"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i="1" dirty="0" smtClean="0">
                <a:ea typeface="Geneva" charset="-128"/>
              </a:rPr>
              <a:t>The UFOs hadn’t yet landed, but the Earthlings were already running.</a:t>
            </a:r>
          </a:p>
          <a:p>
            <a:endParaRPr lang="en-US" dirty="0"/>
          </a:p>
        </p:txBody>
      </p:sp>
      <p:pic>
        <p:nvPicPr>
          <p:cNvPr id="2050" name="Picture 2" descr="http://mysteryoftheinquity.files.wordpress.com/2010/11/independence_day__extended___xvid___1996_-fanart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1" y="2509695"/>
            <a:ext cx="5791199" cy="3255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pluscuamperfecto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308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form the past perfect tense (</a:t>
            </a:r>
            <a:r>
              <a:rPr lang="en-US" b="1" dirty="0" smtClean="0"/>
              <a:t>el </a:t>
            </a:r>
            <a:r>
              <a:rPr lang="en-US" b="1" dirty="0" err="1" smtClean="0"/>
              <a:t>pluscuamperfecto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		 imperfect of </a:t>
            </a:r>
            <a:r>
              <a:rPr lang="en-US" b="1" dirty="0" err="1" smtClean="0"/>
              <a:t>haber</a:t>
            </a:r>
            <a:r>
              <a:rPr lang="en-US" b="1" dirty="0" smtClean="0"/>
              <a:t> </a:t>
            </a:r>
            <a:r>
              <a:rPr lang="en-US" dirty="0" smtClean="0"/>
              <a:t>+ past participle</a:t>
            </a:r>
          </a:p>
          <a:p>
            <a:endParaRPr lang="en-US" dirty="0" smtClean="0"/>
          </a:p>
          <a:p>
            <a:r>
              <a:rPr lang="en-US" dirty="0" smtClean="0"/>
              <a:t>Past participles are formed by dropping the </a:t>
            </a:r>
            <a:r>
              <a:rPr lang="en-US" b="1" dirty="0" smtClean="0">
                <a:solidFill>
                  <a:srgbClr val="FFC000"/>
                </a:solidFill>
              </a:rPr>
              <a:t>–</a:t>
            </a:r>
            <a:r>
              <a:rPr lang="en-US" b="1" dirty="0" err="1" smtClean="0">
                <a:solidFill>
                  <a:srgbClr val="FFC000"/>
                </a:solidFill>
              </a:rPr>
              <a:t>ar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ending of an infinitive and adding </a:t>
            </a:r>
            <a:r>
              <a:rPr lang="en-US" b="1" dirty="0" smtClean="0">
                <a:solidFill>
                  <a:srgbClr val="FFC000"/>
                </a:solidFill>
              </a:rPr>
              <a:t>–ado </a:t>
            </a:r>
            <a:r>
              <a:rPr lang="en-US" dirty="0" smtClean="0"/>
              <a:t>or dropping the </a:t>
            </a:r>
            <a:r>
              <a:rPr lang="en-US" b="1" dirty="0" smtClean="0">
                <a:solidFill>
                  <a:srgbClr val="FFC000"/>
                </a:solidFill>
              </a:rPr>
              <a:t>–</a:t>
            </a:r>
            <a:r>
              <a:rPr lang="en-US" b="1" dirty="0" err="1" smtClean="0">
                <a:solidFill>
                  <a:srgbClr val="FFC000"/>
                </a:solidFill>
              </a:rPr>
              <a:t>er</a:t>
            </a:r>
            <a:r>
              <a:rPr lang="en-US" b="1" dirty="0" smtClean="0">
                <a:solidFill>
                  <a:srgbClr val="FFC000"/>
                </a:solidFill>
              </a:rPr>
              <a:t>/-</a:t>
            </a:r>
            <a:r>
              <a:rPr lang="en-US" b="1" dirty="0" err="1" smtClean="0">
                <a:solidFill>
                  <a:srgbClr val="FFC000"/>
                </a:solidFill>
              </a:rPr>
              <a:t>ir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ending and adding </a:t>
            </a:r>
            <a:r>
              <a:rPr lang="en-US" b="1" dirty="0" smtClean="0">
                <a:solidFill>
                  <a:srgbClr val="FFC000"/>
                </a:solidFill>
              </a:rPr>
              <a:t>–</a:t>
            </a:r>
            <a:r>
              <a:rPr lang="en-US" b="1" dirty="0" err="1" smtClean="0">
                <a:solidFill>
                  <a:srgbClr val="FFC000"/>
                </a:solidFill>
              </a:rPr>
              <a:t>ido</a:t>
            </a:r>
            <a:r>
              <a:rPr lang="en-US" dirty="0" smtClean="0"/>
              <a:t>. As with other perfect tenses, the past participle does not change form (no plural forms or changing gender).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pluscuamperfecto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8288416" cy="365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Not exactly irregular but…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s-ES" sz="3600" i="1" dirty="0" smtClean="0"/>
              <a:t>-</a:t>
            </a:r>
            <a:r>
              <a:rPr lang="es-ES" sz="3600" b="1" dirty="0" err="1" smtClean="0">
                <a:solidFill>
                  <a:srgbClr val="FFC000"/>
                </a:solidFill>
              </a:rPr>
              <a:t>er</a:t>
            </a:r>
            <a:r>
              <a:rPr lang="es-ES" sz="3600" b="1" i="1" dirty="0" smtClean="0">
                <a:solidFill>
                  <a:srgbClr val="FFC000"/>
                </a:solidFill>
              </a:rPr>
              <a:t> </a:t>
            </a:r>
            <a:r>
              <a:rPr lang="es-ES" sz="3600" dirty="0" smtClean="0"/>
              <a:t>and </a:t>
            </a:r>
            <a:r>
              <a:rPr lang="es-ES" sz="3600" i="1" dirty="0" smtClean="0"/>
              <a:t>–</a:t>
            </a:r>
            <a:r>
              <a:rPr lang="es-ES" sz="3600" b="1" dirty="0" smtClean="0">
                <a:solidFill>
                  <a:srgbClr val="FFC000"/>
                </a:solidFill>
              </a:rPr>
              <a:t>ir</a:t>
            </a:r>
            <a:r>
              <a:rPr lang="es-ES" sz="3600" i="1" dirty="0" smtClean="0"/>
              <a:t> </a:t>
            </a:r>
            <a:r>
              <a:rPr lang="es-ES" sz="3600" dirty="0" err="1" smtClean="0"/>
              <a:t>verbs</a:t>
            </a:r>
            <a:r>
              <a:rPr lang="es-ES" sz="3600" dirty="0" smtClean="0"/>
              <a:t> </a:t>
            </a:r>
            <a:r>
              <a:rPr lang="es-ES" sz="3600" dirty="0" err="1" smtClean="0"/>
              <a:t>whose</a:t>
            </a:r>
            <a:r>
              <a:rPr lang="es-ES" sz="3600" dirty="0" smtClean="0"/>
              <a:t> </a:t>
            </a:r>
            <a:r>
              <a:rPr lang="es-ES" sz="3600" dirty="0" err="1" smtClean="0"/>
              <a:t>stems</a:t>
            </a:r>
            <a:r>
              <a:rPr lang="es-ES" sz="3600" dirty="0" smtClean="0"/>
              <a:t> </a:t>
            </a:r>
            <a:r>
              <a:rPr lang="es-ES" sz="3600" dirty="0" err="1" smtClean="0"/>
              <a:t>end</a:t>
            </a:r>
            <a:r>
              <a:rPr lang="es-ES" sz="3600" dirty="0" smtClean="0"/>
              <a:t> in a </a:t>
            </a:r>
            <a:r>
              <a:rPr lang="es-ES" sz="3600" dirty="0" err="1" smtClean="0"/>
              <a:t>vowel</a:t>
            </a:r>
            <a:r>
              <a:rPr lang="es-ES" sz="3600" dirty="0" smtClean="0"/>
              <a:t> </a:t>
            </a:r>
            <a:r>
              <a:rPr lang="es-ES" sz="3600" dirty="0" err="1" smtClean="0"/>
              <a:t>have</a:t>
            </a:r>
            <a:r>
              <a:rPr lang="es-ES" sz="3600" dirty="0" smtClean="0"/>
              <a:t> </a:t>
            </a:r>
            <a:r>
              <a:rPr lang="es-ES" sz="3600" dirty="0" err="1" smtClean="0"/>
              <a:t>past</a:t>
            </a:r>
            <a:r>
              <a:rPr lang="es-ES" sz="3600" dirty="0" smtClean="0"/>
              <a:t> </a:t>
            </a:r>
            <a:r>
              <a:rPr lang="es-ES" sz="3600" dirty="0" err="1" smtClean="0"/>
              <a:t>participles</a:t>
            </a:r>
            <a:r>
              <a:rPr lang="es-ES" sz="3600" dirty="0" smtClean="0"/>
              <a:t> </a:t>
            </a:r>
            <a:r>
              <a:rPr lang="es-ES" sz="3600" dirty="0" err="1" smtClean="0"/>
              <a:t>ending</a:t>
            </a:r>
            <a:r>
              <a:rPr lang="es-ES" sz="3600" dirty="0" smtClean="0"/>
              <a:t> in </a:t>
            </a:r>
            <a:r>
              <a:rPr lang="es-ES" sz="3600" i="1" dirty="0" smtClean="0"/>
              <a:t>–</a:t>
            </a:r>
            <a:r>
              <a:rPr lang="es-ES" sz="3600" b="1" dirty="0" err="1" smtClean="0">
                <a:solidFill>
                  <a:srgbClr val="FFC000"/>
                </a:solidFill>
              </a:rPr>
              <a:t>ído</a:t>
            </a:r>
            <a:endParaRPr lang="es-ES" sz="3600" b="1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s-ES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3600" dirty="0" smtClean="0"/>
              <a:t>	caer → </a:t>
            </a:r>
            <a:r>
              <a:rPr lang="es-ES" sz="3600" b="1" dirty="0" smtClean="0">
                <a:solidFill>
                  <a:srgbClr val="FFC000"/>
                </a:solidFill>
              </a:rPr>
              <a:t>caído</a:t>
            </a:r>
            <a:r>
              <a:rPr lang="es-ES" sz="3600" dirty="0" smtClean="0"/>
              <a:t>		creer → </a:t>
            </a:r>
            <a:r>
              <a:rPr lang="es-ES" sz="3600" b="1" dirty="0" smtClean="0">
                <a:solidFill>
                  <a:srgbClr val="FFC000"/>
                </a:solidFill>
              </a:rPr>
              <a:t>creído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3600" dirty="0" smtClean="0"/>
              <a:t>	leer → </a:t>
            </a:r>
            <a:r>
              <a:rPr lang="es-ES" sz="3600" b="1" dirty="0" smtClean="0">
                <a:solidFill>
                  <a:srgbClr val="FFC000"/>
                </a:solidFill>
              </a:rPr>
              <a:t>leído</a:t>
            </a:r>
            <a:r>
              <a:rPr lang="es-ES" sz="3600" dirty="0" smtClean="0"/>
              <a:t>		oír → </a:t>
            </a:r>
            <a:r>
              <a:rPr lang="es-ES" sz="3600" b="1" dirty="0" smtClean="0">
                <a:solidFill>
                  <a:srgbClr val="FFC000"/>
                </a:solidFill>
              </a:rPr>
              <a:t>oído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3600" dirty="0" smtClean="0"/>
              <a:t>	reír → </a:t>
            </a:r>
            <a:r>
              <a:rPr lang="es-ES" sz="3600" b="1" dirty="0" smtClean="0">
                <a:solidFill>
                  <a:srgbClr val="FFC000"/>
                </a:solidFill>
              </a:rPr>
              <a:t>reído</a:t>
            </a:r>
            <a:r>
              <a:rPr lang="es-ES" sz="3600" dirty="0" smtClean="0"/>
              <a:t>		traer → </a:t>
            </a:r>
            <a:r>
              <a:rPr lang="es-ES" sz="3600" b="1" dirty="0" smtClean="0">
                <a:solidFill>
                  <a:srgbClr val="FFC000"/>
                </a:solidFill>
              </a:rPr>
              <a:t>traído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Los irregulares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dirty="0" smtClean="0"/>
              <a:t>	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irregular </a:t>
            </a:r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participles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in </a:t>
            </a:r>
            <a:r>
              <a:rPr lang="es-ES" i="1" dirty="0" smtClean="0"/>
              <a:t>–</a:t>
            </a:r>
            <a:r>
              <a:rPr lang="es-ES" b="1" dirty="0" err="1" smtClean="0">
                <a:solidFill>
                  <a:srgbClr val="FFC000"/>
                </a:solidFill>
              </a:rPr>
              <a:t>to</a:t>
            </a:r>
            <a:r>
              <a:rPr lang="es-ES" i="1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dirty="0" smtClean="0"/>
              <a:t>	abrir → </a:t>
            </a:r>
            <a:r>
              <a:rPr lang="es-ES" b="1" dirty="0" smtClean="0">
                <a:solidFill>
                  <a:srgbClr val="FFC000"/>
                </a:solidFill>
              </a:rPr>
              <a:t>abierto</a:t>
            </a:r>
            <a:r>
              <a:rPr lang="es-ES" dirty="0" smtClean="0"/>
              <a:t>		cubrir → </a:t>
            </a:r>
            <a:r>
              <a:rPr lang="es-ES" b="1" dirty="0" smtClean="0">
                <a:solidFill>
                  <a:srgbClr val="FFC000"/>
                </a:solidFill>
              </a:rPr>
              <a:t>cubierto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dirty="0" smtClean="0"/>
              <a:t>	escribir → </a:t>
            </a:r>
            <a:r>
              <a:rPr lang="es-ES" b="1" dirty="0" smtClean="0">
                <a:solidFill>
                  <a:srgbClr val="FFC000"/>
                </a:solidFill>
              </a:rPr>
              <a:t>escrito</a:t>
            </a:r>
            <a:r>
              <a:rPr lang="es-ES" b="1" dirty="0" smtClean="0"/>
              <a:t> 	</a:t>
            </a:r>
            <a:r>
              <a:rPr lang="es-ES" dirty="0" smtClean="0"/>
              <a:t>poner →</a:t>
            </a:r>
            <a:r>
              <a:rPr lang="es-ES" dirty="0" smtClean="0">
                <a:solidFill>
                  <a:srgbClr val="FFC000"/>
                </a:solidFill>
              </a:rPr>
              <a:t> </a:t>
            </a:r>
            <a:r>
              <a:rPr lang="es-ES" b="1" dirty="0" smtClean="0">
                <a:solidFill>
                  <a:srgbClr val="FFC000"/>
                </a:solidFill>
              </a:rPr>
              <a:t>puesto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dirty="0" smtClean="0"/>
              <a:t>	morir → </a:t>
            </a:r>
            <a:r>
              <a:rPr lang="es-ES" b="1" dirty="0" smtClean="0">
                <a:solidFill>
                  <a:srgbClr val="FFC000"/>
                </a:solidFill>
              </a:rPr>
              <a:t>muerto</a:t>
            </a:r>
            <a:r>
              <a:rPr lang="es-ES" dirty="0" smtClean="0"/>
              <a:t>		ver → </a:t>
            </a:r>
            <a:r>
              <a:rPr lang="es-ES" b="1" dirty="0" smtClean="0">
                <a:solidFill>
                  <a:srgbClr val="FFC000"/>
                </a:solidFill>
              </a:rPr>
              <a:t>visto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dirty="0" smtClean="0"/>
              <a:t>	romper → </a:t>
            </a:r>
            <a:r>
              <a:rPr lang="es-ES" b="1" dirty="0" smtClean="0">
                <a:solidFill>
                  <a:srgbClr val="FFC000"/>
                </a:solidFill>
              </a:rPr>
              <a:t>roto</a:t>
            </a:r>
            <a:r>
              <a:rPr lang="es-ES" dirty="0" smtClean="0"/>
              <a:t>		volver → </a:t>
            </a:r>
            <a:r>
              <a:rPr lang="es-ES" b="1" dirty="0" smtClean="0">
                <a:solidFill>
                  <a:srgbClr val="FFC000"/>
                </a:solidFill>
              </a:rPr>
              <a:t>vuelto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dirty="0" smtClean="0"/>
              <a:t>			</a:t>
            </a:r>
            <a:endParaRPr lang="es-ES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Más irregulares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/>
              <a:t>	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irregular </a:t>
            </a:r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participles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in </a:t>
            </a:r>
            <a:r>
              <a:rPr lang="es-ES" i="1" dirty="0" smtClean="0"/>
              <a:t>–</a:t>
            </a:r>
            <a:r>
              <a:rPr lang="es-ES" b="1" dirty="0" err="1" smtClean="0">
                <a:solidFill>
                  <a:srgbClr val="FFC000"/>
                </a:solidFill>
              </a:rPr>
              <a:t>cho</a:t>
            </a:r>
            <a:r>
              <a:rPr lang="es-ES" i="1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i="1" dirty="0" smtClean="0"/>
              <a:t>	</a:t>
            </a:r>
            <a:r>
              <a:rPr lang="es-ES" dirty="0" smtClean="0"/>
              <a:t>decir → </a:t>
            </a:r>
            <a:r>
              <a:rPr lang="es-ES" b="1" dirty="0" smtClean="0">
                <a:solidFill>
                  <a:srgbClr val="FFC000"/>
                </a:solidFill>
              </a:rPr>
              <a:t>dicho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/>
              <a:t>	hacer →</a:t>
            </a:r>
            <a:r>
              <a:rPr lang="es-ES" dirty="0" smtClean="0">
                <a:solidFill>
                  <a:srgbClr val="FFC000"/>
                </a:solidFill>
              </a:rPr>
              <a:t> </a:t>
            </a:r>
            <a:r>
              <a:rPr lang="es-ES" b="1" dirty="0" smtClean="0">
                <a:solidFill>
                  <a:srgbClr val="FFC000"/>
                </a:solidFill>
              </a:rPr>
              <a:t>hecho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b="1" dirty="0" smtClean="0"/>
          </a:p>
        </p:txBody>
      </p:sp>
      <p:pic>
        <p:nvPicPr>
          <p:cNvPr id="11268" name="Picture 5" descr="hechoama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667000"/>
            <a:ext cx="2914650" cy="3886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57200" y="381000"/>
            <a:ext cx="8229600" cy="3881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eaLnBrk="0" hangingPunct="0">
              <a:spcBef>
                <a:spcPts val="600"/>
              </a:spcBef>
              <a:buClr>
                <a:srgbClr val="ED1C24"/>
              </a:buClr>
              <a:buFont typeface="Arial" pitchFamily="34" charset="0"/>
              <a:buChar char="•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800" dirty="0"/>
              <a:t>In Spanish, as in English, the past perfect expresses what someone </a:t>
            </a:r>
            <a:r>
              <a:rPr lang="en-US" sz="2800" b="1" i="1" dirty="0">
                <a:solidFill>
                  <a:srgbClr val="FFC000"/>
                </a:solidFill>
              </a:rPr>
              <a:t>had done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dirty="0"/>
              <a:t>or what </a:t>
            </a:r>
            <a:r>
              <a:rPr lang="en-US" sz="2800" b="1" i="1" dirty="0">
                <a:solidFill>
                  <a:srgbClr val="FFC000"/>
                </a:solidFill>
              </a:rPr>
              <a:t>had occurred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dirty="0"/>
              <a:t>before another action or condition in the past. </a:t>
            </a:r>
          </a:p>
        </p:txBody>
      </p:sp>
      <p:graphicFrame>
        <p:nvGraphicFramePr>
          <p:cNvPr id="41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13423"/>
              </p:ext>
            </p:extLst>
          </p:nvPr>
        </p:nvGraphicFramePr>
        <p:xfrm>
          <a:off x="609600" y="2362199"/>
          <a:ext cx="7924800" cy="3236588"/>
        </p:xfrm>
        <a:graphic>
          <a:graphicData uri="http://schemas.openxmlformats.org/drawingml/2006/table">
            <a:tbl>
              <a:tblPr/>
              <a:tblGrid>
                <a:gridCol w="4310660"/>
                <a:gridCol w="3614140"/>
              </a:tblGrid>
              <a:tr h="144780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5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Decidí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comprar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una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cámara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digital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nueva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porque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la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vieja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se me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Geneva" charset="-128"/>
                        </a:rPr>
                        <a:t>había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Geneva" charset="-128"/>
                        </a:rPr>
                        <a:t>roto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varias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veces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. 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5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228600" algn="l"/>
                          <a:tab pos="685800" algn="l"/>
                          <a:tab pos="1143000" algn="l"/>
                          <a:tab pos="1600200" algn="l"/>
                          <a:tab pos="2057400" algn="l"/>
                          <a:tab pos="2514600" algn="l"/>
                          <a:tab pos="2971800" algn="l"/>
                          <a:tab pos="3429000" algn="l"/>
                          <a:tab pos="3886200" algn="l"/>
                          <a:tab pos="4343400" algn="l"/>
                          <a:tab pos="4800600" algn="l"/>
                          <a:tab pos="5257800" algn="l"/>
                          <a:tab pos="5715000" algn="l"/>
                          <a:tab pos="6172200" algn="l"/>
                          <a:tab pos="6629400" algn="l"/>
                          <a:tab pos="7086600" algn="l"/>
                          <a:tab pos="7543800" algn="l"/>
                          <a:tab pos="8001000" algn="l"/>
                          <a:tab pos="8458200" algn="l"/>
                          <a:tab pos="8915400" algn="l"/>
                          <a:tab pos="93726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Cuando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por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fin les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dieron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la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patente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otros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ingenieros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Geneva" charset="-128"/>
                        </a:rPr>
                        <a:t>habían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Geneva" charset="-128"/>
                        </a:rPr>
                        <a:t>inventado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una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tecnología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mejor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.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878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5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228600" algn="l"/>
                          <a:tab pos="685800" algn="l"/>
                          <a:tab pos="1143000" algn="l"/>
                          <a:tab pos="1600200" algn="l"/>
                          <a:tab pos="2057400" algn="l"/>
                          <a:tab pos="2514600" algn="l"/>
                          <a:tab pos="2971800" algn="l"/>
                          <a:tab pos="3429000" algn="l"/>
                          <a:tab pos="3886200" algn="l"/>
                          <a:tab pos="4343400" algn="l"/>
                          <a:tab pos="4800600" algn="l"/>
                          <a:tab pos="5257800" algn="l"/>
                          <a:tab pos="5715000" algn="l"/>
                          <a:tab pos="6172200" algn="l"/>
                          <a:tab pos="6629400" algn="l"/>
                          <a:tab pos="7086600" algn="l"/>
                          <a:tab pos="7543800" algn="l"/>
                          <a:tab pos="8001000" algn="l"/>
                          <a:tab pos="8458200" algn="l"/>
                          <a:tab pos="8915400" algn="l"/>
                          <a:tab pos="9372600" algn="l"/>
                        </a:tabLst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I decided to buy a new digital </a:t>
                      </a:r>
                      <a:b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</a:b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camera because the old one </a:t>
                      </a:r>
                      <a:b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</a:br>
                      <a:r>
                        <a:rPr kumimoji="0" lang="en-US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had broken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several times.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5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When they were finally given the patent, other engineers </a:t>
                      </a:r>
                      <a:r>
                        <a:rPr kumimoji="0" lang="en-US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had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already </a:t>
                      </a:r>
                      <a:r>
                        <a:rPr kumimoji="0" lang="en-US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invented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Geneva" charset="-128"/>
                        </a:rPr>
                        <a:t> a better technology.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62" name="Picture 2" descr="http://www.steves-digicams.com/2008_reviews/sony_a350/sony_a350_18-70mm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934542"/>
            <a:ext cx="2819400" cy="1923458"/>
          </a:xfrm>
          <a:prstGeom prst="rect">
            <a:avLst/>
          </a:prstGeom>
          <a:noFill/>
        </p:spPr>
      </p:pic>
      <p:pic>
        <p:nvPicPr>
          <p:cNvPr id="15364" name="Picture 4" descr="http://3.bp.blogspot.com/-_bt8A1OzlHo/TZygq5q2PaI/AAAAAAAABh4/0BkIzvZmNQE/s200/patente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49530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following words are often used with the past perfect to indicate that one past action occurred before another. </a:t>
            </a:r>
          </a:p>
          <a:p>
            <a:pPr lvl="1"/>
            <a:r>
              <a:rPr lang="en-US" b="1" dirty="0" smtClean="0"/>
              <a:t>antes </a:t>
            </a:r>
            <a:r>
              <a:rPr lang="en-US" dirty="0" smtClean="0"/>
              <a:t>(before)</a:t>
            </a:r>
          </a:p>
          <a:p>
            <a:pPr lvl="1"/>
            <a:r>
              <a:rPr lang="en-US" b="1" dirty="0" err="1" smtClean="0"/>
              <a:t>aún</a:t>
            </a:r>
            <a:r>
              <a:rPr lang="en-US" b="1" dirty="0" smtClean="0"/>
              <a:t> </a:t>
            </a:r>
            <a:r>
              <a:rPr lang="en-US" dirty="0" smtClean="0"/>
              <a:t>(still)</a:t>
            </a:r>
          </a:p>
          <a:p>
            <a:pPr lvl="1"/>
            <a:r>
              <a:rPr lang="en-US" b="1" dirty="0" err="1" smtClean="0"/>
              <a:t>nunca</a:t>
            </a:r>
            <a:r>
              <a:rPr lang="en-US" b="1" dirty="0" smtClean="0"/>
              <a:t> </a:t>
            </a:r>
            <a:r>
              <a:rPr lang="en-US" dirty="0" smtClean="0"/>
              <a:t>(never)</a:t>
            </a:r>
          </a:p>
          <a:p>
            <a:pPr lvl="1"/>
            <a:r>
              <a:rPr lang="en-US" b="1" dirty="0" err="1" smtClean="0"/>
              <a:t>todavía</a:t>
            </a:r>
            <a:r>
              <a:rPr lang="en-US" b="1" dirty="0" smtClean="0"/>
              <a:t> no </a:t>
            </a:r>
            <a:r>
              <a:rPr lang="en-US" dirty="0" smtClean="0"/>
              <a:t>(not yet)</a:t>
            </a:r>
          </a:p>
          <a:p>
            <a:pPr lvl="1"/>
            <a:r>
              <a:rPr lang="en-US" b="1" dirty="0" err="1" smtClean="0"/>
              <a:t>ya</a:t>
            </a:r>
            <a:r>
              <a:rPr lang="en-US" b="1" dirty="0" smtClean="0"/>
              <a:t> </a:t>
            </a:r>
            <a:r>
              <a:rPr lang="en-US" dirty="0" smtClean="0"/>
              <a:t>(already)</a:t>
            </a:r>
          </a:p>
          <a:p>
            <a:endParaRPr lang="en-US" dirty="0" smtClean="0"/>
          </a:p>
          <a:p>
            <a:r>
              <a:rPr lang="en-US" dirty="0" smtClean="0"/>
              <a:t>Note that these adverbs, as well as pronouns and the word </a:t>
            </a:r>
            <a:r>
              <a:rPr lang="en-US" b="1" dirty="0" smtClean="0"/>
              <a:t>no, </a:t>
            </a:r>
            <a:r>
              <a:rPr lang="en-US" dirty="0" smtClean="0"/>
              <a:t>may not come between </a:t>
            </a:r>
            <a:r>
              <a:rPr lang="en-US" b="1" dirty="0" err="1" smtClean="0"/>
              <a:t>haber</a:t>
            </a:r>
            <a:r>
              <a:rPr lang="en-US" b="1" dirty="0" smtClean="0"/>
              <a:t> </a:t>
            </a:r>
            <a:r>
              <a:rPr lang="en-US" dirty="0" smtClean="0"/>
              <a:t>and the past participle.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33375" y="1533525"/>
            <a:ext cx="8410575" cy="2895600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228600" tIns="548640" rIns="228600" bIns="91440">
            <a:spAutoFit/>
          </a:bodyPr>
          <a:lstStyle/>
          <a:p>
            <a:pPr>
              <a:spcBef>
                <a:spcPct val="5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100">
                <a:solidFill>
                  <a:srgbClr val="000000"/>
                </a:solidFill>
              </a:rPr>
              <a:t>Note that in English, an adverb may come between the verb </a:t>
            </a:r>
            <a:r>
              <a:rPr lang="en-US" sz="2100" i="1">
                <a:solidFill>
                  <a:srgbClr val="000000"/>
                </a:solidFill>
              </a:rPr>
              <a:t>to have</a:t>
            </a:r>
            <a:r>
              <a:rPr lang="en-US" sz="2100">
                <a:solidFill>
                  <a:srgbClr val="000000"/>
                </a:solidFill>
              </a:rPr>
              <a:t> and a past participle. This is not the case in Spanish. </a:t>
            </a:r>
          </a:p>
          <a:p>
            <a:pPr>
              <a:spcBef>
                <a:spcPct val="5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100" b="1">
                <a:solidFill>
                  <a:srgbClr val="000000"/>
                </a:solidFill>
              </a:rPr>
              <a:t>Los humanos ya habían llegado a la Luna cuando mandaron una nave a Júpiter.</a:t>
            </a:r>
          </a:p>
          <a:p>
            <a:pPr>
              <a:spcBef>
                <a:spcPct val="5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100" i="1">
                <a:solidFill>
                  <a:srgbClr val="000000"/>
                </a:solidFill>
              </a:rPr>
              <a:t>Humans had already reached the Moon when they sent a spacecraft to Jupiter.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6075" y="1543050"/>
            <a:ext cx="2036763" cy="423863"/>
            <a:chOff x="211" y="1458"/>
            <a:chExt cx="1283" cy="267"/>
          </a:xfrm>
        </p:grpSpPr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11" y="1458"/>
              <a:ext cx="1284" cy="249"/>
            </a:xfrm>
            <a:prstGeom prst="rect">
              <a:avLst/>
            </a:prstGeom>
            <a:solidFill>
              <a:srgbClr val="ED1C24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900" b="1">
                  <a:solidFill>
                    <a:srgbClr val="FFFFFF"/>
                  </a:solidFill>
                  <a:latin typeface="Arial Black" pitchFamily="34" charset="0"/>
                </a:rPr>
                <a:t>¡ATENCIÓN!</a:t>
              </a:r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211" y="1725"/>
              <a:ext cx="1284" cy="1"/>
            </a:xfrm>
            <a:prstGeom prst="line">
              <a:avLst/>
            </a:prstGeom>
            <a:noFill/>
            <a:ln w="76320">
              <a:solidFill>
                <a:srgbClr val="E8CF9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114</TotalTime>
  <Words>372</Words>
  <Application>Microsoft Office PowerPoint</Application>
  <PresentationFormat>On-screen Show (4:3)</PresentationFormat>
  <Paragraphs>84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El pluscuamperfecto</vt:lpstr>
      <vt:lpstr>El pluscuamperfecto</vt:lpstr>
      <vt:lpstr>El pluscuamperfecto</vt:lpstr>
      <vt:lpstr>Not exactly irregular but…</vt:lpstr>
      <vt:lpstr>Los irregulares</vt:lpstr>
      <vt:lpstr>Más irregulares</vt:lpstr>
      <vt:lpstr>PowerPoint Presentation</vt:lpstr>
      <vt:lpstr>PowerPoint Presentation</vt:lpstr>
      <vt:lpstr>PowerPoint Presentation</vt:lpstr>
      <vt:lpstr>Ejemplos</vt:lpstr>
      <vt:lpstr>Ejemplos</vt:lpstr>
      <vt:lpstr>Ejemplos</vt:lpstr>
      <vt:lpstr>Ejemplos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pluscuamperfecto</dc:title>
  <dc:creator>Burak</dc:creator>
  <cp:lastModifiedBy>win7</cp:lastModifiedBy>
  <cp:revision>15</cp:revision>
  <dcterms:created xsi:type="dcterms:W3CDTF">2013-04-11T02:28:46Z</dcterms:created>
  <dcterms:modified xsi:type="dcterms:W3CDTF">2013-04-11T12:50:17Z</dcterms:modified>
</cp:coreProperties>
</file>