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DBED4BD-959F-4108-802F-405464C42A34}"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ED4BD-959F-4108-802F-405464C42A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ED4BD-959F-4108-802F-405464C42A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ED4BD-959F-4108-802F-405464C42A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ED4BD-959F-4108-802F-405464C42A34}"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BED4BD-959F-4108-802F-405464C42A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DBED4BD-959F-4108-802F-405464C42A34}"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DBED4BD-959F-4108-802F-405464C42A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DBED4BD-959F-4108-802F-405464C42A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3F58BC-AEB4-4313-B21F-EEBD976CEE91}" type="datetimeFigureOut">
              <a:rPr lang="en-US" smtClean="0"/>
              <a:t>12/11/2012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BED4BD-959F-4108-802F-405464C42A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3F58BC-AEB4-4313-B21F-EEBD976CEE91}" type="datetimeFigureOut">
              <a:rPr lang="en-US" smtClean="0"/>
              <a:t>12/11/2012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DBED4BD-959F-4108-802F-405464C42A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3F58BC-AEB4-4313-B21F-EEBD976CEE91}" type="datetimeFigureOut">
              <a:rPr lang="en-US" smtClean="0"/>
              <a:t>12/11/2012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DBED4BD-959F-4108-802F-405464C42A3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0"/>
            <a:ext cx="7772400" cy="1975104"/>
          </a:xfrm>
        </p:spPr>
        <p:txBody>
          <a:bodyPr/>
          <a:lstStyle/>
          <a:p>
            <a:pPr algn="ctr"/>
            <a:r>
              <a:rPr lang="en-US" dirty="0" smtClean="0"/>
              <a:t>El </a:t>
            </a:r>
            <a:r>
              <a:rPr lang="en-US" dirty="0" err="1" smtClean="0"/>
              <a:t>pretérito</a:t>
            </a:r>
            <a:r>
              <a:rPr lang="en-US" dirty="0" smtClean="0"/>
              <a:t> perfecto </a:t>
            </a:r>
            <a:br>
              <a:rPr lang="en-US" dirty="0" smtClean="0"/>
            </a:br>
            <a:r>
              <a:rPr lang="en-US" dirty="0" smtClean="0"/>
              <a:t>del </a:t>
            </a:r>
            <a:r>
              <a:rPr lang="en-US" dirty="0" err="1" smtClean="0"/>
              <a:t>subjuntivo</a:t>
            </a:r>
            <a:endParaRPr lang="en-US" dirty="0"/>
          </a:p>
        </p:txBody>
      </p:sp>
      <p:sp>
        <p:nvSpPr>
          <p:cNvPr id="3" name="Subtitle 2"/>
          <p:cNvSpPr>
            <a:spLocks noGrp="1"/>
          </p:cNvSpPr>
          <p:nvPr>
            <p:ph type="subTitle" idx="1"/>
          </p:nvPr>
        </p:nvSpPr>
        <p:spPr/>
        <p:txBody>
          <a:bodyPr>
            <a:normAutofit/>
          </a:bodyPr>
          <a:lstStyle/>
          <a:p>
            <a:pPr algn="r"/>
            <a:r>
              <a:rPr lang="en-US" sz="2400" i="1" dirty="0" err="1" smtClean="0"/>
              <a:t>Imagina</a:t>
            </a:r>
            <a:r>
              <a:rPr lang="en-US" sz="2400" i="1" dirty="0" smtClean="0"/>
              <a:t> </a:t>
            </a:r>
            <a:r>
              <a:rPr lang="en-US" sz="2400" dirty="0" err="1" smtClean="0"/>
              <a:t>Lección</a:t>
            </a:r>
            <a:r>
              <a:rPr lang="en-US" sz="2400" dirty="0" smtClean="0"/>
              <a:t> 7.2</a:t>
            </a:r>
          </a:p>
          <a:p>
            <a:pPr algn="r"/>
            <a:r>
              <a:rPr lang="en-US" sz="2400" dirty="0" err="1" smtClean="0"/>
              <a:t>pga</a:t>
            </a:r>
            <a:r>
              <a:rPr lang="en-US" sz="2400" dirty="0" smtClean="0"/>
              <a:t>. 252</a:t>
            </a:r>
            <a:endParaRPr lang="en-US" sz="2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610600" cy="914400"/>
          </a:xfrm>
        </p:spPr>
        <p:txBody>
          <a:bodyPr/>
          <a:lstStyle/>
          <a:p>
            <a:r>
              <a:rPr lang="en-US" dirty="0" smtClean="0"/>
              <a:t>El </a:t>
            </a:r>
            <a:r>
              <a:rPr lang="en-US" dirty="0" err="1" smtClean="0"/>
              <a:t>pretérito</a:t>
            </a:r>
            <a:r>
              <a:rPr lang="en-US" dirty="0" smtClean="0"/>
              <a:t> perfecto del </a:t>
            </a:r>
            <a:r>
              <a:rPr lang="en-US" dirty="0" err="1" smtClean="0"/>
              <a:t>subjuntivo</a:t>
            </a:r>
            <a:endParaRPr lang="en-US" dirty="0"/>
          </a:p>
        </p:txBody>
      </p:sp>
      <p:sp>
        <p:nvSpPr>
          <p:cNvPr id="3" name="Content Placeholder 2"/>
          <p:cNvSpPr>
            <a:spLocks noGrp="1"/>
          </p:cNvSpPr>
          <p:nvPr>
            <p:ph idx="1"/>
          </p:nvPr>
        </p:nvSpPr>
        <p:spPr>
          <a:xfrm>
            <a:off x="533400" y="1371600"/>
            <a:ext cx="8610600" cy="4983960"/>
          </a:xfrm>
        </p:spPr>
        <p:txBody>
          <a:bodyPr/>
          <a:lstStyle/>
          <a:p>
            <a:r>
              <a:rPr lang="en-US" dirty="0" smtClean="0"/>
              <a:t>The present perfect subjunctive (</a:t>
            </a:r>
            <a:r>
              <a:rPr lang="en-US" b="1" dirty="0" smtClean="0"/>
              <a:t>el </a:t>
            </a:r>
            <a:r>
              <a:rPr lang="en-US" b="1" dirty="0" err="1" smtClean="0"/>
              <a:t>pretérito</a:t>
            </a:r>
            <a:r>
              <a:rPr lang="en-US" b="1" dirty="0" smtClean="0"/>
              <a:t> perfecto del</a:t>
            </a:r>
            <a:r>
              <a:rPr lang="en-US" dirty="0" smtClean="0"/>
              <a:t> </a:t>
            </a:r>
            <a:r>
              <a:rPr lang="en-US" b="1" dirty="0" err="1" smtClean="0"/>
              <a:t>subjuntivo</a:t>
            </a:r>
            <a:r>
              <a:rPr lang="en-US" dirty="0" smtClean="0"/>
              <a:t>) is formed with the present subjunctive of </a:t>
            </a:r>
            <a:r>
              <a:rPr lang="en-US" b="1" dirty="0" err="1" smtClean="0"/>
              <a:t>haber</a:t>
            </a:r>
            <a:r>
              <a:rPr lang="en-US" dirty="0" smtClean="0"/>
              <a:t> and a past participle.</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533400" y="3200400"/>
            <a:ext cx="8439536" cy="3192463"/>
          </a:xfrm>
          <a:prstGeom prst="rect">
            <a:avLst/>
          </a:prstGeom>
          <a:noFill/>
          <a:ln w="9525">
            <a:noFill/>
            <a:round/>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r>
              <a:rPr lang="en-US" dirty="0" smtClean="0"/>
              <a:t>El </a:t>
            </a:r>
            <a:r>
              <a:rPr lang="en-US" dirty="0" err="1" smtClean="0"/>
              <a:t>pretérito</a:t>
            </a:r>
            <a:r>
              <a:rPr lang="en-US" dirty="0" smtClean="0"/>
              <a:t> perfecto del </a:t>
            </a:r>
            <a:r>
              <a:rPr lang="en-US" dirty="0" err="1" smtClean="0"/>
              <a:t>subjuntivo</a:t>
            </a:r>
            <a:endParaRPr lang="en-US" dirty="0"/>
          </a:p>
        </p:txBody>
      </p:sp>
      <p:sp>
        <p:nvSpPr>
          <p:cNvPr id="3" name="Content Placeholder 2"/>
          <p:cNvSpPr>
            <a:spLocks noGrp="1"/>
          </p:cNvSpPr>
          <p:nvPr>
            <p:ph idx="1"/>
          </p:nvPr>
        </p:nvSpPr>
        <p:spPr/>
        <p:txBody>
          <a:bodyPr/>
          <a:lstStyle/>
          <a:p>
            <a:r>
              <a:rPr lang="en-US" dirty="0" smtClean="0"/>
              <a:t>The present perfect subjunctive is used to refer to recently completed actions or past actions that still bear relevance in the present. </a:t>
            </a:r>
            <a:endParaRPr lang="en-US" dirty="0" smtClean="0"/>
          </a:p>
          <a:p>
            <a:endParaRPr lang="en-US" dirty="0" smtClean="0"/>
          </a:p>
          <a:p>
            <a:r>
              <a:rPr lang="en-US" dirty="0" smtClean="0"/>
              <a:t>It </a:t>
            </a:r>
            <a:r>
              <a:rPr lang="en-US" dirty="0" smtClean="0"/>
              <a:t>is used mainly in the subordinate clause of a sentence whose main clause expresses will, emotion, doubt, or uncertainty.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indicativo</a:t>
            </a:r>
            <a:r>
              <a:rPr lang="en-US" dirty="0" smtClean="0"/>
              <a:t> o </a:t>
            </a:r>
            <a:r>
              <a:rPr lang="en-US" dirty="0" err="1" smtClean="0"/>
              <a:t>subjuntivo</a:t>
            </a:r>
            <a:r>
              <a:rPr lang="en-US" dirty="0" smtClean="0"/>
              <a:t>?</a:t>
            </a:r>
            <a:endParaRPr lang="en-US" dirty="0"/>
          </a:p>
        </p:txBody>
      </p:sp>
      <p:sp>
        <p:nvSpPr>
          <p:cNvPr id="3" name="Content Placeholder 2"/>
          <p:cNvSpPr>
            <a:spLocks noGrp="1"/>
          </p:cNvSpPr>
          <p:nvPr>
            <p:ph idx="1"/>
          </p:nvPr>
        </p:nvSpPr>
        <p:spPr/>
        <p:txBody>
          <a:bodyPr/>
          <a:lstStyle/>
          <a:p>
            <a:pPr lvl="0"/>
            <a:r>
              <a:rPr lang="en-US" sz="3200" dirty="0" err="1" smtClean="0">
                <a:ea typeface="Geneva" charset="-128"/>
              </a:rPr>
              <a:t>Indicativo</a:t>
            </a:r>
            <a:r>
              <a:rPr lang="en-US" sz="3200" dirty="0" smtClean="0">
                <a:ea typeface="Geneva" charset="-128"/>
              </a:rPr>
              <a:t> = </a:t>
            </a:r>
            <a:r>
              <a:rPr lang="en-US" sz="3200" dirty="0" err="1" smtClean="0">
                <a:ea typeface="Geneva" charset="-128"/>
              </a:rPr>
              <a:t>hechos</a:t>
            </a:r>
            <a:endParaRPr lang="en-US" sz="3200" dirty="0" smtClean="0">
              <a:ea typeface="Geneva" charset="-128"/>
            </a:endParaRPr>
          </a:p>
          <a:p>
            <a:pPr lvl="1"/>
            <a:r>
              <a:rPr lang="en-US" sz="2800" dirty="0" smtClean="0">
                <a:ea typeface="Geneva" charset="-128"/>
              </a:rPr>
              <a:t>Luis </a:t>
            </a:r>
            <a:r>
              <a:rPr lang="en-US" sz="2800" b="1" dirty="0" smtClean="0">
                <a:solidFill>
                  <a:schemeClr val="accent3"/>
                </a:solidFill>
                <a:ea typeface="Geneva" charset="-128"/>
              </a:rPr>
              <a:t>ha </a:t>
            </a:r>
            <a:r>
              <a:rPr lang="en-US" sz="2800" b="1" dirty="0" err="1" smtClean="0">
                <a:solidFill>
                  <a:schemeClr val="accent3"/>
                </a:solidFill>
                <a:ea typeface="Geneva" charset="-128"/>
              </a:rPr>
              <a:t>dejado</a:t>
            </a:r>
            <a:r>
              <a:rPr lang="en-US" sz="2800" b="1" dirty="0" smtClean="0">
                <a:ea typeface="Geneva" charset="-128"/>
              </a:rPr>
              <a:t> </a:t>
            </a:r>
            <a:r>
              <a:rPr lang="en-US" sz="2800" dirty="0" smtClean="0">
                <a:ea typeface="Geneva" charset="-128"/>
              </a:rPr>
              <a:t>de </a:t>
            </a:r>
            <a:r>
              <a:rPr lang="en-US" sz="2800" dirty="0" err="1" smtClean="0">
                <a:ea typeface="Geneva" charset="-128"/>
              </a:rPr>
              <a:t>usar</a:t>
            </a:r>
            <a:r>
              <a:rPr lang="en-US" sz="2800" dirty="0" smtClean="0">
                <a:ea typeface="Geneva" charset="-128"/>
              </a:rPr>
              <a:t> </a:t>
            </a:r>
            <a:r>
              <a:rPr lang="en-US" sz="2800" dirty="0" err="1" smtClean="0">
                <a:ea typeface="Geneva" charset="-128"/>
              </a:rPr>
              <a:t>su</a:t>
            </a:r>
            <a:r>
              <a:rPr lang="en-US" sz="2800" dirty="0" smtClean="0">
                <a:ea typeface="Geneva" charset="-128"/>
              </a:rPr>
              <a:t> </a:t>
            </a:r>
            <a:r>
              <a:rPr lang="en-US" sz="2800" dirty="0" err="1" smtClean="0">
                <a:ea typeface="Geneva" charset="-128"/>
              </a:rPr>
              <a:t>tarjeta</a:t>
            </a:r>
            <a:r>
              <a:rPr lang="en-US" sz="2800" dirty="0" smtClean="0">
                <a:ea typeface="Geneva" charset="-128"/>
              </a:rPr>
              <a:t> </a:t>
            </a:r>
            <a:br>
              <a:rPr lang="en-US" sz="2800" dirty="0" smtClean="0">
                <a:ea typeface="Geneva" charset="-128"/>
              </a:rPr>
            </a:br>
            <a:r>
              <a:rPr lang="en-US" sz="2800" dirty="0" smtClean="0">
                <a:ea typeface="Geneva" charset="-128"/>
              </a:rPr>
              <a:t>de </a:t>
            </a:r>
            <a:r>
              <a:rPr lang="en-US" sz="2800" dirty="0" err="1" smtClean="0">
                <a:ea typeface="Geneva" charset="-128"/>
              </a:rPr>
              <a:t>crédito</a:t>
            </a:r>
            <a:r>
              <a:rPr lang="en-US" sz="2800" dirty="0" smtClean="0">
                <a:ea typeface="Geneva" charset="-128"/>
              </a:rPr>
              <a:t>. </a:t>
            </a:r>
            <a:endParaRPr lang="en-US" sz="2800" dirty="0" smtClean="0">
              <a:ea typeface="Geneva" charset="-128"/>
            </a:endParaRPr>
          </a:p>
          <a:p>
            <a:pPr lvl="0"/>
            <a:endParaRPr lang="en-US" sz="3200" dirty="0" smtClean="0">
              <a:ea typeface="Geneva" charset="-128"/>
            </a:endParaRPr>
          </a:p>
          <a:p>
            <a:pPr lvl="0"/>
            <a:endParaRPr lang="en-US" sz="3200" dirty="0" smtClean="0">
              <a:ea typeface="Geneva" charset="-128"/>
            </a:endParaRPr>
          </a:p>
          <a:p>
            <a:pPr lvl="0"/>
            <a:r>
              <a:rPr lang="en-US" sz="3200" dirty="0" err="1" smtClean="0">
                <a:ea typeface="Geneva" charset="-128"/>
              </a:rPr>
              <a:t>Subjuntivo</a:t>
            </a:r>
            <a:r>
              <a:rPr lang="en-US" sz="3200" dirty="0" smtClean="0">
                <a:ea typeface="Geneva" charset="-128"/>
              </a:rPr>
              <a:t> = </a:t>
            </a:r>
            <a:r>
              <a:rPr lang="en-US" sz="3200" dirty="0" err="1" smtClean="0">
                <a:ea typeface="Geneva" charset="-128"/>
              </a:rPr>
              <a:t>creencias</a:t>
            </a:r>
            <a:r>
              <a:rPr lang="en-US" sz="3200" dirty="0" smtClean="0">
                <a:ea typeface="Geneva" charset="-128"/>
              </a:rPr>
              <a:t>, </a:t>
            </a:r>
            <a:r>
              <a:rPr lang="en-US" sz="3200" dirty="0" err="1" smtClean="0">
                <a:ea typeface="Geneva" charset="-128"/>
              </a:rPr>
              <a:t>pensamientos</a:t>
            </a:r>
            <a:endParaRPr lang="en-US" sz="3200" dirty="0" smtClean="0">
              <a:ea typeface="Geneva" charset="-128"/>
            </a:endParaRPr>
          </a:p>
          <a:p>
            <a:pPr lvl="1"/>
            <a:r>
              <a:rPr lang="en-US" sz="2800" dirty="0" smtClean="0">
                <a:ea typeface="Geneva" charset="-128"/>
              </a:rPr>
              <a:t>No </a:t>
            </a:r>
            <a:r>
              <a:rPr lang="en-US" sz="2800" dirty="0" err="1" smtClean="0">
                <a:ea typeface="Geneva" charset="-128"/>
              </a:rPr>
              <a:t>creo</a:t>
            </a:r>
            <a:r>
              <a:rPr lang="en-US" sz="2800" dirty="0" smtClean="0">
                <a:ea typeface="Geneva" charset="-128"/>
              </a:rPr>
              <a:t> </a:t>
            </a:r>
            <a:r>
              <a:rPr lang="en-US" sz="2800" dirty="0" err="1" smtClean="0">
                <a:ea typeface="Geneva" charset="-128"/>
              </a:rPr>
              <a:t>que</a:t>
            </a:r>
            <a:r>
              <a:rPr lang="en-US" sz="2800" dirty="0" smtClean="0">
                <a:ea typeface="Geneva" charset="-128"/>
              </a:rPr>
              <a:t> Luis </a:t>
            </a:r>
            <a:r>
              <a:rPr lang="en-US" sz="2800" b="1" dirty="0" err="1" smtClean="0">
                <a:solidFill>
                  <a:schemeClr val="accent3"/>
                </a:solidFill>
                <a:ea typeface="Geneva" charset="-128"/>
              </a:rPr>
              <a:t>haya</a:t>
            </a:r>
            <a:r>
              <a:rPr lang="en-US" sz="2800" b="1" dirty="0" smtClean="0">
                <a:solidFill>
                  <a:schemeClr val="accent3"/>
                </a:solidFill>
                <a:ea typeface="Geneva" charset="-128"/>
              </a:rPr>
              <a:t> </a:t>
            </a:r>
            <a:r>
              <a:rPr lang="en-US" sz="2800" b="1" dirty="0" err="1" smtClean="0">
                <a:solidFill>
                  <a:schemeClr val="accent3"/>
                </a:solidFill>
                <a:ea typeface="Geneva" charset="-128"/>
              </a:rPr>
              <a:t>dejado</a:t>
            </a:r>
            <a:r>
              <a:rPr lang="en-US" sz="2800" b="1" dirty="0" smtClean="0">
                <a:solidFill>
                  <a:schemeClr val="accent3"/>
                </a:solidFill>
                <a:ea typeface="Geneva" charset="-128"/>
              </a:rPr>
              <a:t> </a:t>
            </a:r>
            <a:r>
              <a:rPr lang="en-US" sz="2800" dirty="0" smtClean="0">
                <a:ea typeface="Geneva" charset="-128"/>
              </a:rPr>
              <a:t>de </a:t>
            </a:r>
            <a:r>
              <a:rPr lang="en-US" sz="2800" dirty="0" err="1" smtClean="0">
                <a:ea typeface="Geneva" charset="-128"/>
              </a:rPr>
              <a:t>usar</a:t>
            </a:r>
            <a:r>
              <a:rPr lang="en-US" sz="2800" dirty="0" smtClean="0">
                <a:ea typeface="Geneva" charset="-128"/>
              </a:rPr>
              <a:t> </a:t>
            </a:r>
            <a:r>
              <a:rPr lang="en-US" sz="2800" dirty="0" err="1" smtClean="0">
                <a:ea typeface="Geneva" charset="-128"/>
              </a:rPr>
              <a:t>su</a:t>
            </a:r>
            <a:r>
              <a:rPr lang="en-US" sz="2800" dirty="0" smtClean="0">
                <a:ea typeface="Geneva" charset="-128"/>
              </a:rPr>
              <a:t> </a:t>
            </a:r>
            <a:r>
              <a:rPr lang="en-US" sz="2800" dirty="0" err="1" smtClean="0">
                <a:ea typeface="Geneva" charset="-128"/>
              </a:rPr>
              <a:t>tarjeta</a:t>
            </a:r>
            <a:r>
              <a:rPr lang="en-US" sz="2800" dirty="0" smtClean="0">
                <a:ea typeface="Geneva" charset="-128"/>
              </a:rPr>
              <a:t> de </a:t>
            </a:r>
            <a:r>
              <a:rPr lang="en-US" sz="2800" dirty="0" err="1" smtClean="0">
                <a:ea typeface="Geneva" charset="-128"/>
              </a:rPr>
              <a:t>crédito</a:t>
            </a:r>
            <a:r>
              <a:rPr lang="en-US" sz="2800" dirty="0" smtClean="0">
                <a:ea typeface="Geneva" charset="-128"/>
              </a:rPr>
              <a:t>. </a:t>
            </a:r>
          </a:p>
          <a:p>
            <a:endParaRPr lang="en-US" dirty="0"/>
          </a:p>
        </p:txBody>
      </p:sp>
      <p:pic>
        <p:nvPicPr>
          <p:cNvPr id="5122" name="Picture 2" descr="http://www.xtraingresos.com/image-files/tarjeta-de-credito.jpg"/>
          <p:cNvPicPr>
            <a:picLocks noChangeAspect="1" noChangeArrowheads="1"/>
          </p:cNvPicPr>
          <p:nvPr/>
        </p:nvPicPr>
        <p:blipFill>
          <a:blip r:embed="rId2" cstate="print"/>
          <a:srcRect/>
          <a:stretch>
            <a:fillRect/>
          </a:stretch>
        </p:blipFill>
        <p:spPr bwMode="auto">
          <a:xfrm>
            <a:off x="6705600" y="1524000"/>
            <a:ext cx="1993768" cy="27527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5122"/>
                                        </p:tgtEl>
                                        <p:attrNameLst>
                                          <p:attrName>style.visibility</p:attrName>
                                        </p:attrNameLst>
                                      </p:cBhvr>
                                      <p:to>
                                        <p:strVal val="visible"/>
                                      </p:to>
                                    </p:set>
                                    <p:anim calcmode="lin" valueType="num">
                                      <p:cBhvr>
                                        <p:cTn id="23" dur="500" fill="hold"/>
                                        <p:tgtEl>
                                          <p:spTgt spid="5122"/>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122"/>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122"/>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Scale>
                                      <p:cBhvr>
                                        <p:cTn id="39"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3">
                                            <p:txEl>
                                              <p:pRg st="5" end="5"/>
                                            </p:txEl>
                                          </p:spTgt>
                                        </p:tgtEl>
                                        <p:attrNameLst>
                                          <p:attrName>ppt_x</p:attrName>
                                          <p:attrName>ppt_y</p:attrName>
                                        </p:attrNameLst>
                                      </p:cBhvr>
                                    </p:animMotion>
                                    <p:animEffect transition="in" filter="fade">
                                      <p:cBhvr>
                                        <p:cTn id="4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Tipos</a:t>
            </a:r>
            <a:r>
              <a:rPr lang="en-US" dirty="0" smtClean="0"/>
              <a:t> de </a:t>
            </a:r>
            <a:r>
              <a:rPr lang="en-US" dirty="0" err="1" smtClean="0"/>
              <a:t>subjuntivo</a:t>
            </a:r>
            <a:endParaRPr lang="en-US" dirty="0"/>
          </a:p>
        </p:txBody>
      </p:sp>
      <p:sp>
        <p:nvSpPr>
          <p:cNvPr id="3" name="Content Placeholder 2"/>
          <p:cNvSpPr>
            <a:spLocks noGrp="1"/>
          </p:cNvSpPr>
          <p:nvPr>
            <p:ph idx="1"/>
          </p:nvPr>
        </p:nvSpPr>
        <p:spPr/>
        <p:txBody>
          <a:bodyPr/>
          <a:lstStyle/>
          <a:p>
            <a:r>
              <a:rPr lang="en-US" dirty="0" smtClean="0"/>
              <a:t>Note the different contexts in which you must use the subjunctive tenses you have learned so far.</a:t>
            </a:r>
          </a:p>
          <a:p>
            <a:endParaRPr lang="en-US" dirty="0"/>
          </a:p>
        </p:txBody>
      </p:sp>
      <p:sp>
        <p:nvSpPr>
          <p:cNvPr id="4" name="Text Box 6"/>
          <p:cNvSpPr txBox="1">
            <a:spLocks noChangeArrowheads="1"/>
          </p:cNvSpPr>
          <p:nvPr/>
        </p:nvSpPr>
        <p:spPr bwMode="auto">
          <a:xfrm>
            <a:off x="609600" y="3657600"/>
            <a:ext cx="7969250" cy="2862322"/>
          </a:xfrm>
          <a:prstGeom prst="rect">
            <a:avLst/>
          </a:prstGeom>
          <a:solidFill>
            <a:srgbClr val="FFEFCC"/>
          </a:solidFill>
          <a:ln w="9360">
            <a:solidFill>
              <a:srgbClr val="000000"/>
            </a:solidFill>
            <a:miter lim="800000"/>
            <a:headEnd/>
            <a:tailEnd/>
          </a:ln>
          <a:effectLst/>
        </p:spPr>
        <p:txBody>
          <a:bodyPr wrap="square" lIns="228600" tIns="548640" rIns="228600" bIns="9144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a:solidFill>
                  <a:srgbClr val="000000"/>
                </a:solidFill>
              </a:rPr>
              <a:t>In a multiple-clause sentence, the choice of tense for the verb in the subjunctive depends on </a:t>
            </a:r>
            <a:r>
              <a:rPr lang="en-US" sz="2400" i="1" u="sng" dirty="0">
                <a:solidFill>
                  <a:srgbClr val="000000"/>
                </a:solidFill>
              </a:rPr>
              <a:t>when</a:t>
            </a:r>
            <a:r>
              <a:rPr lang="en-US" sz="2400" dirty="0">
                <a:solidFill>
                  <a:srgbClr val="000000"/>
                </a:solidFill>
              </a:rPr>
              <a:t> the action takes place in each clause. The present perfect subjunctive is used primarily when the action of the main clause is in the present tense, but the action in the subordinate clause is in the past.</a:t>
            </a:r>
          </a:p>
        </p:txBody>
      </p:sp>
      <p:sp>
        <p:nvSpPr>
          <p:cNvPr id="6" name="Rectangle 7"/>
          <p:cNvSpPr>
            <a:spLocks noChangeArrowheads="1"/>
          </p:cNvSpPr>
          <p:nvPr/>
        </p:nvSpPr>
        <p:spPr bwMode="auto">
          <a:xfrm>
            <a:off x="609600" y="3657600"/>
            <a:ext cx="2438400" cy="533400"/>
          </a:xfrm>
          <a:prstGeom prst="rect">
            <a:avLst/>
          </a:prstGeom>
          <a:solidFill>
            <a:srgbClr val="ED1C24"/>
          </a:solidFill>
          <a:ln w="9525">
            <a:noFill/>
            <a:round/>
            <a:headEnd/>
            <a:tailEnd/>
          </a:ln>
          <a:effectLst/>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a:solidFill>
                  <a:srgbClr val="FFFFFF"/>
                </a:solidFill>
                <a:latin typeface="Arial Black" pitchFamily="34" charset="0"/>
              </a:rPr>
              <a:t>¡ATENCIÓN!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a:t>
            </a:r>
            <a:r>
              <a:rPr lang="en-US" dirty="0" err="1" smtClean="0"/>
              <a:t>presente</a:t>
            </a:r>
            <a:r>
              <a:rPr lang="en-US" dirty="0" smtClean="0"/>
              <a:t> del </a:t>
            </a:r>
            <a:r>
              <a:rPr lang="en-US" dirty="0" err="1" smtClean="0"/>
              <a:t>subjuntivo</a:t>
            </a:r>
            <a:endParaRPr lang="en-US" dirty="0"/>
          </a:p>
        </p:txBody>
      </p:sp>
      <p:sp>
        <p:nvSpPr>
          <p:cNvPr id="3" name="Content Placeholder 2"/>
          <p:cNvSpPr>
            <a:spLocks noGrp="1"/>
          </p:cNvSpPr>
          <p:nvPr>
            <p:ph idx="1"/>
          </p:nvPr>
        </p:nvSpPr>
        <p:spPr>
          <a:xfrm>
            <a:off x="914400" y="1524000"/>
            <a:ext cx="7772400" cy="5105400"/>
          </a:xfrm>
        </p:spPr>
        <p:txBody>
          <a:bodyPr>
            <a:normAutofit/>
          </a:bodyPr>
          <a:lstStyle/>
          <a:p>
            <a:pPr lvl="0"/>
            <a:r>
              <a:rPr lang="en-US" sz="3200" dirty="0" smtClean="0">
                <a:ea typeface="Geneva" charset="-128"/>
              </a:rPr>
              <a:t>Las </a:t>
            </a:r>
            <a:r>
              <a:rPr lang="en-US" sz="3200" dirty="0" err="1" smtClean="0">
                <a:ea typeface="Geneva" charset="-128"/>
              </a:rPr>
              <a:t>empresas</a:t>
            </a:r>
            <a:r>
              <a:rPr lang="en-US" sz="3200" dirty="0" smtClean="0">
                <a:ea typeface="Geneva" charset="-128"/>
              </a:rPr>
              <a:t> </a:t>
            </a:r>
            <a:r>
              <a:rPr lang="en-US" sz="3200" dirty="0" err="1" smtClean="0">
                <a:ea typeface="Geneva" charset="-128"/>
              </a:rPr>
              <a:t>multinacionales</a:t>
            </a:r>
            <a:r>
              <a:rPr lang="en-US" sz="3200" dirty="0" smtClean="0">
                <a:ea typeface="Geneva" charset="-128"/>
              </a:rPr>
              <a:t> </a:t>
            </a:r>
            <a:r>
              <a:rPr lang="en-US" sz="3200" b="1" dirty="0" err="1" smtClean="0">
                <a:ea typeface="Geneva" charset="-128"/>
              </a:rPr>
              <a:t>buscan</a:t>
            </a:r>
            <a:r>
              <a:rPr lang="en-US" sz="3200" b="1" dirty="0" smtClean="0">
                <a:ea typeface="Geneva" charset="-128"/>
              </a:rPr>
              <a:t> </a:t>
            </a:r>
            <a:r>
              <a:rPr lang="en-US" sz="3200" dirty="0" err="1" smtClean="0">
                <a:ea typeface="Geneva" charset="-128"/>
              </a:rPr>
              <a:t>empleados</a:t>
            </a:r>
            <a:r>
              <a:rPr lang="en-US" sz="3200" dirty="0" smtClean="0">
                <a:ea typeface="Geneva" charset="-128"/>
              </a:rPr>
              <a:t> </a:t>
            </a:r>
            <a:r>
              <a:rPr lang="en-US" sz="3200" dirty="0" err="1" smtClean="0">
                <a:ea typeface="Geneva" charset="-128"/>
              </a:rPr>
              <a:t>que</a:t>
            </a:r>
            <a:r>
              <a:rPr lang="en-US" sz="3200" dirty="0" smtClean="0">
                <a:ea typeface="Geneva" charset="-128"/>
              </a:rPr>
              <a:t> </a:t>
            </a:r>
            <a:r>
              <a:rPr lang="en-US" sz="3200" b="1" dirty="0" err="1" smtClean="0">
                <a:solidFill>
                  <a:schemeClr val="accent3"/>
                </a:solidFill>
                <a:ea typeface="Geneva" charset="-128"/>
              </a:rPr>
              <a:t>hablen</a:t>
            </a:r>
            <a:r>
              <a:rPr lang="en-US" sz="3200" b="1" dirty="0" smtClean="0">
                <a:ea typeface="Geneva" charset="-128"/>
              </a:rPr>
              <a:t> </a:t>
            </a:r>
            <a:r>
              <a:rPr lang="en-US" sz="3200" dirty="0" err="1" smtClean="0">
                <a:ea typeface="Geneva" charset="-128"/>
              </a:rPr>
              <a:t>varios</a:t>
            </a:r>
            <a:r>
              <a:rPr lang="en-US" sz="3200" dirty="0" smtClean="0">
                <a:ea typeface="Geneva" charset="-128"/>
              </a:rPr>
              <a:t> </a:t>
            </a:r>
            <a:r>
              <a:rPr lang="en-US" sz="3200" dirty="0" err="1" smtClean="0">
                <a:ea typeface="Geneva" charset="-128"/>
              </a:rPr>
              <a:t>idiomas</a:t>
            </a:r>
            <a:r>
              <a:rPr lang="en-US" sz="3200" dirty="0" smtClean="0">
                <a:ea typeface="Geneva" charset="-128"/>
              </a:rPr>
              <a:t>. </a:t>
            </a:r>
          </a:p>
          <a:p>
            <a:endParaRPr lang="en-US" dirty="0" smtClean="0"/>
          </a:p>
          <a:p>
            <a:endParaRPr lang="en-US" dirty="0" smtClean="0"/>
          </a:p>
          <a:p>
            <a:endParaRPr lang="en-US" dirty="0" smtClean="0"/>
          </a:p>
          <a:p>
            <a:endParaRPr lang="en-US" dirty="0" smtClean="0"/>
          </a:p>
          <a:p>
            <a:endParaRPr lang="en-US" dirty="0" smtClean="0"/>
          </a:p>
          <a:p>
            <a:pPr lvl="0"/>
            <a:r>
              <a:rPr lang="en-US" sz="3200" i="1" dirty="0" smtClean="0">
                <a:ea typeface="Geneva" charset="-128"/>
              </a:rPr>
              <a:t>Multinational companies are looking for employees </a:t>
            </a:r>
            <a:r>
              <a:rPr lang="en-US" sz="3200" i="1" dirty="0" smtClean="0">
                <a:ea typeface="Geneva" charset="-128"/>
              </a:rPr>
              <a:t>who </a:t>
            </a:r>
            <a:r>
              <a:rPr lang="en-US" sz="3200" i="1" dirty="0" smtClean="0">
                <a:solidFill>
                  <a:schemeClr val="accent3"/>
                </a:solidFill>
                <a:ea typeface="Geneva" charset="-128"/>
              </a:rPr>
              <a:t>speak</a:t>
            </a:r>
            <a:r>
              <a:rPr lang="en-US" sz="3200" i="1" dirty="0" smtClean="0">
                <a:ea typeface="Geneva" charset="-128"/>
              </a:rPr>
              <a:t> </a:t>
            </a:r>
            <a:r>
              <a:rPr lang="en-US" sz="3200" i="1" dirty="0" smtClean="0">
                <a:ea typeface="Geneva" charset="-128"/>
              </a:rPr>
              <a:t>several languages.</a:t>
            </a:r>
          </a:p>
          <a:p>
            <a:endParaRPr lang="en-US" dirty="0"/>
          </a:p>
        </p:txBody>
      </p:sp>
      <p:pic>
        <p:nvPicPr>
          <p:cNvPr id="3074" name="Picture 2" descr="http://doovive.com/img/doovive/2010/08/idiomas.jpg"/>
          <p:cNvPicPr>
            <a:picLocks noChangeAspect="1" noChangeArrowheads="1"/>
          </p:cNvPicPr>
          <p:nvPr/>
        </p:nvPicPr>
        <p:blipFill>
          <a:blip r:embed="rId2" cstate="print"/>
          <a:srcRect/>
          <a:stretch>
            <a:fillRect/>
          </a:stretch>
        </p:blipFill>
        <p:spPr bwMode="auto">
          <a:xfrm>
            <a:off x="2895600" y="2743200"/>
            <a:ext cx="3276600" cy="2629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anim calcmode="lin" valueType="num">
                                      <p:cBhvr>
                                        <p:cTn id="15" dur="500" fill="hold"/>
                                        <p:tgtEl>
                                          <p:spTgt spid="307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07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07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anim calcmode="lin" valueType="num">
                                      <p:cBhvr>
                                        <p:cTn id="2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a:t>
            </a:r>
            <a:r>
              <a:rPr lang="en-US" dirty="0" err="1" smtClean="0"/>
              <a:t>pretérito</a:t>
            </a:r>
            <a:r>
              <a:rPr lang="en-US" dirty="0" smtClean="0"/>
              <a:t> perfecto del </a:t>
            </a:r>
            <a:r>
              <a:rPr lang="en-US" dirty="0" err="1" smtClean="0"/>
              <a:t>subjuntivo</a:t>
            </a:r>
            <a:endParaRPr lang="en-US" dirty="0"/>
          </a:p>
        </p:txBody>
      </p:sp>
      <p:sp>
        <p:nvSpPr>
          <p:cNvPr id="3" name="Content Placeholder 2"/>
          <p:cNvSpPr>
            <a:spLocks noGrp="1"/>
          </p:cNvSpPr>
          <p:nvPr>
            <p:ph idx="1"/>
          </p:nvPr>
        </p:nvSpPr>
        <p:spPr/>
        <p:txBody>
          <a:bodyPr/>
          <a:lstStyle/>
          <a:p>
            <a:r>
              <a:rPr lang="en-US" sz="3200" b="1" dirty="0" err="1" smtClean="0">
                <a:ea typeface="Geneva" charset="-128"/>
              </a:rPr>
              <a:t>Prefieren</a:t>
            </a:r>
            <a:r>
              <a:rPr lang="en-US" sz="3200" b="1" dirty="0" smtClean="0">
                <a:ea typeface="Geneva" charset="-128"/>
              </a:rPr>
              <a:t> </a:t>
            </a:r>
            <a:r>
              <a:rPr lang="en-US" sz="3200" dirty="0" err="1" smtClean="0">
                <a:ea typeface="Geneva" charset="-128"/>
              </a:rPr>
              <a:t>contratar</a:t>
            </a:r>
            <a:r>
              <a:rPr lang="en-US" sz="3200" dirty="0" smtClean="0">
                <a:ea typeface="Geneva" charset="-128"/>
              </a:rPr>
              <a:t> a los </a:t>
            </a:r>
            <a:r>
              <a:rPr lang="en-US" sz="3200" dirty="0" err="1" smtClean="0">
                <a:ea typeface="Geneva" charset="-128"/>
              </a:rPr>
              <a:t>que</a:t>
            </a:r>
            <a:r>
              <a:rPr lang="en-US" sz="3200" dirty="0" smtClean="0">
                <a:ea typeface="Geneva" charset="-128"/>
              </a:rPr>
              <a:t> </a:t>
            </a:r>
            <a:r>
              <a:rPr lang="en-US" sz="3200" b="1" dirty="0" err="1" smtClean="0">
                <a:solidFill>
                  <a:schemeClr val="accent3"/>
                </a:solidFill>
                <a:ea typeface="Geneva" charset="-128"/>
              </a:rPr>
              <a:t>hayan</a:t>
            </a:r>
            <a:r>
              <a:rPr lang="en-US" sz="3200" b="1" dirty="0" smtClean="0">
                <a:solidFill>
                  <a:schemeClr val="accent3"/>
                </a:solidFill>
                <a:ea typeface="Geneva" charset="-128"/>
              </a:rPr>
              <a:t> </a:t>
            </a:r>
            <a:r>
              <a:rPr lang="en-US" sz="3200" b="1" dirty="0" err="1" smtClean="0">
                <a:solidFill>
                  <a:schemeClr val="accent3"/>
                </a:solidFill>
                <a:ea typeface="Geneva" charset="-128"/>
              </a:rPr>
              <a:t>viajado</a:t>
            </a:r>
            <a:r>
              <a:rPr lang="en-US" sz="3200" b="1" dirty="0" smtClean="0">
                <a:ea typeface="Geneva" charset="-128"/>
              </a:rPr>
              <a:t> </a:t>
            </a:r>
            <a:r>
              <a:rPr lang="en-US" sz="3200" dirty="0" smtClean="0">
                <a:ea typeface="Geneva" charset="-128"/>
              </a:rPr>
              <a:t>al </a:t>
            </a:r>
            <a:r>
              <a:rPr lang="en-US" sz="3200" dirty="0" err="1" smtClean="0">
                <a:ea typeface="Geneva" charset="-128"/>
              </a:rPr>
              <a:t>extranjero</a:t>
            </a:r>
            <a:r>
              <a:rPr lang="en-US" sz="3200" dirty="0" smtClean="0">
                <a:ea typeface="Geneva" charset="-128"/>
              </a:rPr>
              <a:t>.</a:t>
            </a:r>
          </a:p>
          <a:p>
            <a:endParaRPr lang="en-US" sz="3200" dirty="0" smtClean="0">
              <a:ea typeface="Geneva" charset="-128"/>
            </a:endParaRPr>
          </a:p>
          <a:p>
            <a:endParaRPr lang="en-US" sz="3200" dirty="0" smtClean="0">
              <a:ea typeface="Geneva" charset="-128"/>
            </a:endParaRPr>
          </a:p>
          <a:p>
            <a:endParaRPr lang="en-US" sz="3200" dirty="0" smtClean="0">
              <a:ea typeface="Geneva" charset="-128"/>
            </a:endParaRPr>
          </a:p>
          <a:p>
            <a:endParaRPr lang="en-US" sz="3200" dirty="0" smtClean="0">
              <a:ea typeface="Geneva" charset="-128"/>
            </a:endParaRPr>
          </a:p>
          <a:p>
            <a:pPr lvl="0"/>
            <a:r>
              <a:rPr lang="en-US" sz="3200" i="1" dirty="0" smtClean="0">
                <a:ea typeface="Geneva" charset="-128"/>
              </a:rPr>
              <a:t>They prefer to hire those who </a:t>
            </a:r>
            <a:r>
              <a:rPr lang="en-US" sz="3200" i="1" dirty="0" smtClean="0">
                <a:solidFill>
                  <a:schemeClr val="accent3"/>
                </a:solidFill>
                <a:ea typeface="Geneva" charset="-128"/>
              </a:rPr>
              <a:t>have traveled </a:t>
            </a:r>
            <a:r>
              <a:rPr lang="en-US" sz="3200" i="1" dirty="0" smtClean="0">
                <a:ea typeface="Geneva" charset="-128"/>
              </a:rPr>
              <a:t>abroad.</a:t>
            </a:r>
          </a:p>
          <a:p>
            <a:endParaRPr lang="en-US" dirty="0"/>
          </a:p>
        </p:txBody>
      </p:sp>
      <p:pic>
        <p:nvPicPr>
          <p:cNvPr id="2050" name="Picture 2" descr="http://www.scienceleadership.org/thumbnail/20664/400x400"/>
          <p:cNvPicPr>
            <a:picLocks noChangeAspect="1" noChangeArrowheads="1"/>
          </p:cNvPicPr>
          <p:nvPr/>
        </p:nvPicPr>
        <p:blipFill>
          <a:blip r:embed="rId2" cstate="print"/>
          <a:srcRect/>
          <a:stretch>
            <a:fillRect/>
          </a:stretch>
        </p:blipFill>
        <p:spPr bwMode="auto">
          <a:xfrm>
            <a:off x="2743200" y="2819400"/>
            <a:ext cx="3705225" cy="2428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p:cTn id="15" dur="1000" fill="hold"/>
                                        <p:tgtEl>
                                          <p:spTgt spid="2050"/>
                                        </p:tgtEl>
                                        <p:attrNameLst>
                                          <p:attrName>ppt_w</p:attrName>
                                        </p:attrNameLst>
                                      </p:cBhvr>
                                      <p:tavLst>
                                        <p:tav tm="0">
                                          <p:val>
                                            <p:fltVal val="0"/>
                                          </p:val>
                                        </p:tav>
                                        <p:tav tm="100000">
                                          <p:val>
                                            <p:strVal val="#ppt_w"/>
                                          </p:val>
                                        </p:tav>
                                      </p:tavLst>
                                    </p:anim>
                                    <p:anim calcmode="lin" valueType="num">
                                      <p:cBhvr>
                                        <p:cTn id="16" dur="1000" fill="hold"/>
                                        <p:tgtEl>
                                          <p:spTgt spid="2050"/>
                                        </p:tgtEl>
                                        <p:attrNameLst>
                                          <p:attrName>ppt_h</p:attrName>
                                        </p:attrNameLst>
                                      </p:cBhvr>
                                      <p:tavLst>
                                        <p:tav tm="0">
                                          <p:val>
                                            <p:fltVal val="0"/>
                                          </p:val>
                                        </p:tav>
                                        <p:tav tm="100000">
                                          <p:val>
                                            <p:strVal val="#ppt_h"/>
                                          </p:val>
                                        </p:tav>
                                      </p:tavLst>
                                    </p:anim>
                                    <p:anim calcmode="lin" valueType="num">
                                      <p:cBhvr>
                                        <p:cTn id="17"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a:t>
            </a:r>
            <a:r>
              <a:rPr lang="en-US" dirty="0" err="1" smtClean="0"/>
              <a:t>imperfecto</a:t>
            </a:r>
            <a:r>
              <a:rPr lang="en-US" dirty="0" smtClean="0"/>
              <a:t> del </a:t>
            </a:r>
            <a:r>
              <a:rPr lang="en-US" dirty="0" err="1" smtClean="0"/>
              <a:t>subjuntivo</a:t>
            </a:r>
            <a:endParaRPr lang="en-US" dirty="0"/>
          </a:p>
        </p:txBody>
      </p:sp>
      <p:sp>
        <p:nvSpPr>
          <p:cNvPr id="3" name="Content Placeholder 2"/>
          <p:cNvSpPr>
            <a:spLocks noGrp="1"/>
          </p:cNvSpPr>
          <p:nvPr>
            <p:ph idx="1"/>
          </p:nvPr>
        </p:nvSpPr>
        <p:spPr>
          <a:xfrm>
            <a:off x="914400" y="1295400"/>
            <a:ext cx="7772400" cy="5410200"/>
          </a:xfrm>
        </p:spPr>
        <p:txBody>
          <a:bodyPr>
            <a:normAutofit lnSpcReduction="10000"/>
          </a:bodyPr>
          <a:lstStyle/>
          <a:p>
            <a:r>
              <a:rPr lang="en-US" sz="3200" dirty="0" smtClean="0">
                <a:ea typeface="Geneva" charset="-128"/>
              </a:rPr>
              <a:t>Antes, </a:t>
            </a:r>
            <a:r>
              <a:rPr lang="en-US" sz="3200" dirty="0" err="1" smtClean="0">
                <a:ea typeface="Geneva" charset="-128"/>
              </a:rPr>
              <a:t>casi</a:t>
            </a:r>
            <a:r>
              <a:rPr lang="en-US" sz="3200" dirty="0" smtClean="0">
                <a:ea typeface="Geneva" charset="-128"/>
              </a:rPr>
              <a:t> </a:t>
            </a:r>
            <a:r>
              <a:rPr lang="en-US" sz="3200" dirty="0" err="1" smtClean="0">
                <a:ea typeface="Geneva" charset="-128"/>
              </a:rPr>
              <a:t>todas</a:t>
            </a:r>
            <a:r>
              <a:rPr lang="en-US" sz="3200" dirty="0" smtClean="0">
                <a:ea typeface="Geneva" charset="-128"/>
              </a:rPr>
              <a:t> </a:t>
            </a:r>
            <a:r>
              <a:rPr lang="en-US" sz="3200" b="1" dirty="0" err="1" smtClean="0">
                <a:ea typeface="Geneva" charset="-128"/>
              </a:rPr>
              <a:t>insistían</a:t>
            </a:r>
            <a:r>
              <a:rPr lang="en-US" sz="3200" b="1" dirty="0" smtClean="0">
                <a:ea typeface="Geneva" charset="-128"/>
              </a:rPr>
              <a:t> </a:t>
            </a:r>
            <a:r>
              <a:rPr lang="en-US" sz="3200" dirty="0" smtClean="0">
                <a:ea typeface="Geneva" charset="-128"/>
              </a:rPr>
              <a:t>en </a:t>
            </a:r>
            <a:r>
              <a:rPr lang="en-US" sz="3200" dirty="0" err="1" smtClean="0">
                <a:ea typeface="Geneva" charset="-128"/>
              </a:rPr>
              <a:t>que</a:t>
            </a:r>
            <a:r>
              <a:rPr lang="en-US" sz="3200" dirty="0" smtClean="0">
                <a:ea typeface="Geneva" charset="-128"/>
              </a:rPr>
              <a:t> los </a:t>
            </a:r>
            <a:r>
              <a:rPr lang="en-US" sz="3200" dirty="0" err="1" smtClean="0">
                <a:ea typeface="Geneva" charset="-128"/>
              </a:rPr>
              <a:t>solicitantes</a:t>
            </a:r>
            <a:r>
              <a:rPr lang="en-US" sz="3200" dirty="0" smtClean="0">
                <a:ea typeface="Geneva" charset="-128"/>
              </a:rPr>
              <a:t> </a:t>
            </a:r>
            <a:r>
              <a:rPr lang="en-US" sz="3200" b="1" dirty="0" err="1" smtClean="0">
                <a:solidFill>
                  <a:schemeClr val="accent3"/>
                </a:solidFill>
                <a:ea typeface="Geneva" charset="-128"/>
              </a:rPr>
              <a:t>tuvieran</a:t>
            </a:r>
            <a:r>
              <a:rPr lang="en-US" sz="3200" b="1" dirty="0" smtClean="0">
                <a:ea typeface="Geneva" charset="-128"/>
              </a:rPr>
              <a:t> </a:t>
            </a:r>
            <a:r>
              <a:rPr lang="en-US" sz="3200" dirty="0" err="1" smtClean="0">
                <a:ea typeface="Geneva" charset="-128"/>
              </a:rPr>
              <a:t>cinco</a:t>
            </a:r>
            <a:r>
              <a:rPr lang="en-US" sz="3200" dirty="0" smtClean="0">
                <a:ea typeface="Geneva" charset="-128"/>
              </a:rPr>
              <a:t> </a:t>
            </a:r>
            <a:r>
              <a:rPr lang="en-US" sz="3200" dirty="0" err="1" smtClean="0">
                <a:ea typeface="Geneva" charset="-128"/>
              </a:rPr>
              <a:t>años</a:t>
            </a:r>
            <a:r>
              <a:rPr lang="en-US" sz="3200" dirty="0" smtClean="0">
                <a:ea typeface="Geneva" charset="-128"/>
              </a:rPr>
              <a:t> de </a:t>
            </a:r>
            <a:r>
              <a:rPr lang="en-US" sz="3200" dirty="0" err="1" smtClean="0">
                <a:ea typeface="Geneva" charset="-128"/>
              </a:rPr>
              <a:t>experiencia</a:t>
            </a:r>
            <a:r>
              <a:rPr lang="en-US" sz="3200" dirty="0" smtClean="0">
                <a:ea typeface="Geneva" charset="-128"/>
              </a:rPr>
              <a:t>.</a:t>
            </a:r>
          </a:p>
          <a:p>
            <a:endParaRPr lang="en-US" sz="3200" dirty="0" smtClean="0">
              <a:ea typeface="Geneva" charset="-128"/>
            </a:endParaRPr>
          </a:p>
          <a:p>
            <a:endParaRPr lang="en-US" sz="3200" dirty="0" smtClean="0">
              <a:ea typeface="Geneva" charset="-128"/>
            </a:endParaRPr>
          </a:p>
          <a:p>
            <a:endParaRPr lang="en-US" sz="3200" dirty="0" smtClean="0">
              <a:ea typeface="Geneva" charset="-128"/>
            </a:endParaRPr>
          </a:p>
          <a:p>
            <a:endParaRPr lang="en-US" sz="3200" dirty="0" smtClean="0">
              <a:ea typeface="Geneva" charset="-128"/>
            </a:endParaRPr>
          </a:p>
          <a:p>
            <a:endParaRPr lang="en-US" sz="3200" dirty="0" smtClean="0">
              <a:ea typeface="Geneva" charset="-128"/>
            </a:endParaRPr>
          </a:p>
          <a:p>
            <a:pPr lvl="0"/>
            <a:r>
              <a:rPr lang="en-US" sz="3200" i="1" dirty="0" smtClean="0">
                <a:ea typeface="Geneva" charset="-128"/>
              </a:rPr>
              <a:t>In the past, almost all of them insisted that applicants </a:t>
            </a:r>
            <a:r>
              <a:rPr lang="en-US" sz="3200" i="1" dirty="0" smtClean="0">
                <a:solidFill>
                  <a:schemeClr val="accent3"/>
                </a:solidFill>
                <a:ea typeface="Geneva" charset="-128"/>
              </a:rPr>
              <a:t>have</a:t>
            </a:r>
            <a:r>
              <a:rPr lang="en-US" sz="3200" i="1" dirty="0" smtClean="0">
                <a:ea typeface="Geneva" charset="-128"/>
              </a:rPr>
              <a:t> five years of experience.</a:t>
            </a:r>
          </a:p>
          <a:p>
            <a:endParaRPr lang="en-US" dirty="0"/>
          </a:p>
        </p:txBody>
      </p:sp>
      <p:pic>
        <p:nvPicPr>
          <p:cNvPr id="1026" name="Picture 2" descr="http://blogsdelagente.com/trabajadoresciviles-de-la-defensa/files/trabajadores.gif"/>
          <p:cNvPicPr>
            <a:picLocks noChangeAspect="1" noChangeArrowheads="1"/>
          </p:cNvPicPr>
          <p:nvPr/>
        </p:nvPicPr>
        <p:blipFill>
          <a:blip r:embed="rId2" cstate="print"/>
          <a:srcRect/>
          <a:stretch>
            <a:fillRect/>
          </a:stretch>
        </p:blipFill>
        <p:spPr bwMode="auto">
          <a:xfrm>
            <a:off x="2667000" y="2743200"/>
            <a:ext cx="3505200" cy="2544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edge">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69</TotalTime>
  <Words>273</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El pretérito perfecto  del subjuntivo</vt:lpstr>
      <vt:lpstr>El pretérito perfecto del subjuntivo</vt:lpstr>
      <vt:lpstr>El pretérito perfecto del subjuntivo</vt:lpstr>
      <vt:lpstr>¿indicativo o subjuntivo?</vt:lpstr>
      <vt:lpstr>Tipos de subjuntivo</vt:lpstr>
      <vt:lpstr>El presente del subjuntivo</vt:lpstr>
      <vt:lpstr>El pretérito perfecto del subjuntivo</vt:lpstr>
      <vt:lpstr>El imperfecto del subjuntivo</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pretérito perfecto  del subjuntivo</dc:title>
  <dc:creator>Burak</dc:creator>
  <cp:lastModifiedBy>Burak</cp:lastModifiedBy>
  <cp:revision>13</cp:revision>
  <dcterms:created xsi:type="dcterms:W3CDTF">2012-12-11T19:35:29Z</dcterms:created>
  <dcterms:modified xsi:type="dcterms:W3CDTF">2012-12-11T20:44:41Z</dcterms:modified>
</cp:coreProperties>
</file>