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5"/>
  </p:sldMasterIdLst>
  <p:notesMasterIdLst>
    <p:notesMasterId r:id="rId18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pos="398">
          <p15:clr>
            <a:srgbClr val="A4A3A4"/>
          </p15:clr>
        </p15:guide>
        <p15:guide id="4" pos="2880">
          <p15:clr>
            <a:srgbClr val="A4A3A4"/>
          </p15:clr>
        </p15:guide>
        <p15:guide id="5" pos="5360">
          <p15:clr>
            <a:srgbClr val="A4A3A4"/>
          </p15:clr>
        </p15:guide>
        <p15:guide id="6" pos="496">
          <p15:clr>
            <a:srgbClr val="A4A3A4"/>
          </p15:clr>
        </p15:guide>
        <p15:guide id="7" pos="15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1FA"/>
    <a:srgbClr val="0080FF"/>
    <a:srgbClr val="E69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08" autoAdjust="0"/>
    <p:restoredTop sz="94648" autoAdjust="0"/>
  </p:normalViewPr>
  <p:slideViewPr>
    <p:cSldViewPr snapToGrid="0">
      <p:cViewPr varScale="1">
        <p:scale>
          <a:sx n="104" d="100"/>
          <a:sy n="104" d="100"/>
        </p:scale>
        <p:origin x="702" y="102"/>
      </p:cViewPr>
      <p:guideLst>
        <p:guide orient="horz" pos="4080"/>
        <p:guide orient="horz" pos="1008"/>
        <p:guide pos="398"/>
        <p:guide pos="2880"/>
        <p:guide pos="5360"/>
        <p:guide pos="496"/>
        <p:guide pos="15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DF6DF3C-3911-4002-B570-60C917A15E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B323F21-41B8-497E-9818-433194E075C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B328D8FB-3C87-48CD-85FA-9987A9B37AAD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BE138C06-E95F-4963-8477-7B8CE133BD9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9D427D0F-398C-4CA1-A127-87D6D9FF1AA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2933BEFD-4155-43C2-B4E5-D4AC784CFF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C7B50E-3221-48DE-B4CB-BE348023F1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9A18E8DA-6F36-4266-8DC2-D6900E0B63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110C2ED-7B40-4536-A04B-F8671FCCBDBF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E760B04-C603-4311-8D58-1726707ADDF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B0E66EA2-8681-40C2-BF6B-DAC24E0C8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94352E0D-B2B6-4BFA-A49A-970CDB5A87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4E5E7AE-AC5D-4BE2-90A8-35C84F066578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F6CA32A1-C3E2-45DB-9F27-635EA67912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2A7D9020-0661-4DD2-A1BA-56801C5089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362A7465-17E0-4556-A1CE-5CEDFA764B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DE5F1E9-8F48-41D4-B6A5-5A60C3F46D43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35792BF-B274-4529-8603-10C28577564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3DAD7A5-517E-42ED-B15E-C21121091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00BB9FEC-43D5-44D5-AF17-BDC6B508CA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70F4C0C-0736-4E99-8B58-19EA85E42149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A1D1ED1B-0AEF-4474-B638-AD919E19CD9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578A232-7182-436F-9C8E-3277F566C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98DDBF9-6FC3-4DBC-84BC-38BF47A0FE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9B4BD87-C608-4E77-A1AD-6C68F575C743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2002C3D-EC76-42D9-9E4E-0C981D39D1E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E3C9165-393F-48BD-9E72-FE2FF9543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E44DF389-1ED8-4B89-A43A-A98289787F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0D30A6F-B6EA-45CE-8737-0FCFA92F53E0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2273AC7C-42A7-48B0-B17F-CA8525AB2A6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B05E11D-FDCF-461F-97B7-C5C70423CF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323823AC-C8A9-4F66-B493-AED788FBCB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68FF62D-9D73-4168-98EB-87ABA82A0090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2E96945-6200-4ED6-B7C6-86462132331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1E48AA9-B982-4D60-9025-AAD009A7C2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645726D4-022E-4EFE-9E92-D2B8EE0CE2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61A746D-9418-436D-A0DE-03A096104AB6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5F15275C-7149-4596-B79B-E79D51E3164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E149147-75CD-48FA-993F-A47833B60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9486F464-974F-400F-8234-11246E1EE2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0D89266-407A-41B6-B1C9-5F2BA6C35AAF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13CDCF52-A58C-44F4-A2DE-4C443B4B354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440DC77-6A41-429A-9F79-C459385A7B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FFBA9352-7448-4D0A-A24C-449F478762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BD2CEB8-F7BF-449C-8D9F-FF13CEF8940B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BA5FCE5-B7AB-47B5-A244-AA9F4923E7D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17046DFE-767A-4D66-A036-0E6C79659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1059EF3-9E6A-413E-83FF-EE77B2906D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50EDB15-8F5E-47AF-BC38-00C975FF3DC4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5CFC1F08-3E29-4C90-923A-8D7AD2811A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A6D98664-93C3-4444-A22F-33E61D304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04l04_header">
            <a:extLst>
              <a:ext uri="{FF2B5EF4-FFF2-40B4-BE49-F238E27FC236}">
                <a16:creationId xmlns:a16="http://schemas.microsoft.com/office/drawing/2014/main" id="{70477E0F-C991-47F1-AF9D-EF5B068B78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supersite">
            <a:extLst>
              <a:ext uri="{FF2B5EF4-FFF2-40B4-BE49-F238E27FC236}">
                <a16:creationId xmlns:a16="http://schemas.microsoft.com/office/drawing/2014/main" id="{FDC4CAEC-2E7A-40DE-97DA-6FFB335C5F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213" y="685800"/>
            <a:ext cx="1423987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12E7D3B1-86CC-48C8-AA1C-3DE3A70CE6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727C7BDE-87ED-429D-AF90-034E3A4573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4.4-</a:t>
            </a:r>
            <a:fld id="{A486BEA1-7383-4DD2-93A5-1AF9D5E01A9B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70346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E9F1C546-58E6-456F-873C-2108C08E06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7CF2F3D4-FCA6-4334-8650-EBE5D07D6B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228600" y="6248400"/>
            <a:ext cx="6172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dirty="0" smtClean="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939E84CF-0A23-4786-A3EB-C61007FC8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2362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r>
              <a:rPr lang="en-US" altLang="en-US"/>
              <a:t>4.4-</a:t>
            </a:r>
            <a:fld id="{4FF88B8D-CFD6-4827-BC1A-4BB64075E8FC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rgbClr val="E69400"/>
        </a:buClr>
        <a:buSzPct val="80000"/>
        <a:buFont typeface="Wingdings 3" panose="05040102010807070707" pitchFamily="18" charset="2"/>
        <a:buChar char="u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Arial" charset="0"/>
          <a:ea typeface="+mn-ea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+mn-ea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+mn-ea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>
            <a:extLst>
              <a:ext uri="{FF2B5EF4-FFF2-40B4-BE49-F238E27FC236}">
                <a16:creationId xmlns:a16="http://schemas.microsoft.com/office/drawing/2014/main" id="{DE6B67A7-007C-40FC-A54F-FAA954F33B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4.4-</a:t>
            </a:r>
            <a:fld id="{CB626A7D-F969-4C01-8ED6-87AF9549AB95}" type="slidenum">
              <a:rPr lang="en-US" altLang="en-US" sz="1000"/>
              <a:pPr/>
              <a:t>1</a:t>
            </a:fld>
            <a:endParaRPr lang="en-US" altLang="en-US" sz="1000" b="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6CCA7CA3-BC00-4BDC-9F28-3BA5B7F761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2625" y="1622425"/>
            <a:ext cx="7839075" cy="4092575"/>
          </a:xfrm>
        </p:spPr>
        <p:txBody>
          <a:bodyPr/>
          <a:lstStyle/>
          <a:p>
            <a:pPr marL="0" indent="1714500" eaLnBrk="1" hangingPunct="1">
              <a:buFont typeface="Wingdings 3" panose="05040102010807070707" pitchFamily="18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In Spanish, several verbs have irregular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yo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forms in the present tense.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You have already seen three verbs with the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-go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ending in the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yo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form: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decir </a:t>
            </a:r>
            <a:r>
              <a:rPr lang="en-US" altLang="en-US" b="1">
                <a:latin typeface="ＭＳ Ｐゴシック" panose="020B0600070205080204" pitchFamily="34" charset="-128"/>
                <a:ea typeface="ＭＳ Ｐゴシック" panose="020B0600070205080204" pitchFamily="34" charset="-128"/>
                <a:sym typeface="Wingdings 3" panose="05040102010807070707" pitchFamily="18" charset="2"/>
              </a:rPr>
              <a:t>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 digo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tener </a:t>
            </a:r>
            <a:r>
              <a:rPr lang="en-US" altLang="en-US" b="1">
                <a:latin typeface="ＭＳ Ｐゴシック" panose="020B0600070205080204" pitchFamily="34" charset="-128"/>
                <a:ea typeface="ＭＳ Ｐゴシック" panose="020B0600070205080204" pitchFamily="34" charset="-128"/>
                <a:sym typeface="Wingdings 3" panose="05040102010807070707" pitchFamily="18" charset="2"/>
              </a:rPr>
              <a:t>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 tengo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, and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venir </a:t>
            </a:r>
            <a:r>
              <a:rPr lang="en-US" altLang="en-US" b="1">
                <a:latin typeface="ＭＳ Ｐゴシック" panose="020B0600070205080204" pitchFamily="34" charset="-128"/>
                <a:ea typeface="ＭＳ Ｐゴシック" panose="020B0600070205080204" pitchFamily="34" charset="-128"/>
                <a:sym typeface="Wingdings 3" panose="05040102010807070707" pitchFamily="18" charset="2"/>
              </a:rPr>
              <a:t>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 vengo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. </a:t>
            </a:r>
          </a:p>
        </p:txBody>
      </p:sp>
      <p:pic>
        <p:nvPicPr>
          <p:cNvPr id="3076" name="Picture 3" descr="anteTodo">
            <a:extLst>
              <a:ext uri="{FF2B5EF4-FFF2-40B4-BE49-F238E27FC236}">
                <a16:creationId xmlns:a16="http://schemas.microsoft.com/office/drawing/2014/main" id="{151C563A-62F4-4675-B667-92ABFD4CE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1581150"/>
            <a:ext cx="1676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Footer Placeholder 3">
            <a:extLst>
              <a:ext uri="{FF2B5EF4-FFF2-40B4-BE49-F238E27FC236}">
                <a16:creationId xmlns:a16="http://schemas.microsoft.com/office/drawing/2014/main" id="{8D928447-4A24-4D28-80FC-82233249E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by Vista Higher Learning, Inc. All rights reserved.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>
            <a:extLst>
              <a:ext uri="{FF2B5EF4-FFF2-40B4-BE49-F238E27FC236}">
                <a16:creationId xmlns:a16="http://schemas.microsoft.com/office/drawing/2014/main" id="{EC23E3DE-A438-4750-AC11-1158A14CEC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4.4-</a:t>
            </a:r>
            <a:fld id="{ED18BE2A-1CC7-4E87-8579-7C5B007885CB}" type="slidenum">
              <a:rPr lang="en-US" altLang="en-US" sz="1000"/>
              <a:pPr/>
              <a:t>10</a:t>
            </a:fld>
            <a:endParaRPr lang="en-US" altLang="en-US" sz="1000" b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7D02DB7-5F8C-4F84-AE60-EC6749DB4E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The verb 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oír 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latin typeface="Arial" panose="020B0604020202020204" pitchFamily="34" charset="0"/>
                <a:ea typeface="ＭＳ Ｐゴシック" panose="020B0600070205080204" pitchFamily="34" charset="-128"/>
              </a:rPr>
              <a:t>to hear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) has an irregular 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yo 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form and the spelling change 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i:y 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in the 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tú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usted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él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ella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ustedes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ellos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, and 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ellas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 forms. The 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nosotros/as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 and 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vosotros/as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 forms have an accent mark. </a:t>
            </a:r>
          </a:p>
        </p:txBody>
      </p:sp>
      <p:pic>
        <p:nvPicPr>
          <p:cNvPr id="12292" name="Picture 4" descr="c04l04_p137_04">
            <a:extLst>
              <a:ext uri="{FF2B5EF4-FFF2-40B4-BE49-F238E27FC236}">
                <a16:creationId xmlns:a16="http://schemas.microsoft.com/office/drawing/2014/main" id="{30C98C06-1DC6-41C1-B38A-F9EC03EEF27F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59150"/>
            <a:ext cx="8229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Footer Placeholder 3">
            <a:extLst>
              <a:ext uri="{FF2B5EF4-FFF2-40B4-BE49-F238E27FC236}">
                <a16:creationId xmlns:a16="http://schemas.microsoft.com/office/drawing/2014/main" id="{6D93CF61-BEEA-4F46-9FF4-FFA36289BE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by Vista Higher Learning, Inc. All rights reserved.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>
            <a:extLst>
              <a:ext uri="{FF2B5EF4-FFF2-40B4-BE49-F238E27FC236}">
                <a16:creationId xmlns:a16="http://schemas.microsoft.com/office/drawing/2014/main" id="{292A1CA6-31E4-4128-A732-A5338EBEB8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4.4-</a:t>
            </a:r>
            <a:fld id="{0DFB9E7D-784F-483D-B62A-C94EF9AD3C45}" type="slidenum">
              <a:rPr lang="en-US" altLang="en-US" sz="1000"/>
              <a:pPr/>
              <a:t>11</a:t>
            </a:fld>
            <a:endParaRPr lang="en-US" altLang="en-US" sz="1000" b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6ED8C9C-2A14-4EF8-9AD5-5B5D8CE77E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While most commonly translated as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to hear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oír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is also used in contexts where English would use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to listen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</p:txBody>
      </p:sp>
      <p:pic>
        <p:nvPicPr>
          <p:cNvPr id="13316" name="Picture 4" descr="c04l04_p137_05">
            <a:extLst>
              <a:ext uri="{FF2B5EF4-FFF2-40B4-BE49-F238E27FC236}">
                <a16:creationId xmlns:a16="http://schemas.microsoft.com/office/drawing/2014/main" id="{B5ACAE53-08CC-4B02-81D0-E33ED5E6D2BE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87713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Footer Placeholder 3">
            <a:extLst>
              <a:ext uri="{FF2B5EF4-FFF2-40B4-BE49-F238E27FC236}">
                <a16:creationId xmlns:a16="http://schemas.microsoft.com/office/drawing/2014/main" id="{93A1A89D-6327-4614-8FBC-B3B9878CF3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by Vista Higher Learning, Inc. All rights reserved.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>
            <a:extLst>
              <a:ext uri="{FF2B5EF4-FFF2-40B4-BE49-F238E27FC236}">
                <a16:creationId xmlns:a16="http://schemas.microsoft.com/office/drawing/2014/main" id="{2E6D9B9E-4A66-435C-A516-D4C3AA1B47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4.4-</a:t>
            </a:r>
            <a:fld id="{61500A6F-04A8-482F-8992-86516263E1D6}" type="slidenum">
              <a:rPr lang="en-US" altLang="en-US" sz="1000"/>
              <a:pPr/>
              <a:t>12</a:t>
            </a:fld>
            <a:endParaRPr lang="en-US" altLang="en-US" sz="1000" b="0"/>
          </a:p>
        </p:txBody>
      </p:sp>
      <p:graphicFrame>
        <p:nvGraphicFramePr>
          <p:cNvPr id="6" name="Group 118">
            <a:extLst>
              <a:ext uri="{FF2B5EF4-FFF2-40B4-BE49-F238E27FC236}">
                <a16:creationId xmlns:a16="http://schemas.microsoft.com/office/drawing/2014/main" id="{07A9150F-20A5-465A-B270-1924DC81B245}"/>
              </a:ext>
            </a:extLst>
          </p:cNvPr>
          <p:cNvGraphicFramePr>
            <a:graphicFrameLocks noGrp="1"/>
          </p:cNvGraphicFramePr>
          <p:nvPr/>
        </p:nvGraphicFramePr>
        <p:xfrm>
          <a:off x="676275" y="2127250"/>
          <a:ext cx="7791450" cy="3992563"/>
        </p:xfrm>
        <a:graphic>
          <a:graphicData uri="http://schemas.openxmlformats.org/drawingml/2006/table">
            <a:tbl>
              <a:tblPr/>
              <a:tblGrid>
                <a:gridCol w="1539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8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4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4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Provide the appropriate forms of these verbs. </a:t>
                      </a:r>
                      <a:b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</a:b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The first item has been done for you. </a:t>
                      </a:r>
                    </a:p>
                  </a:txBody>
                  <a:tcPr marL="182880" marR="182880" marT="182862" marB="1828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319">
                <a:tc>
                  <a:txBody>
                    <a:bodyPr/>
                    <a:lstStyle/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salir 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ver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poner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hacer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oír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traer 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suponer</a:t>
                      </a:r>
                    </a:p>
                  </a:txBody>
                  <a:tcPr marL="182880" marR="182880" marT="182862" marB="1828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Isabel _____.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Yo _____.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Rita y yo _____.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Yo _____.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Él _____.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Ellas _____.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Yo _____. </a:t>
                      </a:r>
                    </a:p>
                  </a:txBody>
                  <a:tcPr marL="182880" marR="182880" marT="182862" marB="18286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Nosotros _____.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Uds. _____.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Yo _____.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Tú _____.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Nosotros _____.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Yo _____.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Mi amigo _____. </a:t>
                      </a:r>
                    </a:p>
                  </a:txBody>
                  <a:tcPr marL="182880" marR="182880" marT="182862" marB="18286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Yo _____.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Tú _____.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Los niños _____.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Ud. _____.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Yo _____.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Tú _____.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Nosotras _____. </a:t>
                      </a:r>
                    </a:p>
                  </a:txBody>
                  <a:tcPr marL="182880" marR="182880" marT="182862" marB="18286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4349" name="Picture 11" descr="intentalo">
            <a:extLst>
              <a:ext uri="{FF2B5EF4-FFF2-40B4-BE49-F238E27FC236}">
                <a16:creationId xmlns:a16="http://schemas.microsoft.com/office/drawing/2014/main" id="{106AD0B5-32C3-4465-A1DB-DBD7F998A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243840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0" name="Text Box 12">
            <a:extLst>
              <a:ext uri="{FF2B5EF4-FFF2-40B4-BE49-F238E27FC236}">
                <a16:creationId xmlns:a16="http://schemas.microsoft.com/office/drawing/2014/main" id="{A5EFA1CA-7713-4A07-8D79-1845802C3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8800" y="3359150"/>
            <a:ext cx="612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800" b="1">
                <a:solidFill>
                  <a:srgbClr val="0080FF"/>
                </a:solidFill>
                <a:latin typeface="Comic Sans MS" panose="030F0702030302020204" pitchFamily="66" charset="0"/>
              </a:rPr>
              <a:t>sale</a:t>
            </a:r>
          </a:p>
        </p:txBody>
      </p:sp>
      <p:sp>
        <p:nvSpPr>
          <p:cNvPr id="14351" name="Footer Placeholder 3">
            <a:extLst>
              <a:ext uri="{FF2B5EF4-FFF2-40B4-BE49-F238E27FC236}">
                <a16:creationId xmlns:a16="http://schemas.microsoft.com/office/drawing/2014/main" id="{B095B2CB-AB4F-479F-88B9-A2641E70A1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by Vista Higher Learning, Inc. All rights reserved.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>
            <a:extLst>
              <a:ext uri="{FF2B5EF4-FFF2-40B4-BE49-F238E27FC236}">
                <a16:creationId xmlns:a16="http://schemas.microsoft.com/office/drawing/2014/main" id="{9A03EE89-424F-4515-B5D1-56A06FF73E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4.4-</a:t>
            </a:r>
            <a:fld id="{56313DE9-1E82-4400-AAD7-64B59A698472}" type="slidenum">
              <a:rPr lang="en-US" altLang="en-US" sz="1000"/>
              <a:pPr/>
              <a:t>2</a:t>
            </a:fld>
            <a:endParaRPr lang="en-US" altLang="en-US" sz="1000" b="0"/>
          </a:p>
        </p:txBody>
      </p:sp>
      <p:sp>
        <p:nvSpPr>
          <p:cNvPr id="4099" name="Rectangle 20">
            <a:extLst>
              <a:ext uri="{FF2B5EF4-FFF2-40B4-BE49-F238E27FC236}">
                <a16:creationId xmlns:a16="http://schemas.microsoft.com/office/drawing/2014/main" id="{05458DB6-2E73-4118-839D-79EF851F3C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Here are some common expressions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with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decir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. </a:t>
            </a:r>
          </a:p>
        </p:txBody>
      </p:sp>
      <p:pic>
        <p:nvPicPr>
          <p:cNvPr id="4100" name="Picture 21" descr="c04l04_p136_01">
            <a:extLst>
              <a:ext uri="{FF2B5EF4-FFF2-40B4-BE49-F238E27FC236}">
                <a16:creationId xmlns:a16="http://schemas.microsoft.com/office/drawing/2014/main" id="{C36CCDE8-D3CF-4456-B32B-84F277277A2C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25763"/>
            <a:ext cx="822960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Footer Placeholder 3">
            <a:extLst>
              <a:ext uri="{FF2B5EF4-FFF2-40B4-BE49-F238E27FC236}">
                <a16:creationId xmlns:a16="http://schemas.microsoft.com/office/drawing/2014/main" id="{98595C57-59B1-4E58-8045-ADA0323543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by Vista Higher Learning, Inc. All rights reserved.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>
            <a:extLst>
              <a:ext uri="{FF2B5EF4-FFF2-40B4-BE49-F238E27FC236}">
                <a16:creationId xmlns:a16="http://schemas.microsoft.com/office/drawing/2014/main" id="{97EBD519-F740-4D4B-A815-290DD3014B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4.4-</a:t>
            </a:r>
            <a:fld id="{9B04AEF5-2FD7-43A1-9E27-2ED02CFD842B}" type="slidenum">
              <a:rPr lang="en-US" altLang="en-US" sz="1000"/>
              <a:pPr/>
              <a:t>3</a:t>
            </a:fld>
            <a:endParaRPr lang="en-US" altLang="en-US" sz="1000" b="0"/>
          </a:p>
        </p:txBody>
      </p:sp>
      <p:sp>
        <p:nvSpPr>
          <p:cNvPr id="5123" name="Rectangle 16">
            <a:extLst>
              <a:ext uri="{FF2B5EF4-FFF2-40B4-BE49-F238E27FC236}">
                <a16:creationId xmlns:a16="http://schemas.microsoft.com/office/drawing/2014/main" id="{8D630D7D-E4F1-4BB5-9278-F230E163E5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The verb </a:t>
            </a:r>
            <a:r>
              <a:rPr lang="en-US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hacer 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is often used to ask questions about what someone does. Note that when answering, </a:t>
            </a:r>
            <a:r>
              <a:rPr lang="en-US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hacer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is frequently replaced with another, more specific action verb. </a:t>
            </a:r>
          </a:p>
        </p:txBody>
      </p:sp>
      <p:pic>
        <p:nvPicPr>
          <p:cNvPr id="5124" name="Picture 17" descr="c04l04_p136_02">
            <a:extLst>
              <a:ext uri="{FF2B5EF4-FFF2-40B4-BE49-F238E27FC236}">
                <a16:creationId xmlns:a16="http://schemas.microsoft.com/office/drawing/2014/main" id="{3C970D50-642C-4B2A-A6D2-8A1EFEF03149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2757488"/>
            <a:ext cx="7464425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Footer Placeholder 3">
            <a:extLst>
              <a:ext uri="{FF2B5EF4-FFF2-40B4-BE49-F238E27FC236}">
                <a16:creationId xmlns:a16="http://schemas.microsoft.com/office/drawing/2014/main" id="{071674B8-5E14-46CF-BA07-41C2CC2BFF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by Vista Higher Learning, Inc. All rights reserved.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>
            <a:extLst>
              <a:ext uri="{FF2B5EF4-FFF2-40B4-BE49-F238E27FC236}">
                <a16:creationId xmlns:a16="http://schemas.microsoft.com/office/drawing/2014/main" id="{84ADA433-19C0-4893-87B2-D896D76871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4.4-</a:t>
            </a:r>
            <a:fld id="{86408F8B-DB54-4996-8505-D3E58AE4526E}" type="slidenum">
              <a:rPr lang="en-US" altLang="en-US" sz="1000"/>
              <a:pPr/>
              <a:t>4</a:t>
            </a:fld>
            <a:endParaRPr lang="en-US" altLang="en-US" sz="1000" b="0"/>
          </a:p>
        </p:txBody>
      </p:sp>
      <p:pic>
        <p:nvPicPr>
          <p:cNvPr id="6147" name="Picture 6" descr="VIS4e_estructura_p136">
            <a:extLst>
              <a:ext uri="{FF2B5EF4-FFF2-40B4-BE49-F238E27FC236}">
                <a16:creationId xmlns:a16="http://schemas.microsoft.com/office/drawing/2014/main" id="{781F5696-8470-465B-9A7E-247F7A54D1BF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2287588"/>
            <a:ext cx="7877175" cy="231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8" name="Footer Placeholder 3">
            <a:extLst>
              <a:ext uri="{FF2B5EF4-FFF2-40B4-BE49-F238E27FC236}">
                <a16:creationId xmlns:a16="http://schemas.microsoft.com/office/drawing/2014/main" id="{0E19E1B4-6554-4F24-830A-193DF243FB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by Vista Higher Learning, Inc. All rights reserved.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>
            <a:extLst>
              <a:ext uri="{FF2B5EF4-FFF2-40B4-BE49-F238E27FC236}">
                <a16:creationId xmlns:a16="http://schemas.microsoft.com/office/drawing/2014/main" id="{A54EABA8-9FFB-4057-9999-38464451C1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4.4-</a:t>
            </a:r>
            <a:fld id="{28BD6F4D-AB63-486B-8585-F78EF8441441}" type="slidenum">
              <a:rPr lang="en-US" altLang="en-US" sz="1000"/>
              <a:pPr/>
              <a:t>5</a:t>
            </a:fld>
            <a:endParaRPr lang="en-US" altLang="en-US" sz="1000" b="0"/>
          </a:p>
        </p:txBody>
      </p:sp>
      <p:sp>
        <p:nvSpPr>
          <p:cNvPr id="7171" name="Rectangle 6">
            <a:extLst>
              <a:ext uri="{FF2B5EF4-FFF2-40B4-BE49-F238E27FC236}">
                <a16:creationId xmlns:a16="http://schemas.microsoft.com/office/drawing/2014/main" id="{57A041EF-7FA7-47F6-BA7B-6F327F5BD9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Poner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can also mean to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turn on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household appliance. </a:t>
            </a:r>
          </a:p>
        </p:txBody>
      </p:sp>
      <p:pic>
        <p:nvPicPr>
          <p:cNvPr id="7172" name="Picture 7" descr="c04l04_p136_04">
            <a:extLst>
              <a:ext uri="{FF2B5EF4-FFF2-40B4-BE49-F238E27FC236}">
                <a16:creationId xmlns:a16="http://schemas.microsoft.com/office/drawing/2014/main" id="{C588CFAB-DFB1-4D2A-8D90-BF780CD57CEB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9400"/>
            <a:ext cx="82296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Footer Placeholder 3">
            <a:extLst>
              <a:ext uri="{FF2B5EF4-FFF2-40B4-BE49-F238E27FC236}">
                <a16:creationId xmlns:a16="http://schemas.microsoft.com/office/drawing/2014/main" id="{C2BB41FF-9F83-4AFC-897E-CD7DB685BE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by Vista Higher Learning, Inc. All rights reserved.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>
            <a:extLst>
              <a:ext uri="{FF2B5EF4-FFF2-40B4-BE49-F238E27FC236}">
                <a16:creationId xmlns:a16="http://schemas.microsoft.com/office/drawing/2014/main" id="{5130CAD3-C42A-4BD6-A46E-9DF708EEFC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4.4-</a:t>
            </a:r>
            <a:fld id="{CBC70BC8-317B-44FD-83EC-DEA34E18A125}" type="slidenum">
              <a:rPr lang="en-US" altLang="en-US" sz="1000"/>
              <a:pPr/>
              <a:t>6</a:t>
            </a:fld>
            <a:endParaRPr lang="en-US" altLang="en-US" sz="1000" b="0"/>
          </a:p>
        </p:txBody>
      </p:sp>
      <p:sp>
        <p:nvSpPr>
          <p:cNvPr id="8195" name="Rectangle 6">
            <a:extLst>
              <a:ext uri="{FF2B5EF4-FFF2-40B4-BE49-F238E27FC236}">
                <a16:creationId xmlns:a16="http://schemas.microsoft.com/office/drawing/2014/main" id="{2B3CCED8-DF3C-46F8-95C3-8FA617253D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Salir de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is used to indicate that someone is leaving a particular place. </a:t>
            </a:r>
          </a:p>
        </p:txBody>
      </p:sp>
      <p:pic>
        <p:nvPicPr>
          <p:cNvPr id="8196" name="Picture 7" descr="c04l04_p136_05">
            <a:extLst>
              <a:ext uri="{FF2B5EF4-FFF2-40B4-BE49-F238E27FC236}">
                <a16:creationId xmlns:a16="http://schemas.microsoft.com/office/drawing/2014/main" id="{F8D2FB91-93FC-4CEB-B411-FE61A10C630E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95588"/>
            <a:ext cx="8229600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Footer Placeholder 3">
            <a:extLst>
              <a:ext uri="{FF2B5EF4-FFF2-40B4-BE49-F238E27FC236}">
                <a16:creationId xmlns:a16="http://schemas.microsoft.com/office/drawing/2014/main" id="{939E6ACE-E9BF-4ECB-AA87-9C6B1DBADC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by Vista Higher Learning, Inc. All rights reserved.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>
            <a:extLst>
              <a:ext uri="{FF2B5EF4-FFF2-40B4-BE49-F238E27FC236}">
                <a16:creationId xmlns:a16="http://schemas.microsoft.com/office/drawing/2014/main" id="{B55121AC-618F-43C3-B536-3CA4723588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4.4-</a:t>
            </a:r>
            <a:fld id="{3406E760-0202-4134-B643-E282E70C90D9}" type="slidenum">
              <a:rPr lang="en-US" altLang="en-US" sz="1000"/>
              <a:pPr/>
              <a:t>7</a:t>
            </a:fld>
            <a:endParaRPr lang="en-US" altLang="en-US" sz="1000" b="0"/>
          </a:p>
        </p:txBody>
      </p:sp>
      <p:sp>
        <p:nvSpPr>
          <p:cNvPr id="9219" name="Rectangle 6">
            <a:extLst>
              <a:ext uri="{FF2B5EF4-FFF2-40B4-BE49-F238E27FC236}">
                <a16:creationId xmlns:a16="http://schemas.microsoft.com/office/drawing/2014/main" id="{4FC1523A-2628-49B7-953C-3B76C5500A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Salir para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is used to indicate someone’s destination. </a:t>
            </a:r>
          </a:p>
        </p:txBody>
      </p:sp>
      <p:pic>
        <p:nvPicPr>
          <p:cNvPr id="9220" name="Picture 7" descr="c04l04_p137_01">
            <a:extLst>
              <a:ext uri="{FF2B5EF4-FFF2-40B4-BE49-F238E27FC236}">
                <a16:creationId xmlns:a16="http://schemas.microsoft.com/office/drawing/2014/main" id="{A5A329D6-0EDD-4FEE-926C-59931676E2F1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19388"/>
            <a:ext cx="82296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Footer Placeholder 3">
            <a:extLst>
              <a:ext uri="{FF2B5EF4-FFF2-40B4-BE49-F238E27FC236}">
                <a16:creationId xmlns:a16="http://schemas.microsoft.com/office/drawing/2014/main" id="{EFC17568-78D1-43A7-AB6D-E654D6E6BC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by Vista Higher Learning, Inc. All rights reserved.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>
            <a:extLst>
              <a:ext uri="{FF2B5EF4-FFF2-40B4-BE49-F238E27FC236}">
                <a16:creationId xmlns:a16="http://schemas.microsoft.com/office/drawing/2014/main" id="{82B50929-C953-4ED1-BD50-75A10684CA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4.4-</a:t>
            </a:r>
            <a:fld id="{390A3F7F-39A9-4779-848A-788D8C4ADCA9}" type="slidenum">
              <a:rPr lang="en-US" altLang="en-US" sz="1000"/>
              <a:pPr/>
              <a:t>8</a:t>
            </a:fld>
            <a:endParaRPr lang="en-US" altLang="en-US" sz="1000" b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3129391-F735-4516-A8F8-5130AD56BA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Salir con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means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to leave with someone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or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something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, or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to date someone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. </a:t>
            </a:r>
          </a:p>
        </p:txBody>
      </p:sp>
      <p:pic>
        <p:nvPicPr>
          <p:cNvPr id="10244" name="Picture 4" descr="c04l04_p137_02">
            <a:extLst>
              <a:ext uri="{FF2B5EF4-FFF2-40B4-BE49-F238E27FC236}">
                <a16:creationId xmlns:a16="http://schemas.microsoft.com/office/drawing/2014/main" id="{0520FDCD-A9F2-42EC-8AD5-86DE59CC75F6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28925"/>
            <a:ext cx="8229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Footer Placeholder 3">
            <a:extLst>
              <a:ext uri="{FF2B5EF4-FFF2-40B4-BE49-F238E27FC236}">
                <a16:creationId xmlns:a16="http://schemas.microsoft.com/office/drawing/2014/main" id="{209D6D3C-8D07-4A33-A5BC-3785DFA5A4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by Vista Higher Learning, Inc. All rights reserved.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>
            <a:extLst>
              <a:ext uri="{FF2B5EF4-FFF2-40B4-BE49-F238E27FC236}">
                <a16:creationId xmlns:a16="http://schemas.microsoft.com/office/drawing/2014/main" id="{D52DA00D-A023-43CB-8AA9-4A1BF040F7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4.4-</a:t>
            </a:r>
            <a:fld id="{03A49347-3AEC-436B-A1B3-D8CD95501B10}" type="slidenum">
              <a:rPr lang="en-US" altLang="en-US" sz="1000"/>
              <a:pPr/>
              <a:t>9</a:t>
            </a:fld>
            <a:endParaRPr lang="en-US" altLang="en-US" sz="1000" b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156758F-B3BA-4A01-A879-6CA10A7D04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ct val="20000"/>
              </a:spcAft>
              <a:buFont typeface="Wingdings 3" panose="05040102010807070707" pitchFamily="18" charset="2"/>
              <a:buNone/>
            </a:pP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The verbs </a:t>
            </a:r>
            <a:r>
              <a:rPr lang="en-US" altLang="en-US" b="1" i="1">
                <a:latin typeface="Arial" panose="020B0604020202020204" pitchFamily="34" charset="0"/>
                <a:ea typeface="ＭＳ Ｐゴシック" panose="020B0600070205080204" pitchFamily="34" charset="-128"/>
              </a:rPr>
              <a:t>ver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and </a:t>
            </a:r>
            <a:r>
              <a:rPr lang="en-US" altLang="en-US" b="1" i="1">
                <a:latin typeface="Arial" panose="020B0604020202020204" pitchFamily="34" charset="0"/>
                <a:ea typeface="ＭＳ Ｐゴシック" panose="020B0600070205080204" pitchFamily="34" charset="-128"/>
              </a:rPr>
              <a:t>oír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The verb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ver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to see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) has an irregular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yo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form. The other forms of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ver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are regular. </a:t>
            </a:r>
          </a:p>
        </p:txBody>
      </p:sp>
      <p:pic>
        <p:nvPicPr>
          <p:cNvPr id="11268" name="Picture 4" descr="c04l04_p137_03">
            <a:extLst>
              <a:ext uri="{FF2B5EF4-FFF2-40B4-BE49-F238E27FC236}">
                <a16:creationId xmlns:a16="http://schemas.microsoft.com/office/drawing/2014/main" id="{96AA9907-9365-49C7-A466-8A41035C49C5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32150"/>
            <a:ext cx="8229600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Footer Placeholder 3">
            <a:extLst>
              <a:ext uri="{FF2B5EF4-FFF2-40B4-BE49-F238E27FC236}">
                <a16:creationId xmlns:a16="http://schemas.microsoft.com/office/drawing/2014/main" id="{3A2D1FAD-AAB4-47CC-87DC-A667C348B7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by Vista Higher Learning, Inc. All rights reserved.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Blank Presentatio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003D805DC6A84BA2A7972628D839F4" ma:contentTypeVersion="0" ma:contentTypeDescription="Create a new document." ma:contentTypeScope="" ma:versionID="ae7cf85e1709feec7c31bc0e7b921085">
  <xsd:schema xmlns:xsd="http://www.w3.org/2001/XMLSchema" xmlns:xs="http://www.w3.org/2001/XMLSchema" xmlns:p="http://schemas.microsoft.com/office/2006/metadata/properties" xmlns:ns2="e0933a51-5673-4c17-bf17-1a2661748596" targetNamespace="http://schemas.microsoft.com/office/2006/metadata/properties" ma:root="true" ma:fieldsID="87d82e939dfd693c5ef2a8bf44030976" ns2:_="">
    <xsd:import namespace="e0933a51-5673-4c17-bf17-1a266174859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933a51-5673-4c17-bf17-1a266174859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85B1DB1-0F13-4B26-ADE3-8E8E22112B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2C1AB4-6CA7-4893-8D4F-03BC485505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933a51-5673-4c17-bf17-1a26617485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3E06CD-9EC5-4BE5-9527-07E8457A2F95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6C7822DE-441E-4E69-AA17-7640D02E7B1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1670</TotalTime>
  <Words>475</Words>
  <Application>Microsoft Office PowerPoint</Application>
  <PresentationFormat>On-screen Show (4:3)</PresentationFormat>
  <Paragraphs>76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ＭＳ Ｐゴシック</vt:lpstr>
      <vt:lpstr>Wingdings 3</vt:lpstr>
      <vt:lpstr>Comic Sans MS</vt:lpstr>
      <vt:lpstr>3_Blank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Jason Miranda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Miranda</dc:creator>
  <cp:lastModifiedBy>BURAK, ANNETTE</cp:lastModifiedBy>
  <cp:revision>84</cp:revision>
  <dcterms:created xsi:type="dcterms:W3CDTF">2007-02-26T13:56:05Z</dcterms:created>
  <dcterms:modified xsi:type="dcterms:W3CDTF">2021-03-02T13:16:13Z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ZEXZCRMYET4A-204-4165</vt:lpwstr>
  </property>
  <property fmtid="{D5CDD505-2E9C-101B-9397-08002B2CF9AE}" pid="3" name="_dlc_DocIdItemGuid">
    <vt:lpwstr>1183372c-2213-42d0-b5d8-0d787c22891e</vt:lpwstr>
  </property>
  <property fmtid="{D5CDD505-2E9C-101B-9397-08002B2CF9AE}" pid="4" name="_dlc_DocIdUrl">
    <vt:lpwstr>https://portal.vistahigherlearning.com/sites/Editorial/c_2017/_layouts/DocIdRedir.aspx?ID=ZEXZCRMYET4A-204-4165, ZEXZCRMYET4A-204-4165</vt:lpwstr>
  </property>
  <property fmtid="{D5CDD505-2E9C-101B-9397-08002B2CF9AE}" pid="5" name="display_urn:schemas-microsoft-com:office:office#Editor">
    <vt:lpwstr>Lauren Krolick</vt:lpwstr>
  </property>
  <property fmtid="{D5CDD505-2E9C-101B-9397-08002B2CF9AE}" pid="6" name="xd_Signature">
    <vt:lpwstr/>
  </property>
  <property fmtid="{D5CDD505-2E9C-101B-9397-08002B2CF9AE}" pid="7" name="Order">
    <vt:lpwstr>1198800.00000000</vt:lpwstr>
  </property>
  <property fmtid="{D5CDD505-2E9C-101B-9397-08002B2CF9AE}" pid="8" name="TemplateUrl">
    <vt:lpwstr/>
  </property>
  <property fmtid="{D5CDD505-2E9C-101B-9397-08002B2CF9AE}" pid="9" name="xd_ProgID">
    <vt:lpwstr/>
  </property>
  <property fmtid="{D5CDD505-2E9C-101B-9397-08002B2CF9AE}" pid="10" name="_dlc_DocIdPersistId">
    <vt:lpwstr/>
  </property>
  <property fmtid="{D5CDD505-2E9C-101B-9397-08002B2CF9AE}" pid="11" name="display_urn:schemas-microsoft-com:office:office#Author">
    <vt:lpwstr>Lauren Krolick</vt:lpwstr>
  </property>
</Properties>
</file>