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72" r:id="rId2"/>
    <p:sldId id="268" r:id="rId3"/>
    <p:sldId id="269" r:id="rId4"/>
    <p:sldId id="267" r:id="rId5"/>
    <p:sldId id="270" r:id="rId6"/>
    <p:sldId id="271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a Rodríguez" initials="AR" lastIdx="2" clrIdx="0">
    <p:extLst>
      <p:ext uri="{19B8F6BF-5375-455C-9EA6-DF929625EA0E}">
        <p15:presenceInfo xmlns:p15="http://schemas.microsoft.com/office/powerpoint/2012/main" userId="321a8f04f5659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B4"/>
    <a:srgbClr val="FFF9C7"/>
    <a:srgbClr val="000000"/>
    <a:srgbClr val="F8F4E1"/>
    <a:srgbClr val="C00000"/>
    <a:srgbClr val="D4EDFC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353" autoAdjust="0"/>
  </p:normalViewPr>
  <p:slideViewPr>
    <p:cSldViewPr snapToGrid="0">
      <p:cViewPr varScale="1">
        <p:scale>
          <a:sx n="62" d="100"/>
          <a:sy n="62" d="100"/>
        </p:scale>
        <p:origin x="596" y="548"/>
      </p:cViewPr>
      <p:guideLst/>
    </p:cSldViewPr>
  </p:slideViewPr>
  <p:outlineViewPr>
    <p:cViewPr>
      <p:scale>
        <a:sx n="33" d="100"/>
        <a:sy n="33" d="100"/>
      </p:scale>
      <p:origin x="0" y="-1734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8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7CA505E-D5A4-4B75-85A8-9ADC4B8E45C8}"/>
              </a:ext>
            </a:extLst>
          </p:cNvPr>
          <p:cNvSpPr/>
          <p:nvPr userDrawn="1"/>
        </p:nvSpPr>
        <p:spPr>
          <a:xfrm>
            <a:off x="2430796" y="1602184"/>
            <a:ext cx="1562165" cy="462360"/>
          </a:xfrm>
          <a:prstGeom prst="roundRect">
            <a:avLst>
              <a:gd name="adj" fmla="val 29028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 TODO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8336" y="1602184"/>
            <a:ext cx="8229600" cy="3099816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4.2-1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O"/>
              <a:t>© Vista Higher Learning, Inc. All rights reserved.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88B40-3913-4B4C-B6CB-E233ED16FFAC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9661" y="1602184"/>
            <a:ext cx="8229600" cy="3099816"/>
          </a:xfrm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4.2-1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O"/>
              <a:t>© Vista Higher Learning, Inc. All rights reserved.</a:t>
            </a:r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C729514-DE1D-4A10-AF9B-AD290FDB0DAA}"/>
              </a:ext>
            </a:extLst>
          </p:cNvPr>
          <p:cNvSpPr/>
          <p:nvPr userDrawn="1"/>
        </p:nvSpPr>
        <p:spPr>
          <a:xfrm rot="5400000">
            <a:off x="2531411" y="1822729"/>
            <a:ext cx="274320" cy="228600"/>
          </a:xfrm>
          <a:prstGeom prst="triangle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DB7F0-3112-42D1-9C70-7840D45346D7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4.2-1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O"/>
              <a:t>© Vista Higher Learning, Inc. All rights reserved.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9BD19-AFCF-40F0-A6D6-D4CF7623525D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F6935C-36EC-4373-925E-1C714CEFD675}"/>
              </a:ext>
            </a:extLst>
          </p:cNvPr>
          <p:cNvSpPr txBox="1"/>
          <p:nvPr userDrawn="1"/>
        </p:nvSpPr>
        <p:spPr>
          <a:xfrm>
            <a:off x="1524881" y="0"/>
            <a:ext cx="86868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064" y="1602719"/>
            <a:ext cx="8229600" cy="3101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4.2-1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© Vista </a:t>
            </a:r>
            <a:r>
              <a:rPr lang="es-CO" dirty="0" err="1"/>
              <a:t>Higher</a:t>
            </a:r>
            <a:r>
              <a:rPr lang="es-CO" dirty="0"/>
              <a:t> </a:t>
            </a:r>
            <a:r>
              <a:rPr lang="es-CO" dirty="0" err="1"/>
              <a:t>Learning</a:t>
            </a:r>
            <a:r>
              <a:rPr lang="es-CO" dirty="0"/>
              <a:t>, Inc. </a:t>
            </a:r>
            <a:r>
              <a:rPr lang="es-CO" dirty="0" err="1"/>
              <a:t>All</a:t>
            </a:r>
            <a:r>
              <a:rPr lang="es-CO" dirty="0"/>
              <a:t> </a:t>
            </a:r>
            <a:r>
              <a:rPr lang="es-CO" dirty="0" err="1"/>
              <a:t>rights</a:t>
            </a:r>
            <a:r>
              <a:rPr lang="es-CO" dirty="0"/>
              <a:t> </a:t>
            </a:r>
            <a:r>
              <a:rPr lang="es-CO" dirty="0" err="1"/>
              <a:t>reserved</a:t>
            </a:r>
            <a:r>
              <a:rPr lang="es-CO" dirty="0"/>
              <a:t>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ADD6E-AAEC-4CF5-9E7F-495FD6488308}"/>
              </a:ext>
            </a:extLst>
          </p:cNvPr>
          <p:cNvSpPr/>
          <p:nvPr userDrawn="1"/>
        </p:nvSpPr>
        <p:spPr>
          <a:xfrm>
            <a:off x="1524881" y="685800"/>
            <a:ext cx="1067104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963374"/>
            <a:ext cx="640080" cy="365760"/>
          </a:xfrm>
          <a:prstGeom prst="roundRect">
            <a:avLst/>
          </a:prstGeom>
          <a:noFill/>
          <a:ln w="28575"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884644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0" dirty="0">
                <a:latin typeface="Arial" panose="020B0604020202020204" pitchFamily="34" charset="0"/>
                <a:cs typeface="Arial" panose="020B0604020202020204" pitchFamily="34" charset="0"/>
              </a:rPr>
              <a:t>Stem-changing verbs: 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e:ie, o:ue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12B9F36-943E-4878-9A6A-B23E6F23500D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173736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89985B-4CFB-45CA-AD70-BA6E010DE8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8336" y="1602184"/>
            <a:ext cx="8229600" cy="1495858"/>
          </a:xfrm>
        </p:spPr>
        <p:txBody>
          <a:bodyPr/>
          <a:lstStyle/>
          <a:p>
            <a:r>
              <a:rPr lang="en-US" dirty="0"/>
              <a:t>Stem-changing verbs deviate from the normal pattern of regular verbs. Note the spelling changes to the stem in the conjugations below.</a:t>
            </a:r>
            <a:endParaRPr lang="es-CO" sz="32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B7936C-D353-4710-8D46-FD97E64D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BBBFC0-D6CE-462B-B84C-CE11970D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/>
              <a:t>© Vista </a:t>
            </a:r>
            <a:r>
              <a:rPr lang="es-CO" dirty="0" err="1"/>
              <a:t>Higher</a:t>
            </a:r>
            <a:r>
              <a:rPr lang="es-CO" dirty="0"/>
              <a:t> </a:t>
            </a:r>
            <a:r>
              <a:rPr lang="es-CO" dirty="0" err="1"/>
              <a:t>Learning</a:t>
            </a:r>
            <a:r>
              <a:rPr lang="es-CO" dirty="0"/>
              <a:t>, Inc. </a:t>
            </a:r>
            <a:r>
              <a:rPr lang="es-CO" dirty="0" err="1"/>
              <a:t>All</a:t>
            </a:r>
            <a:r>
              <a:rPr lang="es-CO" dirty="0"/>
              <a:t> </a:t>
            </a:r>
            <a:r>
              <a:rPr lang="es-CO" dirty="0" err="1"/>
              <a:t>rights</a:t>
            </a:r>
            <a:r>
              <a:rPr lang="es-CO" dirty="0"/>
              <a:t> </a:t>
            </a:r>
            <a:r>
              <a:rPr lang="es-CO" dirty="0" err="1"/>
              <a:t>reserved</a:t>
            </a:r>
            <a:r>
              <a:rPr lang="es-CO" dirty="0"/>
              <a:t>.</a:t>
            </a:r>
            <a:endParaRPr lang="en-US" dirty="0"/>
          </a:p>
        </p:txBody>
      </p:sp>
      <p:sp>
        <p:nvSpPr>
          <p:cNvPr id="7" name="Rectángulo: esquinas redondeadas 1">
            <a:extLst>
              <a:ext uri="{FF2B5EF4-FFF2-40B4-BE49-F238E27FC236}">
                <a16:creationId xmlns:a16="http://schemas.microsoft.com/office/drawing/2014/main" id="{404B98F6-0A66-44E8-A128-3FC6C8F5A996}"/>
              </a:ext>
            </a:extLst>
          </p:cNvPr>
          <p:cNvSpPr/>
          <p:nvPr/>
        </p:nvSpPr>
        <p:spPr>
          <a:xfrm>
            <a:off x="8043574" y="3888605"/>
            <a:ext cx="1209255" cy="827835"/>
          </a:xfrm>
          <a:prstGeom prst="roundRect">
            <a:avLst>
              <a:gd name="adj" fmla="val 11226"/>
            </a:avLst>
          </a:prstGeom>
          <a:solidFill>
            <a:srgbClr val="FFF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Rectángulo: esquinas redondeadas 1">
            <a:extLst>
              <a:ext uri="{FF2B5EF4-FFF2-40B4-BE49-F238E27FC236}">
                <a16:creationId xmlns:a16="http://schemas.microsoft.com/office/drawing/2014/main" id="{B0E69159-BACB-41D0-AE4D-7C11534ACDCC}"/>
              </a:ext>
            </a:extLst>
          </p:cNvPr>
          <p:cNvSpPr/>
          <p:nvPr/>
        </p:nvSpPr>
        <p:spPr>
          <a:xfrm>
            <a:off x="6221678" y="3888605"/>
            <a:ext cx="1034415" cy="827835"/>
          </a:xfrm>
          <a:prstGeom prst="roundRect">
            <a:avLst>
              <a:gd name="adj" fmla="val 11226"/>
            </a:avLst>
          </a:prstGeom>
          <a:solidFill>
            <a:srgbClr val="FFF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Rectángulo: esquinas redondeadas 1">
            <a:extLst>
              <a:ext uri="{FF2B5EF4-FFF2-40B4-BE49-F238E27FC236}">
                <a16:creationId xmlns:a16="http://schemas.microsoft.com/office/drawing/2014/main" id="{1565AF71-F116-48AC-B06A-1675325252FD}"/>
              </a:ext>
            </a:extLst>
          </p:cNvPr>
          <p:cNvSpPr/>
          <p:nvPr/>
        </p:nvSpPr>
        <p:spPr>
          <a:xfrm>
            <a:off x="4442108" y="3888605"/>
            <a:ext cx="1000045" cy="827835"/>
          </a:xfrm>
          <a:prstGeom prst="roundRect">
            <a:avLst>
              <a:gd name="adj" fmla="val 11226"/>
            </a:avLst>
          </a:prstGeom>
          <a:solidFill>
            <a:srgbClr val="FFF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: esquinas redondeadas 1">
            <a:extLst>
              <a:ext uri="{FF2B5EF4-FFF2-40B4-BE49-F238E27FC236}">
                <a16:creationId xmlns:a16="http://schemas.microsoft.com/office/drawing/2014/main" id="{F3F6DA96-4CA4-4998-B586-7C9F03E13D5B}"/>
              </a:ext>
            </a:extLst>
          </p:cNvPr>
          <p:cNvSpPr/>
          <p:nvPr/>
        </p:nvSpPr>
        <p:spPr>
          <a:xfrm>
            <a:off x="2588040" y="3888605"/>
            <a:ext cx="1129880" cy="827835"/>
          </a:xfrm>
          <a:prstGeom prst="roundRect">
            <a:avLst>
              <a:gd name="adj" fmla="val 11226"/>
            </a:avLst>
          </a:prstGeom>
          <a:solidFill>
            <a:srgbClr val="FFF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E93049-0E89-48D1-87FF-B56D6B093E60}"/>
              </a:ext>
            </a:extLst>
          </p:cNvPr>
          <p:cNvSpPr txBox="1"/>
          <p:nvPr/>
        </p:nvSpPr>
        <p:spPr>
          <a:xfrm>
            <a:off x="2530892" y="3951706"/>
            <a:ext cx="112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empezar</a:t>
            </a:r>
          </a:p>
          <a:p>
            <a:pPr algn="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volver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E075D3-9115-4C4A-83E5-B212436658C9}"/>
              </a:ext>
            </a:extLst>
          </p:cNvPr>
          <p:cNvSpPr txBox="1"/>
          <p:nvPr/>
        </p:nvSpPr>
        <p:spPr>
          <a:xfrm>
            <a:off x="2617529" y="3501404"/>
            <a:ext cx="10709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520A0FC-E3AF-4A2A-867C-7E3BAA05CF48}"/>
              </a:ext>
            </a:extLst>
          </p:cNvPr>
          <p:cNvSpPr txBox="1"/>
          <p:nvPr/>
        </p:nvSpPr>
        <p:spPr>
          <a:xfrm>
            <a:off x="4472428" y="3951706"/>
            <a:ext cx="95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emp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r"/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lv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C679D3D-D64B-43C7-A67A-BCEF404C6CCD}"/>
              </a:ext>
            </a:extLst>
          </p:cNvPr>
          <p:cNvSpPr txBox="1"/>
          <p:nvPr/>
        </p:nvSpPr>
        <p:spPr>
          <a:xfrm>
            <a:off x="4260529" y="3501404"/>
            <a:ext cx="135914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 STEM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328DA85-C955-4653-B483-04BF74E9EA72}"/>
              </a:ext>
            </a:extLst>
          </p:cNvPr>
          <p:cNvSpPr txBox="1"/>
          <p:nvPr/>
        </p:nvSpPr>
        <p:spPr>
          <a:xfrm>
            <a:off x="6198824" y="3951706"/>
            <a:ext cx="105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emp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r"/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CO" b="1" dirty="0" err="1"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lv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397D05C-72A3-4C5C-88E8-E584C6D99508}"/>
              </a:ext>
            </a:extLst>
          </p:cNvPr>
          <p:cNvSpPr txBox="1"/>
          <p:nvPr/>
        </p:nvSpPr>
        <p:spPr>
          <a:xfrm>
            <a:off x="5985171" y="3501404"/>
            <a:ext cx="15496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CHANGE</a:t>
            </a:r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4E764D8E-7456-44A8-977E-C2C9861EBDC8}"/>
              </a:ext>
            </a:extLst>
          </p:cNvPr>
          <p:cNvSpPr/>
          <p:nvPr/>
        </p:nvSpPr>
        <p:spPr>
          <a:xfrm rot="5400000">
            <a:off x="3690032" y="4145942"/>
            <a:ext cx="827835" cy="313159"/>
          </a:xfrm>
          <a:prstGeom prst="triangl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30CC1C2-E40B-424F-A503-D9651A3D871A}"/>
              </a:ext>
            </a:extLst>
          </p:cNvPr>
          <p:cNvSpPr txBox="1"/>
          <p:nvPr/>
        </p:nvSpPr>
        <p:spPr>
          <a:xfrm>
            <a:off x="8069417" y="3951706"/>
            <a:ext cx="108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emp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</a:p>
          <a:p>
            <a:pPr algn="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lvo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785BD0E-0035-4B87-9CF7-5E3339BCE4F4}"/>
              </a:ext>
            </a:extLst>
          </p:cNvPr>
          <p:cNvSpPr txBox="1"/>
          <p:nvPr/>
        </p:nvSpPr>
        <p:spPr>
          <a:xfrm>
            <a:off x="7624874" y="3501404"/>
            <a:ext cx="20238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CONJUGATED FORM</a:t>
            </a:r>
          </a:p>
        </p:txBody>
      </p:sp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69C80576-12CF-4FFF-8562-B90CEEE346D0}"/>
              </a:ext>
            </a:extLst>
          </p:cNvPr>
          <p:cNvSpPr/>
          <p:nvPr/>
        </p:nvSpPr>
        <p:spPr>
          <a:xfrm rot="5400000">
            <a:off x="5414674" y="4145942"/>
            <a:ext cx="827835" cy="313159"/>
          </a:xfrm>
          <a:prstGeom prst="triangl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Triángulo isósceles 20">
            <a:extLst>
              <a:ext uri="{FF2B5EF4-FFF2-40B4-BE49-F238E27FC236}">
                <a16:creationId xmlns:a16="http://schemas.microsoft.com/office/drawing/2014/main" id="{252B073C-76EA-4D4C-A748-A163AF0869A1}"/>
              </a:ext>
            </a:extLst>
          </p:cNvPr>
          <p:cNvSpPr/>
          <p:nvPr/>
        </p:nvSpPr>
        <p:spPr>
          <a:xfrm rot="5400000">
            <a:off x="7239202" y="4145942"/>
            <a:ext cx="827835" cy="313159"/>
          </a:xfrm>
          <a:prstGeom prst="triangl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Título 22">
            <a:extLst>
              <a:ext uri="{FF2B5EF4-FFF2-40B4-BE49-F238E27FC236}">
                <a16:creationId xmlns:a16="http://schemas.microsoft.com/office/drawing/2014/main" id="{001BB1BB-CFEC-4F7B-9640-B271CEA4A0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de-DE" b="0" dirty="0"/>
              <a:t>Stem-changing verbs: </a:t>
            </a:r>
            <a:r>
              <a:rPr lang="de-DE" dirty="0"/>
              <a:t>e:ie, o:ue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760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F0212E-2F11-44F2-B6A3-CC8BA5FE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4.2-10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6D4513-B5BD-4FA0-8993-E73335DF4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© Vista Higher Learning, Inc. All rights reserved.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21E791F-D795-4F4C-8AC7-DC9718B7B70F}"/>
              </a:ext>
            </a:extLst>
          </p:cNvPr>
          <p:cNvSpPr/>
          <p:nvPr/>
        </p:nvSpPr>
        <p:spPr>
          <a:xfrm>
            <a:off x="2628900" y="1835032"/>
            <a:ext cx="7480300" cy="4033506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8E1018-766E-4D52-B542-64EBC76E62B5}"/>
              </a:ext>
            </a:extLst>
          </p:cNvPr>
          <p:cNvSpPr txBox="1"/>
          <p:nvPr/>
        </p:nvSpPr>
        <p:spPr>
          <a:xfrm>
            <a:off x="2959100" y="2133482"/>
            <a:ext cx="7010400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1668463" lvl="3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 the present tense forms of these verbs.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262C69F-1C53-42E9-84E7-36ED7576FCEC}"/>
              </a:ext>
            </a:extLst>
          </p:cNvPr>
          <p:cNvSpPr/>
          <p:nvPr/>
        </p:nvSpPr>
        <p:spPr>
          <a:xfrm>
            <a:off x="3001511" y="2069982"/>
            <a:ext cx="1603375" cy="441325"/>
          </a:xfrm>
          <a:prstGeom prst="roundRect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432000" numCol="1" rtlCol="0" anchor="ctr"/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¡INTÉNTALO!</a:t>
            </a:r>
          </a:p>
        </p:txBody>
      </p:sp>
      <p:graphicFrame>
        <p:nvGraphicFramePr>
          <p:cNvPr id="7" name="Tabla 8">
            <a:extLst>
              <a:ext uri="{FF2B5EF4-FFF2-40B4-BE49-F238E27FC236}">
                <a16:creationId xmlns:a16="http://schemas.microsoft.com/office/drawing/2014/main" id="{5DA8D50D-A61D-450C-9004-EDB532C59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47864"/>
              </p:ext>
            </p:extLst>
          </p:nvPr>
        </p:nvGraphicFramePr>
        <p:xfrm>
          <a:off x="3001510" y="2965305"/>
          <a:ext cx="710769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4540">
                  <a:extLst>
                    <a:ext uri="{9D8B030D-6E8A-4147-A177-3AD203B41FA5}">
                      <a16:colId xmlns:a16="http://schemas.microsoft.com/office/drawing/2014/main" val="2960264371"/>
                    </a:ext>
                  </a:extLst>
                </a:gridCol>
                <a:gridCol w="3613150">
                  <a:extLst>
                    <a:ext uri="{9D8B030D-6E8A-4147-A177-3AD203B41FA5}">
                      <a16:colId xmlns:a16="http://schemas.microsoft.com/office/drawing/2014/main" val="599225509"/>
                    </a:ext>
                  </a:extLst>
                </a:gridCol>
              </a:tblGrid>
              <a:tr h="276368"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Ustedes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CO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Mi abuela no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CO" sz="16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376192"/>
                  </a:ext>
                </a:extLst>
              </a:tr>
              <a:tr h="245761"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Tú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CO" sz="16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Yo no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CO" sz="16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255313"/>
                  </a:ext>
                </a:extLst>
              </a:tr>
              <a:tr h="245761"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Nosotras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CO" sz="16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Tú no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CO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622225"/>
                  </a:ext>
                </a:extLst>
              </a:tr>
              <a:tr h="245761"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Mi hermano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CO" sz="16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Mis hijos no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CO" sz="16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6932"/>
                  </a:ext>
                </a:extLst>
              </a:tr>
              <a:tr h="245761"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Yo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CO" sz="16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Usted no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CO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564489"/>
                  </a:ext>
                </a:extLst>
              </a:tr>
              <a:tr h="245761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1600" b="0" i="0" u="none" strike="noStrike" kern="12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Usted</a:t>
                      </a: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CO" sz="16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Nosotros no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CO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080992"/>
                  </a:ext>
                </a:extLst>
              </a:tr>
              <a:tr h="245761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Los chicos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CO" sz="16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 no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MX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CO" sz="16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95194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Ella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MX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CO" sz="1600" b="0" i="0" u="none" strike="noStrike" kern="12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 Ustedes no </a:t>
                      </a:r>
                      <a:r>
                        <a:rPr lang="es-E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</a:t>
                      </a:r>
                      <a:r>
                        <a:rPr lang="es-CO" sz="16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233748"/>
                  </a:ext>
                </a:extLst>
              </a:tr>
            </a:tbl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618E79C-E92B-4229-B31D-8C3137A67E4C}"/>
              </a:ext>
            </a:extLst>
          </p:cNvPr>
          <p:cNvSpPr/>
          <p:nvPr/>
        </p:nvSpPr>
        <p:spPr>
          <a:xfrm>
            <a:off x="4011162" y="2623325"/>
            <a:ext cx="1368000" cy="252531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432000" numCol="1" rtlCol="0" anchor="ctr"/>
          <a:lstStyle/>
          <a:p>
            <a:pPr algn="ctr"/>
            <a:r>
              <a:rPr lang="es-CO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cerrar (</a:t>
            </a:r>
            <a:r>
              <a:rPr lang="es-CO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e:ie</a:t>
            </a:r>
            <a:r>
              <a:rPr lang="es-CO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DEBB03-CF32-42AD-9D51-FF9F5D93BCF1}"/>
              </a:ext>
            </a:extLst>
          </p:cNvPr>
          <p:cNvSpPr txBox="1"/>
          <p:nvPr/>
        </p:nvSpPr>
        <p:spPr>
          <a:xfrm>
            <a:off x="7891109" y="2990789"/>
            <a:ext cx="8486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300" b="1" i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duerme</a:t>
            </a:r>
            <a:endParaRPr lang="es-CO" sz="1300" b="1" i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F5785DC-F6D7-4AFD-BD00-51139110BB06}"/>
              </a:ext>
            </a:extLst>
          </p:cNvPr>
          <p:cNvSpPr txBox="1"/>
          <p:nvPr/>
        </p:nvSpPr>
        <p:spPr>
          <a:xfrm>
            <a:off x="3982470" y="2990789"/>
            <a:ext cx="8486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b="1" i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cierran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EB08504-0787-467F-BE98-AE1D8298106F}"/>
              </a:ext>
            </a:extLst>
          </p:cNvPr>
          <p:cNvSpPr/>
          <p:nvPr/>
        </p:nvSpPr>
        <p:spPr>
          <a:xfrm>
            <a:off x="7262553" y="2623325"/>
            <a:ext cx="1368000" cy="252531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79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432000" numCol="1" rtlCol="0" anchor="ctr"/>
          <a:lstStyle/>
          <a:p>
            <a:pPr algn="ctr"/>
            <a:r>
              <a:rPr lang="es-CO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dormir (</a:t>
            </a:r>
            <a:r>
              <a:rPr lang="es-CO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o:ue</a:t>
            </a:r>
            <a:r>
              <a:rPr lang="es-CO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D4A98E8D-F3C8-46DC-8A22-F844DC5104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de-DE" b="0" dirty="0"/>
              <a:t>Stem-changing verbs: </a:t>
            </a:r>
            <a:r>
              <a:rPr lang="de-DE" dirty="0"/>
              <a:t>e:ie, o:ue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2431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B5C8FD4-68B4-4B75-BF89-67C12C447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2041768"/>
          </a:xfrm>
        </p:spPr>
        <p:txBody>
          <a:bodyPr/>
          <a:lstStyle/>
          <a:p>
            <a:r>
              <a:rPr lang="en-US" dirty="0"/>
              <a:t>In many verbs, such as </a:t>
            </a:r>
            <a:r>
              <a:rPr lang="en-US" b="1" dirty="0" err="1"/>
              <a:t>empezar</a:t>
            </a:r>
            <a:r>
              <a:rPr lang="en-US" dirty="0"/>
              <a:t> (</a:t>
            </a:r>
            <a:r>
              <a:rPr lang="en-US" i="1" dirty="0"/>
              <a:t>to begin</a:t>
            </a:r>
            <a:r>
              <a:rPr lang="en-US" dirty="0"/>
              <a:t>), the stem vowel changes from </a:t>
            </a:r>
            <a:r>
              <a:rPr lang="en-US" b="1" dirty="0"/>
              <a:t>e</a:t>
            </a:r>
            <a:r>
              <a:rPr lang="en-US" dirty="0"/>
              <a:t> to </a:t>
            </a:r>
            <a:r>
              <a:rPr lang="en-US" b="1" dirty="0" err="1"/>
              <a:t>ie</a:t>
            </a:r>
            <a:r>
              <a:rPr lang="en-US" dirty="0"/>
              <a:t>. Note that the </a:t>
            </a:r>
            <a:r>
              <a:rPr lang="en-US" b="1" dirty="0" err="1"/>
              <a:t>nosotros</a:t>
            </a:r>
            <a:r>
              <a:rPr lang="en-US" b="1" dirty="0"/>
              <a:t>/as </a:t>
            </a:r>
            <a:r>
              <a:rPr lang="en-US" dirty="0"/>
              <a:t>and </a:t>
            </a:r>
            <a:r>
              <a:rPr lang="en-US" b="1" dirty="0" err="1"/>
              <a:t>vosotros</a:t>
            </a:r>
            <a:r>
              <a:rPr lang="en-US" b="1" dirty="0"/>
              <a:t>/as </a:t>
            </a:r>
            <a:r>
              <a:rPr lang="en-US" dirty="0"/>
              <a:t>forms don’t have a stem change.</a:t>
            </a:r>
            <a:endParaRPr lang="es-CO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A015CF4F-F469-4F78-8679-D6D07AF3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4.2-2</a:t>
            </a:r>
            <a:endParaRPr lang="en-U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75B7C1B-8AE3-4553-89FD-A57463D4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© Vista Higher Learning, Inc. All rights reserved.</a:t>
            </a:r>
            <a:endParaRPr lang="en-US" dirty="0"/>
          </a:p>
        </p:txBody>
      </p:sp>
      <p:sp>
        <p:nvSpPr>
          <p:cNvPr id="8" name="Rectángulo: esquinas superiores redondeadas 7">
            <a:extLst>
              <a:ext uri="{FF2B5EF4-FFF2-40B4-BE49-F238E27FC236}">
                <a16:creationId xmlns:a16="http://schemas.microsoft.com/office/drawing/2014/main" id="{7CABE9ED-8831-4309-AECB-495363E1A612}"/>
              </a:ext>
            </a:extLst>
          </p:cNvPr>
          <p:cNvSpPr/>
          <p:nvPr/>
        </p:nvSpPr>
        <p:spPr>
          <a:xfrm>
            <a:off x="3700177" y="4106154"/>
            <a:ext cx="5791200" cy="1688190"/>
          </a:xfrm>
          <a:prstGeom prst="round2SameRect">
            <a:avLst>
              <a:gd name="adj1" fmla="val 0"/>
              <a:gd name="adj2" fmla="val 14224"/>
            </a:avLst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FC2B3580-F22E-46EA-93CF-C51812AD5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493627"/>
              </p:ext>
            </p:extLst>
          </p:nvPr>
        </p:nvGraphicFramePr>
        <p:xfrm>
          <a:off x="3831284" y="4704198"/>
          <a:ext cx="2294593" cy="85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0464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114129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</a:tblGrid>
              <a:tr h="851385">
                <a:tc>
                  <a:txBody>
                    <a:bodyPr/>
                    <a:lstStyle/>
                    <a:p>
                      <a:pPr algn="r"/>
                      <a:r>
                        <a:rPr lang="es-E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</a:t>
                      </a:r>
                    </a:p>
                    <a:p>
                      <a:pPr algn="r"/>
                      <a:r>
                        <a:rPr lang="es-E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tú </a:t>
                      </a:r>
                    </a:p>
                    <a:p>
                      <a:pPr algn="r"/>
                      <a:r>
                        <a:rPr lang="es-E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Ud./él/ella</a:t>
                      </a:r>
                      <a:endParaRPr lang="es-CO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>
                    <a:lnL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</a:t>
                      </a:r>
                      <a:r>
                        <a:rPr lang="es-ES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</a:t>
                      </a:r>
                    </a:p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</a:t>
                      </a:r>
                      <a:r>
                        <a:rPr lang="es-ES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zas</a:t>
                      </a:r>
                    </a:p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</a:t>
                      </a:r>
                      <a:r>
                        <a:rPr lang="es-ES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</a:t>
                      </a:r>
                      <a:endParaRPr lang="es-CO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B629562-B84B-4388-9CFE-825B21F361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622884"/>
              </p:ext>
            </p:extLst>
          </p:nvPr>
        </p:nvGraphicFramePr>
        <p:xfrm>
          <a:off x="6636213" y="4704199"/>
          <a:ext cx="2718639" cy="851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4380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234259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</a:tblGrid>
              <a:tr h="851384">
                <a:tc>
                  <a:txBody>
                    <a:bodyPr/>
                    <a:lstStyle/>
                    <a:p>
                      <a:pPr algn="r"/>
                      <a:r>
                        <a:rPr lang="es-E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nosotros/as </a:t>
                      </a:r>
                    </a:p>
                    <a:p>
                      <a:pPr algn="r"/>
                      <a:r>
                        <a:rPr lang="es-E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vosotros/as </a:t>
                      </a:r>
                    </a:p>
                    <a:p>
                      <a:pPr algn="r"/>
                      <a:r>
                        <a:rPr lang="es-E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Uds./ellos/ellas</a:t>
                      </a:r>
                      <a:endParaRPr lang="es-CO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>
                    <a:lnL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empezamos</a:t>
                      </a:r>
                    </a:p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empezáis</a:t>
                      </a:r>
                    </a:p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</a:t>
                      </a:r>
                      <a:r>
                        <a:rPr lang="es-ES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zan</a:t>
                      </a:r>
                      <a:endParaRPr lang="es-CO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sp>
        <p:nvSpPr>
          <p:cNvPr id="12" name="Elipse 11">
            <a:extLst>
              <a:ext uri="{FF2B5EF4-FFF2-40B4-BE49-F238E27FC236}">
                <a16:creationId xmlns:a16="http://schemas.microsoft.com/office/drawing/2014/main" id="{0C101664-BD15-492B-B0C2-57BDB9A4C0BD}"/>
              </a:ext>
            </a:extLst>
          </p:cNvPr>
          <p:cNvSpPr/>
          <p:nvPr/>
        </p:nvSpPr>
        <p:spPr>
          <a:xfrm>
            <a:off x="4957839" y="5483025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87E5F7E-B42E-4D32-9DBE-6CFDD77FB80D}"/>
              </a:ext>
            </a:extLst>
          </p:cNvPr>
          <p:cNvSpPr/>
          <p:nvPr/>
        </p:nvSpPr>
        <p:spPr>
          <a:xfrm>
            <a:off x="8066593" y="5483025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D35DBFD-C9D1-410C-89CC-4D342705A26B}"/>
              </a:ext>
            </a:extLst>
          </p:cNvPr>
          <p:cNvSpPr/>
          <p:nvPr/>
        </p:nvSpPr>
        <p:spPr>
          <a:xfrm>
            <a:off x="4234480" y="4465400"/>
            <a:ext cx="1555232" cy="278990"/>
          </a:xfrm>
          <a:prstGeom prst="roundRect">
            <a:avLst>
              <a:gd name="adj" fmla="val 44043"/>
            </a:avLst>
          </a:prstGeom>
          <a:solidFill>
            <a:srgbClr val="FFF9C7"/>
          </a:solidFill>
          <a:ln w="12700"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 </a:t>
            </a:r>
            <a:r>
              <a:rPr lang="es-CO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sz="1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B13C461-5B77-424A-A70A-7239FC3B7C93}"/>
              </a:ext>
            </a:extLst>
          </p:cNvPr>
          <p:cNvSpPr/>
          <p:nvPr/>
        </p:nvSpPr>
        <p:spPr>
          <a:xfrm>
            <a:off x="7341363" y="4465400"/>
            <a:ext cx="1555232" cy="278990"/>
          </a:xfrm>
          <a:prstGeom prst="roundRect">
            <a:avLst>
              <a:gd name="adj" fmla="val 44043"/>
            </a:avLst>
          </a:prstGeom>
          <a:solidFill>
            <a:srgbClr val="FFF9C7"/>
          </a:solidFill>
          <a:ln w="12700"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CO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sz="1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CD59548E-0E7F-452E-BDA5-5BD651F6ACA7}"/>
              </a:ext>
            </a:extLst>
          </p:cNvPr>
          <p:cNvSpPr/>
          <p:nvPr/>
        </p:nvSpPr>
        <p:spPr>
          <a:xfrm>
            <a:off x="3598578" y="3877554"/>
            <a:ext cx="6007100" cy="457200"/>
          </a:xfrm>
          <a:prstGeom prst="roundRect">
            <a:avLst>
              <a:gd name="adj" fmla="val 33334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verb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empezar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e:ie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 begin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7FBA285-D148-497E-B56B-9FD81A6240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b="0" dirty="0" err="1"/>
              <a:t>Stem-changing</a:t>
            </a:r>
            <a:r>
              <a:rPr lang="es-CO" b="0" dirty="0"/>
              <a:t> </a:t>
            </a:r>
            <a:r>
              <a:rPr lang="es-CO" b="0" dirty="0" err="1"/>
              <a:t>verbs</a:t>
            </a:r>
            <a:r>
              <a:rPr lang="es-CO" b="0" dirty="0"/>
              <a:t>: </a:t>
            </a:r>
            <a:r>
              <a:rPr lang="es-CO" dirty="0"/>
              <a:t>e:ie, o:ue</a:t>
            </a:r>
          </a:p>
        </p:txBody>
      </p:sp>
    </p:spTree>
    <p:extLst>
      <p:ext uri="{BB962C8B-B14F-4D97-AF65-F5344CB8AC3E}">
        <p14:creationId xmlns:p14="http://schemas.microsoft.com/office/powerpoint/2010/main" val="147606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3477EF-32F6-4756-B614-22FD66D4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4.2-3</a:t>
            </a:r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7C78CB-0087-4A47-8F0E-A00DA8AA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© Vista Higher Learning, Inc. All rights reserved.</a:t>
            </a:r>
            <a:endParaRPr lang="en-US" dirty="0"/>
          </a:p>
        </p:txBody>
      </p:sp>
      <p:pic>
        <p:nvPicPr>
          <p:cNvPr id="9" name="Imagen 8" descr="A young man in a subway car. A speech bubble reads, &quot;¡El partido empieza en diez minutos!&quot;">
            <a:extLst>
              <a:ext uri="{FF2B5EF4-FFF2-40B4-BE49-F238E27FC236}">
                <a16:creationId xmlns:a16="http://schemas.microsoft.com/office/drawing/2014/main" id="{B6BCE6E9-0E15-44D4-828E-4C940A63A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197" y="1954681"/>
            <a:ext cx="3941934" cy="2673088"/>
          </a:xfrm>
          <a:prstGeom prst="rect">
            <a:avLst/>
          </a:prstGeom>
        </p:spPr>
      </p:pic>
      <p:pic>
        <p:nvPicPr>
          <p:cNvPr id="12" name="Imagen 11" descr="Another young man in a subway car. A speech bubble reads: &quot;¡¿Cómo pierdes las entradas?!&quot;">
            <a:extLst>
              <a:ext uri="{FF2B5EF4-FFF2-40B4-BE49-F238E27FC236}">
                <a16:creationId xmlns:a16="http://schemas.microsoft.com/office/drawing/2014/main" id="{A76BC412-2CE6-4324-8FB7-F6566CE56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476" y="1951629"/>
            <a:ext cx="3713699" cy="2673089"/>
          </a:xfrm>
          <a:prstGeom prst="rect">
            <a:avLst/>
          </a:prstGeom>
        </p:spPr>
      </p:pic>
      <p:sp>
        <p:nvSpPr>
          <p:cNvPr id="13" name="Título 12">
            <a:extLst>
              <a:ext uri="{FF2B5EF4-FFF2-40B4-BE49-F238E27FC236}">
                <a16:creationId xmlns:a16="http://schemas.microsoft.com/office/drawing/2014/main" id="{07A0ACC2-D9AE-4C22-8403-5B7AC817B4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de-DE" b="0" dirty="0"/>
              <a:t>Stem-changing verbs: </a:t>
            </a:r>
            <a:r>
              <a:rPr lang="de-DE" dirty="0"/>
              <a:t>e:ie, o:ue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348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F083B72-B1A8-42D0-BA86-0D8251CDBC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2041768"/>
          </a:xfrm>
        </p:spPr>
        <p:txBody>
          <a:bodyPr/>
          <a:lstStyle/>
          <a:p>
            <a:r>
              <a:rPr lang="en-US" dirty="0"/>
              <a:t>In many other verbs, such as </a:t>
            </a:r>
            <a:r>
              <a:rPr lang="en-US" b="1" dirty="0" err="1"/>
              <a:t>volver</a:t>
            </a:r>
            <a:r>
              <a:rPr lang="en-US" dirty="0"/>
              <a:t> (</a:t>
            </a:r>
            <a:r>
              <a:rPr lang="en-US" i="1" dirty="0"/>
              <a:t>to return</a:t>
            </a:r>
            <a:r>
              <a:rPr lang="en-US" dirty="0"/>
              <a:t>), the stem vowel changes from </a:t>
            </a:r>
            <a:r>
              <a:rPr lang="en-US" b="1" dirty="0"/>
              <a:t>o</a:t>
            </a:r>
            <a:r>
              <a:rPr lang="en-US" dirty="0"/>
              <a:t> to </a:t>
            </a:r>
            <a:r>
              <a:rPr lang="en-US" b="1" dirty="0" err="1"/>
              <a:t>ue</a:t>
            </a:r>
            <a:r>
              <a:rPr lang="en-US" dirty="0"/>
              <a:t>. The </a:t>
            </a:r>
            <a:r>
              <a:rPr lang="en-US" b="1" dirty="0" err="1"/>
              <a:t>nosotros</a:t>
            </a:r>
            <a:r>
              <a:rPr lang="en-US" b="1" dirty="0"/>
              <a:t>/as</a:t>
            </a:r>
            <a:r>
              <a:rPr lang="en-US" dirty="0"/>
              <a:t> and </a:t>
            </a:r>
            <a:r>
              <a:rPr lang="en-US" b="1" dirty="0" err="1"/>
              <a:t>vosotros</a:t>
            </a:r>
            <a:r>
              <a:rPr lang="en-US" b="1" dirty="0"/>
              <a:t>/as</a:t>
            </a:r>
            <a:r>
              <a:rPr lang="en-US" dirty="0"/>
              <a:t> forms have </a:t>
            </a:r>
            <a:br>
              <a:rPr lang="en-US" dirty="0"/>
            </a:br>
            <a:r>
              <a:rPr lang="en-US" dirty="0"/>
              <a:t>no stem change.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9C4CE8-C213-4A73-B7FB-20900121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4.2-4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C89C10-508A-49F1-9A02-66A04960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© Vista Higher Learning, Inc. All rights reserved.</a:t>
            </a:r>
            <a:endParaRPr lang="en-US" dirty="0"/>
          </a:p>
        </p:txBody>
      </p:sp>
      <p:sp>
        <p:nvSpPr>
          <p:cNvPr id="6" name="Rectángulo: esquinas superiores redondeadas 5">
            <a:extLst>
              <a:ext uri="{FF2B5EF4-FFF2-40B4-BE49-F238E27FC236}">
                <a16:creationId xmlns:a16="http://schemas.microsoft.com/office/drawing/2014/main" id="{7BEF7DC3-E7D6-437B-B341-D17460768D47}"/>
              </a:ext>
            </a:extLst>
          </p:cNvPr>
          <p:cNvSpPr/>
          <p:nvPr/>
        </p:nvSpPr>
        <p:spPr>
          <a:xfrm>
            <a:off x="3717095" y="4160823"/>
            <a:ext cx="5791200" cy="1688190"/>
          </a:xfrm>
          <a:prstGeom prst="round2SameRect">
            <a:avLst>
              <a:gd name="adj1" fmla="val 0"/>
              <a:gd name="adj2" fmla="val 14224"/>
            </a:avLst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8" name="Tabla 10">
            <a:extLst>
              <a:ext uri="{FF2B5EF4-FFF2-40B4-BE49-F238E27FC236}">
                <a16:creationId xmlns:a16="http://schemas.microsoft.com/office/drawing/2014/main" id="{7217A7B1-82DD-4CEC-AEF6-199CF162F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70899"/>
              </p:ext>
            </p:extLst>
          </p:nvPr>
        </p:nvGraphicFramePr>
        <p:xfrm>
          <a:off x="3848202" y="4758867"/>
          <a:ext cx="2294593" cy="851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0464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114129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</a:tblGrid>
              <a:tr h="851385">
                <a:tc>
                  <a:txBody>
                    <a:bodyPr/>
                    <a:lstStyle/>
                    <a:p>
                      <a:pPr algn="r"/>
                      <a:r>
                        <a:rPr lang="es-E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</a:t>
                      </a:r>
                    </a:p>
                    <a:p>
                      <a:pPr algn="r"/>
                      <a:r>
                        <a:rPr lang="es-E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tú </a:t>
                      </a:r>
                    </a:p>
                    <a:p>
                      <a:pPr algn="r"/>
                      <a:r>
                        <a:rPr lang="es-E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Ud./él/ella</a:t>
                      </a:r>
                      <a:endParaRPr lang="es-CO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>
                    <a:lnL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ue</a:t>
                      </a:r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lvo</a:t>
                      </a:r>
                    </a:p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ue</a:t>
                      </a:r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lves</a:t>
                      </a:r>
                    </a:p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ue</a:t>
                      </a:r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lve</a:t>
                      </a:r>
                      <a:endParaRPr lang="es-CO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graphicFrame>
        <p:nvGraphicFramePr>
          <p:cNvPr id="9" name="Tabla 10">
            <a:extLst>
              <a:ext uri="{FF2B5EF4-FFF2-40B4-BE49-F238E27FC236}">
                <a16:creationId xmlns:a16="http://schemas.microsoft.com/office/drawing/2014/main" id="{C26D6EA3-A849-4A42-A162-7B8AE5E43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374670"/>
              </p:ext>
            </p:extLst>
          </p:nvPr>
        </p:nvGraphicFramePr>
        <p:xfrm>
          <a:off x="6653131" y="4758868"/>
          <a:ext cx="2718639" cy="851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4380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234259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</a:tblGrid>
              <a:tr h="851384">
                <a:tc>
                  <a:txBody>
                    <a:bodyPr/>
                    <a:lstStyle/>
                    <a:p>
                      <a:pPr algn="r"/>
                      <a:r>
                        <a:rPr lang="es-E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nosotros/as </a:t>
                      </a:r>
                    </a:p>
                    <a:p>
                      <a:pPr algn="r"/>
                      <a:r>
                        <a:rPr lang="es-E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vosotros/as </a:t>
                      </a:r>
                    </a:p>
                    <a:p>
                      <a:pPr algn="r"/>
                      <a:r>
                        <a:rPr lang="es-ES" sz="1400" b="0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Uds./ellos/ellas</a:t>
                      </a:r>
                      <a:endParaRPr lang="es-CO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>
                    <a:lnL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volvemos</a:t>
                      </a:r>
                    </a:p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volvéis</a:t>
                      </a:r>
                    </a:p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14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ue</a:t>
                      </a:r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lven</a:t>
                      </a:r>
                    </a:p>
                  </a:txBody>
                  <a:tcPr marT="720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EE8A7792-FD0C-4D12-9775-CC9D98F1CABA}"/>
              </a:ext>
            </a:extLst>
          </p:cNvPr>
          <p:cNvSpPr/>
          <p:nvPr/>
        </p:nvSpPr>
        <p:spPr>
          <a:xfrm>
            <a:off x="4977932" y="5537694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6D6C843-815D-48FF-95D9-23E8765E7472}"/>
              </a:ext>
            </a:extLst>
          </p:cNvPr>
          <p:cNvSpPr/>
          <p:nvPr/>
        </p:nvSpPr>
        <p:spPr>
          <a:xfrm>
            <a:off x="8084303" y="5537694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0F78E50-8B81-4957-B47A-33A182746EA0}"/>
              </a:ext>
            </a:extLst>
          </p:cNvPr>
          <p:cNvSpPr/>
          <p:nvPr/>
        </p:nvSpPr>
        <p:spPr>
          <a:xfrm>
            <a:off x="4251398" y="4520069"/>
            <a:ext cx="1555232" cy="278990"/>
          </a:xfrm>
          <a:prstGeom prst="roundRect">
            <a:avLst>
              <a:gd name="adj" fmla="val 44043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Singular </a:t>
            </a:r>
            <a:r>
              <a:rPr lang="es-CO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sz="1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438E945-A31B-4791-A2F0-E6681868CE27}"/>
              </a:ext>
            </a:extLst>
          </p:cNvPr>
          <p:cNvSpPr/>
          <p:nvPr/>
        </p:nvSpPr>
        <p:spPr>
          <a:xfrm>
            <a:off x="7358281" y="4520069"/>
            <a:ext cx="1555232" cy="278990"/>
          </a:xfrm>
          <a:prstGeom prst="roundRect">
            <a:avLst>
              <a:gd name="adj" fmla="val 44043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CO" sz="1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endParaRPr lang="es-CO" sz="1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427633FE-36E6-4ED0-8FD1-8C92A7004D92}"/>
              </a:ext>
            </a:extLst>
          </p:cNvPr>
          <p:cNvSpPr/>
          <p:nvPr/>
        </p:nvSpPr>
        <p:spPr>
          <a:xfrm>
            <a:off x="3609145" y="3929852"/>
            <a:ext cx="6007100" cy="457200"/>
          </a:xfrm>
          <a:prstGeom prst="roundRect">
            <a:avLst>
              <a:gd name="adj" fmla="val 33334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verb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volver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o:ue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 return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80C78587-BDF7-4282-B183-FCEA7D2A33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de-DE" b="0" dirty="0"/>
              <a:t>Stem-changing verbs: </a:t>
            </a:r>
            <a:r>
              <a:rPr lang="de-DE" dirty="0"/>
              <a:t>e:ie, o:ue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131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A863A8-864D-41AB-913D-A80DDF30C5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1004538"/>
          </a:xfrm>
        </p:spPr>
        <p:txBody>
          <a:bodyPr/>
          <a:lstStyle/>
          <a:p>
            <a:r>
              <a:rPr lang="en-US" dirty="0"/>
              <a:t>To help you identify stem-changing verbs, they will appear as follows throughout the text: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A783B1-3520-4B50-A12A-470CE42F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4.2-5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01D627-AB2C-44F8-AB83-36D673B6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© Vista Higher Learning, Inc. All rights reserved.</a:t>
            </a:r>
            <a:endParaRPr lang="en-US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62791EE-3B14-44CF-BB77-25B0BC3B63D2}"/>
              </a:ext>
            </a:extLst>
          </p:cNvPr>
          <p:cNvSpPr/>
          <p:nvPr/>
        </p:nvSpPr>
        <p:spPr>
          <a:xfrm>
            <a:off x="3677953" y="2991443"/>
            <a:ext cx="5152151" cy="492150"/>
          </a:xfrm>
          <a:prstGeom prst="roundRect">
            <a:avLst>
              <a:gd name="adj" fmla="val 44043"/>
            </a:avLst>
          </a:prstGeom>
          <a:solidFill>
            <a:srgbClr val="FFF9C7"/>
          </a:solidFill>
          <a:ln w="12700"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empezar (</a:t>
            </a:r>
            <a:r>
              <a:rPr lang="es-CO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e:ie</a:t>
            </a: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volver (</a:t>
            </a:r>
            <a:r>
              <a:rPr lang="es-CO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o:ue</a:t>
            </a:r>
            <a:r>
              <a:rPr lang="es-C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CO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27FF0924-79FC-4189-83F4-92C240338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de-DE" b="0" dirty="0"/>
              <a:t>Stem-changing verbs: </a:t>
            </a:r>
            <a:r>
              <a:rPr lang="de-DE" dirty="0"/>
              <a:t>e:ie, o:ue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469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601379F-7183-4CB5-B4E5-413D0BE8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4.2-6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95A109-F021-44D2-9D33-C69F1250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© Vista Higher Learning, Inc. All rights reserved.</a:t>
            </a:r>
            <a:endParaRPr lang="en-US" dirty="0"/>
          </a:p>
        </p:txBody>
      </p:sp>
      <p:sp>
        <p:nvSpPr>
          <p:cNvPr id="19" name="Rectángulo: esquinas superiores redondeadas 18">
            <a:extLst>
              <a:ext uri="{FF2B5EF4-FFF2-40B4-BE49-F238E27FC236}">
                <a16:creationId xmlns:a16="http://schemas.microsoft.com/office/drawing/2014/main" id="{5680F2DD-D9C2-4BFE-B14F-458E67DE676E}"/>
              </a:ext>
            </a:extLst>
          </p:cNvPr>
          <p:cNvSpPr/>
          <p:nvPr/>
        </p:nvSpPr>
        <p:spPr>
          <a:xfrm>
            <a:off x="2669907" y="1840892"/>
            <a:ext cx="7562515" cy="3025319"/>
          </a:xfrm>
          <a:prstGeom prst="round2SameRect">
            <a:avLst>
              <a:gd name="adj1" fmla="val 0"/>
              <a:gd name="adj2" fmla="val 14224"/>
            </a:avLst>
          </a:prstGeom>
          <a:solidFill>
            <a:srgbClr val="F8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1" name="Tabla 10">
            <a:extLst>
              <a:ext uri="{FF2B5EF4-FFF2-40B4-BE49-F238E27FC236}">
                <a16:creationId xmlns:a16="http://schemas.microsoft.com/office/drawing/2014/main" id="{99A859BA-4D18-4813-A7D7-8A1E6CD21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495063"/>
              </p:ext>
            </p:extLst>
          </p:nvPr>
        </p:nvGraphicFramePr>
        <p:xfrm>
          <a:off x="2896798" y="2479129"/>
          <a:ext cx="3642360" cy="2163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3905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608455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</a:tblGrid>
              <a:tr h="2163202">
                <a:tc>
                  <a:txBody>
                    <a:bodyPr/>
                    <a:lstStyle/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cerrar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comenzar (a + </a:t>
                      </a:r>
                      <a:r>
                        <a:rPr lang="es-ES" sz="1600" b="1" i="1" u="none" strike="noStrike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</a:t>
                      </a:r>
                      <a:r>
                        <a:rPr lang="es-ES" sz="1600" b="1" i="1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empezar (a + </a:t>
                      </a:r>
                      <a:r>
                        <a:rPr lang="es-ES" sz="1600" b="1" i="1" u="none" strike="noStrike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</a:t>
                      </a:r>
                      <a:r>
                        <a:rPr lang="es-ES" sz="1600" b="1" i="1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entender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pensar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perder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preferir (+ </a:t>
                      </a:r>
                      <a:r>
                        <a:rPr lang="es-ES" sz="1600" b="1" i="1" u="none" strike="noStrike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</a:t>
                      </a:r>
                      <a:r>
                        <a:rPr lang="es-ES" sz="1600" b="1" i="1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querer (+</a:t>
                      </a:r>
                      <a:r>
                        <a:rPr lang="es-ES" sz="1600" b="1" i="1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1" i="1" u="none" strike="noStrike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</a:t>
                      </a:r>
                      <a:r>
                        <a:rPr lang="es-ES" sz="1600" b="1" i="1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s-CO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>
                    <a:lnL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close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begin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begin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understand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think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lose; to miss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prefer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want; to love</a:t>
                      </a:r>
                      <a:endParaRPr lang="es-CO" sz="16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graphicFrame>
        <p:nvGraphicFramePr>
          <p:cNvPr id="22" name="Tabla 10">
            <a:extLst>
              <a:ext uri="{FF2B5EF4-FFF2-40B4-BE49-F238E27FC236}">
                <a16:creationId xmlns:a16="http://schemas.microsoft.com/office/drawing/2014/main" id="{320ED628-59E7-4566-93CE-3517BF638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53206"/>
              </p:ext>
            </p:extLst>
          </p:nvPr>
        </p:nvGraphicFramePr>
        <p:xfrm>
          <a:off x="6717774" y="2479128"/>
          <a:ext cx="3280410" cy="2163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867">
                  <a:extLst>
                    <a:ext uri="{9D8B030D-6E8A-4147-A177-3AD203B41FA5}">
                      <a16:colId xmlns:a16="http://schemas.microsoft.com/office/drawing/2014/main" val="3542052583"/>
                    </a:ext>
                  </a:extLst>
                </a:gridCol>
                <a:gridCol w="1800543">
                  <a:extLst>
                    <a:ext uri="{9D8B030D-6E8A-4147-A177-3AD203B41FA5}">
                      <a16:colId xmlns:a16="http://schemas.microsoft.com/office/drawing/2014/main" val="509103783"/>
                    </a:ext>
                  </a:extLst>
                </a:gridCol>
              </a:tblGrid>
              <a:tr h="2163201">
                <a:tc>
                  <a:txBody>
                    <a:bodyPr/>
                    <a:lstStyle/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almorzar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contar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dormir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encontrar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mostrar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poder (+ </a:t>
                      </a:r>
                      <a:r>
                        <a:rPr lang="es-ES" sz="1600" b="1" i="1" u="none" strike="noStrike" kern="1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</a:t>
                      </a:r>
                      <a:r>
                        <a:rPr lang="es-ES" sz="1600" b="1" i="1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recordar</a:t>
                      </a:r>
                    </a:p>
                    <a:p>
                      <a:pPr algn="r"/>
                      <a:r>
                        <a:rPr lang="es-ES" sz="1600" b="1" i="0" u="none" strike="noStrike" kern="1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volver</a:t>
                      </a:r>
                      <a:endParaRPr lang="es-CO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72000">
                    <a:lnL>
                      <a:noFill/>
                    </a:lnL>
                    <a:lnR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have lunch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count; to tell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sleep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find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show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be able to; can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remember</a:t>
                      </a:r>
                    </a:p>
                    <a:p>
                      <a:r>
                        <a:rPr lang="en-US" sz="16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return</a:t>
                      </a:r>
                      <a:endParaRPr lang="es-ES" sz="1600" b="0" i="1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>
                    <a:lnL w="12700" cap="flat" cmpd="sng" algn="ctr">
                      <a:solidFill>
                        <a:srgbClr val="006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026119"/>
                  </a:ext>
                </a:extLst>
              </a:tr>
            </a:tbl>
          </a:graphicData>
        </a:graphic>
      </p:graphicFrame>
      <p:sp>
        <p:nvSpPr>
          <p:cNvPr id="23" name="Elipse 22">
            <a:extLst>
              <a:ext uri="{FF2B5EF4-FFF2-40B4-BE49-F238E27FC236}">
                <a16:creationId xmlns:a16="http://schemas.microsoft.com/office/drawing/2014/main" id="{9287EE80-1664-45F3-ACAA-BE5112105034}"/>
              </a:ext>
            </a:extLst>
          </p:cNvPr>
          <p:cNvSpPr/>
          <p:nvPr/>
        </p:nvSpPr>
        <p:spPr>
          <a:xfrm>
            <a:off x="4874414" y="4570329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252C139C-13D7-4942-AA81-E3FCC14F14C5}"/>
              </a:ext>
            </a:extLst>
          </p:cNvPr>
          <p:cNvSpPr/>
          <p:nvPr/>
        </p:nvSpPr>
        <p:spPr>
          <a:xfrm>
            <a:off x="8149399" y="4570329"/>
            <a:ext cx="108000" cy="108000"/>
          </a:xfrm>
          <a:prstGeom prst="ellipse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54621CB0-5F94-4CC5-830C-C25A020A687A}"/>
              </a:ext>
            </a:extLst>
          </p:cNvPr>
          <p:cNvSpPr/>
          <p:nvPr/>
        </p:nvSpPr>
        <p:spPr>
          <a:xfrm>
            <a:off x="4151848" y="2200139"/>
            <a:ext cx="1555232" cy="278990"/>
          </a:xfrm>
          <a:prstGeom prst="roundRect">
            <a:avLst>
              <a:gd name="adj" fmla="val 44043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e:ie</a:t>
            </a:r>
            <a:endParaRPr lang="es-CO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9CF17CEF-0CAC-42AA-A0C7-FE657D1E1987}"/>
              </a:ext>
            </a:extLst>
          </p:cNvPr>
          <p:cNvSpPr/>
          <p:nvPr/>
        </p:nvSpPr>
        <p:spPr>
          <a:xfrm>
            <a:off x="7420201" y="2200139"/>
            <a:ext cx="1555232" cy="278990"/>
          </a:xfrm>
          <a:prstGeom prst="roundRect">
            <a:avLst>
              <a:gd name="adj" fmla="val 44043"/>
            </a:avLst>
          </a:prstGeom>
          <a:solidFill>
            <a:srgbClr val="FFF9C7"/>
          </a:solidFill>
          <a:ln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o:ue</a:t>
            </a:r>
            <a:endParaRPr lang="es-CO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1B09C92D-F726-4E12-A997-FAA0DEFFF138}"/>
              </a:ext>
            </a:extLst>
          </p:cNvPr>
          <p:cNvSpPr/>
          <p:nvPr/>
        </p:nvSpPr>
        <p:spPr>
          <a:xfrm>
            <a:off x="2576136" y="1608797"/>
            <a:ext cx="7759699" cy="457200"/>
          </a:xfrm>
          <a:prstGeom prst="roundRect">
            <a:avLst>
              <a:gd name="adj" fmla="val 33334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Common stem-changing verbs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D042C40-BB78-4446-9435-9D7BC99C90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de-DE" b="0" dirty="0"/>
              <a:t>Stem-changing verbs: </a:t>
            </a:r>
            <a:r>
              <a:rPr lang="de-DE" dirty="0"/>
              <a:t>e:ie, o:ue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310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19F110C-B26C-4E8E-99D7-3B2ADA82F0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2014473"/>
          </a:xfrm>
        </p:spPr>
        <p:txBody>
          <a:bodyPr/>
          <a:lstStyle/>
          <a:p>
            <a:r>
              <a:rPr lang="en-US" b="1" dirty="0" err="1"/>
              <a:t>Jugar</a:t>
            </a:r>
            <a:r>
              <a:rPr lang="en-US" dirty="0"/>
              <a:t> (</a:t>
            </a:r>
            <a:r>
              <a:rPr lang="en-US" i="1" dirty="0"/>
              <a:t>to play </a:t>
            </a:r>
            <a:r>
              <a:rPr lang="en-US" dirty="0"/>
              <a:t>a sport or game), is the only Spanish verb that has a </a:t>
            </a:r>
            <a:r>
              <a:rPr lang="en-US" b="1" dirty="0"/>
              <a:t>u:ue </a:t>
            </a:r>
            <a:r>
              <a:rPr lang="en-US" dirty="0"/>
              <a:t>stem change. </a:t>
            </a:r>
            <a:r>
              <a:rPr lang="en-US" b="1" dirty="0" err="1"/>
              <a:t>Jugar</a:t>
            </a:r>
            <a:r>
              <a:rPr lang="en-US" dirty="0"/>
              <a:t> is followed by </a:t>
            </a:r>
            <a:r>
              <a:rPr lang="en-US" b="1" dirty="0"/>
              <a:t>a</a:t>
            </a:r>
            <a:r>
              <a:rPr lang="en-US" dirty="0"/>
              <a:t> + [</a:t>
            </a:r>
            <a:r>
              <a:rPr lang="en-US" i="1" dirty="0"/>
              <a:t>definite article</a:t>
            </a:r>
            <a:r>
              <a:rPr lang="en-US" dirty="0"/>
              <a:t>] when the name of a sport or game is mentioned.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9EB4B1-B4F7-4A38-B731-929884EA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4.2-7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D6372B-B7C5-4210-A23E-2CE27846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© Vista Higher Learning, Inc. All rights reserved.</a:t>
            </a:r>
            <a:endParaRPr lang="en-US" dirty="0"/>
          </a:p>
        </p:txBody>
      </p:sp>
      <p:pic>
        <p:nvPicPr>
          <p:cNvPr id="6" name="Imagen 5" descr="Two young men and two young women stand in a restaurant wearing soccer team jerseys. One of the women turns her head to speak to one of the younger men. A speech bubble points at her and reads, &quot;Qué bien juegan, ¿no?&quot;">
            <a:extLst>
              <a:ext uri="{FF2B5EF4-FFF2-40B4-BE49-F238E27FC236}">
                <a16:creationId xmlns:a16="http://schemas.microsoft.com/office/drawing/2014/main" id="{BB89A2BC-A2D2-407A-853C-72B3C4EFF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484" y="3747463"/>
            <a:ext cx="3228922" cy="2355332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ECABE1AA-DEFE-4DBF-B836-E0AE84BBAF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de-DE" b="0" dirty="0"/>
              <a:t>Stem-changing verbs: </a:t>
            </a:r>
            <a:r>
              <a:rPr lang="de-DE" dirty="0"/>
              <a:t>e:ie, o:ue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075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4B7C764-2452-40B1-8423-36E1C9887F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1523153"/>
          </a:xfrm>
        </p:spPr>
        <p:txBody>
          <a:bodyPr/>
          <a:lstStyle/>
          <a:p>
            <a:r>
              <a:rPr lang="en-US" b="1" dirty="0" err="1"/>
              <a:t>Comenzar</a:t>
            </a:r>
            <a:r>
              <a:rPr lang="en-US" dirty="0"/>
              <a:t> and </a:t>
            </a:r>
            <a:r>
              <a:rPr lang="en-US" b="1" dirty="0" err="1"/>
              <a:t>empezar</a:t>
            </a:r>
            <a:r>
              <a:rPr lang="en-US" dirty="0"/>
              <a:t> require the preposition </a:t>
            </a:r>
            <a:r>
              <a:rPr lang="en-US" b="1" dirty="0"/>
              <a:t>a</a:t>
            </a:r>
            <a:r>
              <a:rPr lang="en-US" dirty="0"/>
              <a:t> when they are followed by </a:t>
            </a:r>
            <a:br>
              <a:rPr lang="en-US" dirty="0"/>
            </a:br>
            <a:r>
              <a:rPr lang="en-US" dirty="0"/>
              <a:t>an infinitive.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5B4C00-57E9-4D06-BC9C-A71C1882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4.2-8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1ADA09-69ED-465C-A1BC-5E54A6F7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©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A0E68FF-D98D-4859-B8A4-D9663EC20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76646"/>
              </p:ext>
            </p:extLst>
          </p:nvPr>
        </p:nvGraphicFramePr>
        <p:xfrm>
          <a:off x="2918620" y="3385328"/>
          <a:ext cx="771114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909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792238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183691"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Comienzan</a:t>
                      </a:r>
                      <a:r>
                        <a:rPr lang="en-U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sz="1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jugar</a:t>
                      </a:r>
                      <a:r>
                        <a:rPr lang="en-U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las </a:t>
                      </a:r>
                      <a:r>
                        <a:rPr lang="en-US" sz="1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siete</a:t>
                      </a:r>
                      <a:r>
                        <a:rPr lang="en-U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begin playing at seven.</a:t>
                      </a:r>
                      <a:endParaRPr lang="es-CO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 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empieza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escribir una postal.</a:t>
                      </a:r>
                    </a:p>
                    <a:p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starting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write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es-ES" sz="1800" b="0" i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postcard</a:t>
                      </a:r>
                      <a:r>
                        <a:rPr lang="es-E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s-CO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F127AA24-6D60-4678-81FE-5487AD9FEE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de-DE" b="0" dirty="0"/>
              <a:t>Stem-changing verbs: </a:t>
            </a:r>
            <a:r>
              <a:rPr lang="de-DE" dirty="0"/>
              <a:t>e:ie, o:ue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105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B6CD24E-3AF6-4223-ADFC-EE9A26089C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1509506"/>
          </a:xfrm>
        </p:spPr>
        <p:txBody>
          <a:bodyPr/>
          <a:lstStyle/>
          <a:p>
            <a:r>
              <a:rPr lang="en-US" b="1" dirty="0" err="1"/>
              <a:t>Pensar</a:t>
            </a:r>
            <a:r>
              <a:rPr lang="en-US" dirty="0"/>
              <a:t> + [</a:t>
            </a:r>
            <a:r>
              <a:rPr lang="en-US" i="1" dirty="0"/>
              <a:t>infinitive</a:t>
            </a:r>
            <a:r>
              <a:rPr lang="en-US" dirty="0"/>
              <a:t>] means </a:t>
            </a:r>
            <a:r>
              <a:rPr lang="en-US" i="1" dirty="0"/>
              <a:t>to plan</a:t>
            </a:r>
            <a:r>
              <a:rPr lang="en-US" dirty="0"/>
              <a:t> or </a:t>
            </a:r>
            <a:r>
              <a:rPr lang="en-US" i="1" dirty="0"/>
              <a:t>to intend to do something</a:t>
            </a:r>
            <a:r>
              <a:rPr lang="en-US" dirty="0"/>
              <a:t>. </a:t>
            </a:r>
            <a:r>
              <a:rPr lang="en-US" b="1" dirty="0" err="1"/>
              <a:t>Pensar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dirty="0"/>
              <a:t>means </a:t>
            </a:r>
            <a:r>
              <a:rPr lang="en-US" i="1" dirty="0"/>
              <a:t>to think about someone or something</a:t>
            </a:r>
            <a:r>
              <a:rPr lang="en-US" dirty="0"/>
              <a:t>.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D97EEF-5082-4C6C-9E36-3CA94AA1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4.2-9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AD9780-52BA-4123-B696-92C6CCAB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©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680A6FF-01B3-4451-9B17-485FB8D47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938428"/>
              </p:ext>
            </p:extLst>
          </p:nvPr>
        </p:nvGraphicFramePr>
        <p:xfrm>
          <a:off x="2918620" y="3385328"/>
          <a:ext cx="771114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909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792238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183691"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US" sz="18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Piensan</a:t>
                      </a:r>
                      <a:r>
                        <a:rPr lang="en-U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</a:t>
                      </a:r>
                      <a:r>
                        <a:rPr lang="en-U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al </a:t>
                      </a:r>
                      <a:r>
                        <a:rPr lang="en-US" sz="1800" b="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gimnasio</a:t>
                      </a:r>
                      <a:r>
                        <a:rPr lang="en-U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Are you planning to go to the gym?</a:t>
                      </a:r>
                      <a:endParaRPr lang="es-CO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qué </a:t>
                      </a:r>
                      <a:r>
                        <a:rPr lang="es-ES" sz="1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piensas</a:t>
                      </a: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What are you thinking about?</a:t>
                      </a:r>
                      <a:endParaRPr lang="es-CO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31C35127-4242-473C-937F-E93C01231A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de-DE" b="0" dirty="0"/>
              <a:t>Stem-changing verbs: </a:t>
            </a:r>
            <a:r>
              <a:rPr lang="de-DE" dirty="0"/>
              <a:t>e:ie, o:ue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6927365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627</TotalTime>
  <Words>786</Words>
  <Application>Microsoft Office PowerPoint</Application>
  <PresentationFormat>Widescreen</PresentationFormat>
  <Paragraphs>145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Main-MASTER</vt:lpstr>
      <vt:lpstr>Stem-changing verbs: e:ie, o:ue</vt:lpstr>
      <vt:lpstr>Stem-changing verbs: e:ie, o:ue</vt:lpstr>
      <vt:lpstr>Stem-changing verbs: e:ie, o:ue</vt:lpstr>
      <vt:lpstr>Stem-changing verbs: e:ie, o:ue</vt:lpstr>
      <vt:lpstr>Stem-changing verbs: e:ie, o:ue</vt:lpstr>
      <vt:lpstr>Stem-changing verbs: e:ie, o:ue</vt:lpstr>
      <vt:lpstr>Stem-changing verbs: e:ie, o:ue</vt:lpstr>
      <vt:lpstr>Stem-changing verbs: e:ie, o:ue</vt:lpstr>
      <vt:lpstr>Stem-changing verbs: e:ie, o:ue</vt:lpstr>
      <vt:lpstr>Stem-changing verbs: e:ie, o:ue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BURAK, ANNETTE</cp:lastModifiedBy>
  <cp:revision>76</cp:revision>
  <dcterms:created xsi:type="dcterms:W3CDTF">2020-01-23T15:55:24Z</dcterms:created>
  <dcterms:modified xsi:type="dcterms:W3CDTF">2022-03-15T13:37:10Z</dcterms:modified>
</cp:coreProperties>
</file>