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5"/>
  </p:sldMasterIdLst>
  <p:notesMasterIdLst>
    <p:notesMasterId r:id="rId11"/>
  </p:notes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1FA"/>
    <a:srgbClr val="0080FF"/>
    <a:srgbClr val="E69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73" autoAdjust="0"/>
  </p:normalViewPr>
  <p:slideViewPr>
    <p:cSldViewPr>
      <p:cViewPr varScale="1">
        <p:scale>
          <a:sx n="104" d="100"/>
          <a:sy n="104" d="100"/>
        </p:scale>
        <p:origin x="7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9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DCB5B70-7809-494E-80BA-E76F9B8690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BF1138A-0DFD-46FE-9825-0C7BC58631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2F2BCB3-B8C2-4266-8C9E-C538FE5BAFF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A9E5085-EA65-49D3-ADE2-46A3D151E44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5CEF809A-C7E1-42F0-B21E-3CF8A15BC9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4E3A57E0-2069-4CEB-9289-5724CD9294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19FEAB-1C0B-4F60-91D4-38C7FB63D2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D2540585-7402-4D34-8E68-0B4F261C38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DC56E2C2-399F-47C9-8BB3-44EB9AC25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56BF0051-B6CD-4904-9C79-B6B3EBD7CD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458202-5561-4861-950F-58CAF05E4480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4_01_header">
            <a:extLst>
              <a:ext uri="{FF2B5EF4-FFF2-40B4-BE49-F238E27FC236}">
                <a16:creationId xmlns:a16="http://schemas.microsoft.com/office/drawing/2014/main" id="{B17CA540-EB1E-4CD3-B3B5-7138B6F59E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supersite">
            <a:extLst>
              <a:ext uri="{FF2B5EF4-FFF2-40B4-BE49-F238E27FC236}">
                <a16:creationId xmlns:a16="http://schemas.microsoft.com/office/drawing/2014/main" id="{47955A3B-5979-4303-A9C5-40D0BEC925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85800"/>
            <a:ext cx="1423988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D9D5541-466E-4371-8D16-283987E02E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68064CC1-3D0D-4A0D-93EF-520A3CCACB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4.1-</a:t>
            </a:r>
            <a:fld id="{A9203C54-8DA9-43C6-BB48-0C52D60CF38E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62727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B57B4D5C-454A-4002-B1E9-39E5E51E6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61E1C50-AA6E-4C19-9488-4D08E81E7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228600" y="6248400"/>
            <a:ext cx="6172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BECFF96-7D73-4076-A3AE-47B5502E0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2362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r>
              <a:rPr lang="en-US" altLang="en-US"/>
              <a:t>4.1-</a:t>
            </a:r>
            <a:fld id="{FF60B76C-7C31-483B-9213-AC0C1AE17AA8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69400"/>
        </a:buClr>
        <a:buSzPct val="80000"/>
        <a:buFont typeface="Wingdings 3" panose="05040102010807070707" pitchFamily="18" charset="2"/>
        <a:buChar char="u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>
            <a:extLst>
              <a:ext uri="{FF2B5EF4-FFF2-40B4-BE49-F238E27FC236}">
                <a16:creationId xmlns:a16="http://schemas.microsoft.com/office/drawing/2014/main" id="{6A773796-25A1-4B95-BDDB-1B450F7B16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  <p:sp>
        <p:nvSpPr>
          <p:cNvPr id="3075" name="Slide Number Placeholder 4">
            <a:extLst>
              <a:ext uri="{FF2B5EF4-FFF2-40B4-BE49-F238E27FC236}">
                <a16:creationId xmlns:a16="http://schemas.microsoft.com/office/drawing/2014/main" id="{EEA8AD1B-362E-4A12-BFA9-47DB4D65D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4.1-</a:t>
            </a:r>
            <a:fld id="{1D3CEB54-15BD-44F6-9B3F-967C72719F28}" type="slidenum">
              <a:rPr lang="en-US" altLang="en-US" sz="1000"/>
              <a:pPr/>
              <a:t>1</a:t>
            </a:fld>
            <a:endParaRPr lang="en-US" altLang="en-US" sz="1000" b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74EC61C7-2131-483B-ABF5-7290D636C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10600" cy="2971800"/>
          </a:xfrm>
        </p:spPr>
        <p:txBody>
          <a:bodyPr/>
          <a:lstStyle/>
          <a:p>
            <a:pPr marL="0" indent="1719263" eaLnBrk="1" hangingPunct="1">
              <a:buFont typeface="Wingdings 3" panose="05040102010807070707" pitchFamily="18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The verb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ir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</a:rPr>
              <a:t>to go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) is irregular in the present tense. Note that, except for the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yo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form (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voy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) and the lack of a written accent on the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vosotros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form (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vais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), the endings are the same as those for regular present tense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–ar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verbs.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077" name="Picture 4" descr="anteTodo">
            <a:extLst>
              <a:ext uri="{FF2B5EF4-FFF2-40B4-BE49-F238E27FC236}">
                <a16:creationId xmlns:a16="http://schemas.microsoft.com/office/drawing/2014/main" id="{52CBF9DB-4374-472A-85A4-E899B9574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1676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" descr="c04p126a">
            <a:extLst>
              <a:ext uri="{FF2B5EF4-FFF2-40B4-BE49-F238E27FC236}">
                <a16:creationId xmlns:a16="http://schemas.microsoft.com/office/drawing/2014/main" id="{50832844-FACA-4DD7-9904-7B9686FBC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3524250"/>
            <a:ext cx="8262937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0CC090EA-7C33-4839-BAB2-4451DF0226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48576FFB-AB90-4C1F-8A53-A7AD45EF95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4.1-</a:t>
            </a:r>
            <a:fld id="{05AA6EC1-C1A2-4783-BAD4-706D8AAB4175}" type="slidenum">
              <a:rPr lang="en-US" altLang="en-US" sz="1000"/>
              <a:pPr/>
              <a:t>2</a:t>
            </a:fld>
            <a:endParaRPr lang="en-US" altLang="en-US" sz="1000" b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D4CDBC9-8F82-4176-B56C-0CB0BE1C8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Ir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is often used with the preposition </a:t>
            </a: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</a:rPr>
              <a:t>to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). </a:t>
            </a:r>
            <a:b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If </a:t>
            </a: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is followed by the definite article </a:t>
            </a: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el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, they combine to form the contraction </a:t>
            </a: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al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. If </a:t>
            </a: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is followed by the other definite articles (</a:t>
            </a: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la, las, los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), there is no contraction.</a:t>
            </a:r>
          </a:p>
        </p:txBody>
      </p:sp>
      <p:pic>
        <p:nvPicPr>
          <p:cNvPr id="4101" name="Picture 4" descr="c04p126b">
            <a:extLst>
              <a:ext uri="{FF2B5EF4-FFF2-40B4-BE49-F238E27FC236}">
                <a16:creationId xmlns:a16="http://schemas.microsoft.com/office/drawing/2014/main" id="{E65A9766-49D1-4C33-8799-875DD81E5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4114800"/>
            <a:ext cx="85756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>
            <a:extLst>
              <a:ext uri="{FF2B5EF4-FFF2-40B4-BE49-F238E27FC236}">
                <a16:creationId xmlns:a16="http://schemas.microsoft.com/office/drawing/2014/main" id="{BF23587B-A834-4AF7-A3FD-B0BA0526F4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  <p:sp>
        <p:nvSpPr>
          <p:cNvPr id="5123" name="Slide Number Placeholder 4">
            <a:extLst>
              <a:ext uri="{FF2B5EF4-FFF2-40B4-BE49-F238E27FC236}">
                <a16:creationId xmlns:a16="http://schemas.microsoft.com/office/drawing/2014/main" id="{81D9A0F0-4A8F-406C-AB57-674B049AE1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4.1-</a:t>
            </a:r>
            <a:fld id="{BCBE491C-98D7-46C5-BCC5-211E3A284582}" type="slidenum">
              <a:rPr lang="en-US" altLang="en-US" sz="1000"/>
              <a:pPr/>
              <a:t>3</a:t>
            </a:fld>
            <a:endParaRPr lang="en-US" altLang="en-US" sz="1000" b="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5742DE0-026C-4990-B280-82B20D05A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The construction </a:t>
            </a: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ir a 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+ [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</a:rPr>
              <a:t>infinitive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] is used to talk about actions that are going to happen in the future. It is equivalent to the English 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</a:rPr>
              <a:t>to be going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+ [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</a:rPr>
              <a:t>infinitive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].</a:t>
            </a:r>
          </a:p>
        </p:txBody>
      </p:sp>
      <p:pic>
        <p:nvPicPr>
          <p:cNvPr id="5125" name="Picture 4" descr="c04p126c">
            <a:extLst>
              <a:ext uri="{FF2B5EF4-FFF2-40B4-BE49-F238E27FC236}">
                <a16:creationId xmlns:a16="http://schemas.microsoft.com/office/drawing/2014/main" id="{CC6951D0-4F48-490A-A289-9337AA28E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3429000"/>
            <a:ext cx="85471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8" descr="VIS4e_estructura_p128">
            <a:extLst>
              <a:ext uri="{FF2B5EF4-FFF2-40B4-BE49-F238E27FC236}">
                <a16:creationId xmlns:a16="http://schemas.microsoft.com/office/drawing/2014/main" id="{F59C6B6A-76DA-4CC8-A486-3AA868EB6A56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13213"/>
            <a:ext cx="5791200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FFF89278-7289-4E28-B0AC-EB8C57385B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0A6D29E0-B6D2-4DBB-A599-5F9D1D79EB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4.1-</a:t>
            </a:r>
            <a:fld id="{C3A1DD01-1AA7-4482-88B3-4B108FF8AF3C}" type="slidenum">
              <a:rPr lang="en-US" altLang="en-US" sz="1000"/>
              <a:pPr/>
              <a:t>4</a:t>
            </a:fld>
            <a:endParaRPr lang="en-US" altLang="en-US" sz="1000" b="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E8D6776-7E7A-4201-BFF5-DBB623CC4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Vamos a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+ [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</a:rPr>
              <a:t>infinitive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] can also express the idea of </a:t>
            </a:r>
            <a:r>
              <a:rPr lang="en-US" altLang="en-US" sz="2800" i="1">
                <a:latin typeface="Arial" panose="020B0604020202020204" pitchFamily="34" charset="0"/>
                <a:ea typeface="ＭＳ Ｐゴシック" panose="020B0600070205080204" pitchFamily="34" charset="-128"/>
              </a:rPr>
              <a:t>let’s (do something)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  <p:pic>
        <p:nvPicPr>
          <p:cNvPr id="6149" name="Picture 7">
            <a:extLst>
              <a:ext uri="{FF2B5EF4-FFF2-40B4-BE49-F238E27FC236}">
                <a16:creationId xmlns:a16="http://schemas.microsoft.com/office/drawing/2014/main" id="{E702E02C-40C6-40A5-A13A-188DC1CBD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3138488"/>
            <a:ext cx="878681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>
            <a:extLst>
              <a:ext uri="{FF2B5EF4-FFF2-40B4-BE49-F238E27FC236}">
                <a16:creationId xmlns:a16="http://schemas.microsoft.com/office/drawing/2014/main" id="{E7AB4CAC-7F67-4D49-AF45-B673A58C65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  <p:sp>
        <p:nvSpPr>
          <p:cNvPr id="7171" name="Slide Number Placeholder 4">
            <a:extLst>
              <a:ext uri="{FF2B5EF4-FFF2-40B4-BE49-F238E27FC236}">
                <a16:creationId xmlns:a16="http://schemas.microsoft.com/office/drawing/2014/main" id="{091599A9-BF65-411C-9F06-6219756BBA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4.1-</a:t>
            </a:r>
            <a:fld id="{A882C682-EBA6-4D56-99F8-88BE2E4E6BB2}" type="slidenum">
              <a:rPr lang="en-US" altLang="en-US" sz="1000"/>
              <a:pPr/>
              <a:t>5</a:t>
            </a:fld>
            <a:endParaRPr lang="en-US" altLang="en-US" sz="1000" b="0"/>
          </a:p>
        </p:txBody>
      </p:sp>
      <p:graphicFrame>
        <p:nvGraphicFramePr>
          <p:cNvPr id="6" name="Group 187">
            <a:extLst>
              <a:ext uri="{FF2B5EF4-FFF2-40B4-BE49-F238E27FC236}">
                <a16:creationId xmlns:a16="http://schemas.microsoft.com/office/drawing/2014/main" id="{59F630BE-FF73-4543-9128-3E962887B85D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2438400"/>
          <a:ext cx="7772400" cy="2836863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40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Provide the present tense forms of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ir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. The first item has been done for you.</a:t>
                      </a:r>
                    </a:p>
                  </a:txBody>
                  <a:tcPr marL="182880" marR="182880" marT="182864" marB="182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767">
                <a:tc>
                  <a:txBody>
                    <a:bodyPr/>
                    <a:lstStyle/>
                    <a:p>
                      <a:pPr marL="5334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Ellos ____.</a:t>
                      </a:r>
                    </a:p>
                    <a:p>
                      <a:pPr marL="5334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____.</a:t>
                      </a:r>
                    </a:p>
                    <a:p>
                      <a:pPr marL="5334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Tu novio ____.</a:t>
                      </a:r>
                    </a:p>
                    <a:p>
                      <a:pPr marL="5334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Adela ____.</a:t>
                      </a:r>
                    </a:p>
                  </a:txBody>
                  <a:tcPr marL="182880" marR="182880" marT="182864" marB="182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 startAt="5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Mi prima y yo ____.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 startAt="5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</a:t>
                      </a:r>
                      <a:r>
                        <a:rPr kumimoji="0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ú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____.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 startAt="5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Ustedes ____.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 startAt="5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Nosotros ____.</a:t>
                      </a:r>
                    </a:p>
                  </a:txBody>
                  <a:tcPr marL="182880" marR="182880" marT="182864" marB="18286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 startAt="9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Usted ____.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 startAt="9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Nosotras ____.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 startAt="9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Miguel ____.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 startAt="9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Ellas ____.</a:t>
                      </a:r>
                    </a:p>
                  </a:txBody>
                  <a:tcPr marL="182880" marR="182880" marT="182864" marB="182864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81" name="Text Box 147">
            <a:extLst>
              <a:ext uri="{FF2B5EF4-FFF2-40B4-BE49-F238E27FC236}">
                <a16:creationId xmlns:a16="http://schemas.microsoft.com/office/drawing/2014/main" id="{79476B78-0262-4D64-96ED-9E542CAD3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5814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80FF"/>
                </a:solidFill>
                <a:latin typeface="Chalkboard Bold" pitchFamily="-128" charset="0"/>
              </a:rPr>
              <a:t>van</a:t>
            </a:r>
            <a:endParaRPr lang="en-US" altLang="en-US" sz="2000"/>
          </a:p>
        </p:txBody>
      </p:sp>
      <p:pic>
        <p:nvPicPr>
          <p:cNvPr id="7182" name="Picture 166" descr="intentalo">
            <a:extLst>
              <a:ext uri="{FF2B5EF4-FFF2-40B4-BE49-F238E27FC236}">
                <a16:creationId xmlns:a16="http://schemas.microsoft.com/office/drawing/2014/main" id="{3B09FBFD-7958-4D9C-9A79-925FE9302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24384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Blank Presentat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003D805DC6A84BA2A7972628D839F4" ma:contentTypeVersion="0" ma:contentTypeDescription="Create a new document." ma:contentTypeScope="" ma:versionID="ae7cf85e1709feec7c31bc0e7b921085">
  <xsd:schema xmlns:xsd="http://www.w3.org/2001/XMLSchema" xmlns:xs="http://www.w3.org/2001/XMLSchema" xmlns:p="http://schemas.microsoft.com/office/2006/metadata/properties" xmlns:ns2="e0933a51-5673-4c17-bf17-1a2661748596" targetNamespace="http://schemas.microsoft.com/office/2006/metadata/properties" ma:root="true" ma:fieldsID="87d82e939dfd693c5ef2a8bf44030976" ns2:_="">
    <xsd:import namespace="e0933a51-5673-4c17-bf17-1a266174859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933a51-5673-4c17-bf17-1a266174859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D9C349-3898-45C2-B255-0B9581D028C3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DF72352-50B7-4351-ADBE-1F7EDEAEAA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933a51-5673-4c17-bf17-1a26617485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BF9389-4ED5-4C2A-80C5-0FD34E0DE16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D743AE0-C627-4524-B622-9F0BF5347A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270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ＭＳ Ｐゴシック</vt:lpstr>
      <vt:lpstr>Wingdings 3</vt:lpstr>
      <vt:lpstr>Chalkboard Bold</vt:lpstr>
      <vt:lpstr>3_Blank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Jason Miranda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Miranda</dc:creator>
  <cp:lastModifiedBy>BURAK, ANNETTE</cp:lastModifiedBy>
  <cp:revision>20</cp:revision>
  <dcterms:created xsi:type="dcterms:W3CDTF">2007-02-26T13:56:05Z</dcterms:created>
  <dcterms:modified xsi:type="dcterms:W3CDTF">2021-03-02T13:07:18Z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ZEXZCRMYET4A-204-4162</vt:lpwstr>
  </property>
  <property fmtid="{D5CDD505-2E9C-101B-9397-08002B2CF9AE}" pid="3" name="_dlc_DocIdItemGuid">
    <vt:lpwstr>9cf70f87-c41b-4855-93b0-7fcdee498631</vt:lpwstr>
  </property>
  <property fmtid="{D5CDD505-2E9C-101B-9397-08002B2CF9AE}" pid="4" name="_dlc_DocIdUrl">
    <vt:lpwstr>https://portal.vistahigherlearning.com/sites/Editorial/c_2017/_layouts/DocIdRedir.aspx?ID=ZEXZCRMYET4A-204-4162, ZEXZCRMYET4A-204-4162</vt:lpwstr>
  </property>
  <property fmtid="{D5CDD505-2E9C-101B-9397-08002B2CF9AE}" pid="5" name="display_urn:schemas-microsoft-com:office:office#Editor">
    <vt:lpwstr>Lauren Krolick</vt:lpwstr>
  </property>
  <property fmtid="{D5CDD505-2E9C-101B-9397-08002B2CF9AE}" pid="6" name="xd_Signature">
    <vt:lpwstr/>
  </property>
  <property fmtid="{D5CDD505-2E9C-101B-9397-08002B2CF9AE}" pid="7" name="Order">
    <vt:lpwstr>1199100.00000000</vt:lpwstr>
  </property>
  <property fmtid="{D5CDD505-2E9C-101B-9397-08002B2CF9AE}" pid="8" name="TemplateUrl">
    <vt:lpwstr/>
  </property>
  <property fmtid="{D5CDD505-2E9C-101B-9397-08002B2CF9AE}" pid="9" name="xd_ProgID">
    <vt:lpwstr/>
  </property>
  <property fmtid="{D5CDD505-2E9C-101B-9397-08002B2CF9AE}" pid="10" name="_dlc_DocIdPersistId">
    <vt:lpwstr/>
  </property>
  <property fmtid="{D5CDD505-2E9C-101B-9397-08002B2CF9AE}" pid="11" name="display_urn:schemas-microsoft-com:office:office#Author">
    <vt:lpwstr>Lauren Krolick</vt:lpwstr>
  </property>
</Properties>
</file>