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B1811-86CA-430A-98EA-AB38DC7802D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33C6B-E975-4FAA-93A5-D7ABC125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18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09/28/09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04A661-6A56-44DF-ABAD-F4D2D26C0DE6}" type="slidenum">
              <a:rPr lang="en-US"/>
              <a:pPr/>
              <a:t>3</a:t>
            </a:fld>
            <a:endParaRPr lang="en-US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09/28/09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994E8E-26B9-4E65-8745-33E63A04C1D6}" type="slidenum">
              <a:rPr lang="en-US"/>
              <a:pPr/>
              <a:t>14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09/28/09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A2B59D-711D-454D-B76C-46B31EB1215A}" type="slidenum">
              <a:rPr lang="en-US"/>
              <a:pPr/>
              <a:t>4</a:t>
            </a:fld>
            <a:endParaRPr 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09/28/09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C62E09-AEB4-400C-80DA-FAF21965BA6D}" type="slidenum">
              <a:rPr lang="en-US"/>
              <a:pPr/>
              <a:t>5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09/28/09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1B0D47-04F1-4471-94A9-97E0F2D047A7}" type="slidenum">
              <a:rPr lang="en-US"/>
              <a:pPr/>
              <a:t>6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09/28/09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1B0D47-04F1-4471-94A9-97E0F2D047A7}" type="slidenum">
              <a:rPr lang="en-US"/>
              <a:pPr/>
              <a:t>7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09/28/09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6E81C8-EAB7-4A58-B31C-E518C4A1BB60}" type="slidenum">
              <a:rPr lang="en-US"/>
              <a:pPr/>
              <a:t>9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09/28/09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7F3643-1406-4685-B343-F910BAF49A64}" type="slidenum">
              <a:rPr lang="en-US"/>
              <a:pPr/>
              <a:t>10</a:t>
            </a:fld>
            <a:endParaRPr 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09/28/09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513034-2D65-44CB-8D2F-951AC4A8AE51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09/28/09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71B741-E428-425C-90FB-8F8EB8F478D3}" type="slidenum">
              <a:rPr lang="en-US"/>
              <a:pPr/>
              <a:t>13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3E2C-0499-4168-92C3-179153DD97D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7612E77-6096-4F57-B151-F0EF1E8CD2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3E2C-0499-4168-92C3-179153DD97D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2E77-6096-4F57-B151-F0EF1E8CD2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3E2C-0499-4168-92C3-179153DD97D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2E77-6096-4F57-B151-F0EF1E8CD2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3E2C-0499-4168-92C3-179153DD97D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2E77-6096-4F57-B151-F0EF1E8CD2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3E2C-0499-4168-92C3-179153DD97D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7612E77-6096-4F57-B151-F0EF1E8CD28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3E2C-0499-4168-92C3-179153DD97D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2E77-6096-4F57-B151-F0EF1E8CD2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3E2C-0499-4168-92C3-179153DD97D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2E77-6096-4F57-B151-F0EF1E8CD28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3E2C-0499-4168-92C3-179153DD97D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2E77-6096-4F57-B151-F0EF1E8CD2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3E2C-0499-4168-92C3-179153DD97D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2E77-6096-4F57-B151-F0EF1E8CD2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3E2C-0499-4168-92C3-179153DD97D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2E77-6096-4F57-B151-F0EF1E8CD28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3E2C-0499-4168-92C3-179153DD97D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7612E77-6096-4F57-B151-F0EF1E8CD28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D5B3E2C-0499-4168-92C3-179153DD97D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7612E77-6096-4F57-B151-F0EF1E8CD2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visting+grandparents&amp;source=images&amp;cd=&amp;cad=rja&amp;docid=GbIARYwkEtCGAM&amp;tbnid=cxcwg7MEvDhNqM:&amp;ved=0CAUQjRw&amp;url=http%3A%2F%2Fblog.jenniferroper.com%2F%3Fp%3D1292&amp;ei=XV5-Ud7rHInHqQHv-4CACA&amp;bvm=bv.45645796,d.aWM&amp;psig=AFQjCNHvtjb_4wOFhZxwcFyYT1kCxB6DwQ&amp;ust=136732254361745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grumpy&amp;source=images&amp;cd=&amp;cad=rja&amp;docid=vgC85lmP4xu5cM&amp;tbnid=KU5atM4Y46tfSM:&amp;ved=0CAUQjRw&amp;url=http%3A%2F%2Fbethyboopnews.blogspot.com%2F2011%2F03%2Fgrumpy-face.html&amp;ei=rF5-UaC-NsLVqAH-4oC4DA&amp;bvm=bv.45645796,d.aWM&amp;psig=AFQjCNGf1izDP7wH_L6EjxgiUc3R1_hZRg&amp;ust=136732263938078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arguing+couple&amp;source=images&amp;cd=&amp;cad=rja&amp;docid=-qHO7t_q8P0aWM&amp;tbnid=RWFFyUyafQ8wPM:&amp;ved=0CAUQjRw&amp;url=http%3A%2F%2Fblog.naseeb.com%2F2008%2F01%2F1775%2F&amp;ei=8F5-UbeuGcrxrAHHy4GoBA&amp;bvm=bv.45645796,d.aWM&amp;psig=AFQjCNEe3XmswoRm8Q-WQVw1eG6_DlQmNQ&amp;ust=136732270907801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eaten+cake&amp;source=images&amp;cd=&amp;cad=rja&amp;docid=1HZdoOAJlQT92M&amp;tbnid=RprBw5O-aP19GM:&amp;ved=0CAUQjRw&amp;url=http%3A%2F%2Fgastronomic-wasteland.blogspot.com%2F2012%2F03%2Frecipes-irish-car-bomb-cake-full.html&amp;ei=P19-UcnUEYLTrQGvsIC4Dg&amp;bvm=bv.45645796,d.aWM&amp;psig=AFQjCNHvjDfbRMeGeGyWLmqVkEh49dQVQA&amp;ust=136732278610771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birthday+party&amp;source=images&amp;cd=&amp;cad=rja&amp;docid=2XG35GeIIgcqGM&amp;tbnid=YNDZRtXDU_I-pM:&amp;ved=0CAUQjRw&amp;url=http%3A%2F%2Fnymetroparents.com%2Farticle%2FFairfield-CountyCT-s-KidsBirthday-Party-Guide&amp;ei=S11-UYObLcX0qQHb-4C4CQ&amp;bvm=bv.45645796,d.aWM&amp;psig=AFQjCNFJGN1XOhxdjfwulpAgrFQ1uhpPog&amp;ust=136732228364966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sleeping+kids&amp;source=images&amp;cd=&amp;cad=rja&amp;docid=LHzVIOP5pt-9eM&amp;tbnid=1YQAEG7btMEOjM:&amp;ved=0CAUQjRw&amp;url=http%3A%2F%2Faquietlifeinaloudhouse.blogspot.com%2F2010%2F12%2Fpajamas-update-and-quick-sweet-story.html&amp;ei=o11-Ue_GLYHHqgHDsYGYBg&amp;bvm=bv.45645796,d.aWM&amp;psig=AFQjCNHLi4iPuPA2SLkbf9dgpNSlwVRsUg&amp;ust=136732238978112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late+bedtime&amp;source=images&amp;cd=&amp;cad=rja&amp;docid=JzVn6xc8aO0-DM&amp;tbnid=wO2vO-BKXAbSmM:&amp;ved=0CAUQjRw&amp;url=http%3A%2F%2Fwww.webmd.com%2Fbrain%2Fss%2Fslideshow-rls-remedies&amp;ei=A15-UaKkEtPtqAGSoIHoBg&amp;bvm=bv.45645796,d.aWM&amp;psig=AFQjCNEt2kxeJussiZoMx3wbotXrSl6RPQ&amp;ust=136732246057094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err="1"/>
              <a:t>Decscubre</a:t>
            </a:r>
            <a:r>
              <a:rPr lang="en-US" i="1" dirty="0"/>
              <a:t> 3</a:t>
            </a:r>
            <a:r>
              <a:rPr lang="en-US" dirty="0"/>
              <a:t> </a:t>
            </a:r>
            <a:r>
              <a:rPr lang="en-US" dirty="0" err="1"/>
              <a:t>Lección</a:t>
            </a:r>
            <a:r>
              <a:rPr lang="en-US" dirty="0"/>
              <a:t> 2 </a:t>
            </a:r>
            <a:r>
              <a:rPr lang="en-US" dirty="0" err="1"/>
              <a:t>estructura</a:t>
            </a:r>
            <a:r>
              <a:rPr lang="en-US"/>
              <a:t> 2.3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Los </a:t>
            </a:r>
            <a:r>
              <a:rPr lang="en-US" dirty="0" err="1"/>
              <a:t>verbos</a:t>
            </a:r>
            <a:r>
              <a:rPr lang="en-US" dirty="0"/>
              <a:t> </a:t>
            </a:r>
            <a:r>
              <a:rPr lang="en-US" dirty="0" err="1"/>
              <a:t>reflexivos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57200" y="457200"/>
            <a:ext cx="8229600" cy="574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ED1C24"/>
              </a:buClr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Some Spanish verbs and expressions are reflexive even though their English equivalents may not be. Many of these are followed by the prepositions </a:t>
            </a:r>
            <a:r>
              <a:rPr lang="en-US" sz="2800" b="1" dirty="0">
                <a:solidFill>
                  <a:srgbClr val="000000"/>
                </a:solidFill>
              </a:rPr>
              <a:t>a, de, </a:t>
            </a:r>
            <a:r>
              <a:rPr lang="en-US" sz="2800" dirty="0">
                <a:solidFill>
                  <a:srgbClr val="000000"/>
                </a:solidFill>
              </a:rPr>
              <a:t>and </a:t>
            </a:r>
            <a:r>
              <a:rPr lang="en-US" sz="2800" b="1" dirty="0">
                <a:solidFill>
                  <a:srgbClr val="000000"/>
                </a:solidFill>
              </a:rPr>
              <a:t>en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8400"/>
            <a:ext cx="8486115" cy="297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7200" y="457200"/>
            <a:ext cx="8229600" cy="574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ED1C24"/>
              </a:buClr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i="1" dirty="0">
                <a:solidFill>
                  <a:srgbClr val="000000"/>
                </a:solidFill>
              </a:rPr>
              <a:t>To get</a:t>
            </a:r>
            <a:r>
              <a:rPr lang="en-US" sz="2800" dirty="0">
                <a:solidFill>
                  <a:srgbClr val="000000"/>
                </a:solidFill>
              </a:rPr>
              <a:t> or </a:t>
            </a:r>
            <a:r>
              <a:rPr lang="en-US" sz="2800" i="1" dirty="0">
                <a:solidFill>
                  <a:srgbClr val="000000"/>
                </a:solidFill>
              </a:rPr>
              <a:t>become</a:t>
            </a:r>
            <a:r>
              <a:rPr lang="en-US" sz="2800" dirty="0">
                <a:solidFill>
                  <a:srgbClr val="000000"/>
                </a:solidFill>
              </a:rPr>
              <a:t> is frequently expressed in Spanish by the reflexive verb </a:t>
            </a:r>
            <a:r>
              <a:rPr lang="en-US" sz="2800" b="1" dirty="0" err="1">
                <a:solidFill>
                  <a:srgbClr val="000000"/>
                </a:solidFill>
              </a:rPr>
              <a:t>ponerse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+ [</a:t>
            </a:r>
            <a:r>
              <a:rPr lang="en-US" sz="2800" i="1" dirty="0">
                <a:solidFill>
                  <a:srgbClr val="000000"/>
                </a:solidFill>
              </a:rPr>
              <a:t>adjective</a:t>
            </a:r>
            <a:r>
              <a:rPr lang="en-US" sz="2800" dirty="0">
                <a:solidFill>
                  <a:srgbClr val="000000"/>
                </a:solidFill>
              </a:rPr>
              <a:t>]. </a:t>
            </a:r>
          </a:p>
          <a:p>
            <a:pPr marL="341313" indent="-341313">
              <a:spcBef>
                <a:spcPts val="600"/>
              </a:spcBef>
              <a:buClr>
                <a:srgbClr val="ED1C24"/>
              </a:buClr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ED1C24"/>
              </a:buClr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err="1">
                <a:solidFill>
                  <a:srgbClr val="000000"/>
                </a:solidFill>
              </a:rPr>
              <a:t>Por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ejemplo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14400" y="2971800"/>
            <a:ext cx="7543799" cy="12640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Mi </a:t>
            </a:r>
            <a:r>
              <a:rPr lang="en-US" sz="2800" dirty="0" err="1">
                <a:solidFill>
                  <a:srgbClr val="000000"/>
                </a:solidFill>
              </a:rPr>
              <a:t>hijo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se pone </a:t>
            </a:r>
            <a:r>
              <a:rPr lang="en-US" sz="2800" b="1" dirty="0" err="1">
                <a:solidFill>
                  <a:srgbClr val="000000"/>
                </a:solidFill>
              </a:rPr>
              <a:t>feliz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cuando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nos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visitan</a:t>
            </a:r>
            <a:r>
              <a:rPr lang="en-US" sz="2800" dirty="0">
                <a:solidFill>
                  <a:srgbClr val="000000"/>
                </a:solidFill>
              </a:rPr>
              <a:t> los </a:t>
            </a:r>
            <a:r>
              <a:rPr lang="en-US" sz="2800" dirty="0" err="1">
                <a:solidFill>
                  <a:srgbClr val="000000"/>
                </a:solidFill>
              </a:rPr>
              <a:t>abuelos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>
                <a:solidFill>
                  <a:srgbClr val="000000"/>
                </a:solidFill>
              </a:rPr>
              <a:t>My son gets happy when our grandparents visit us. </a:t>
            </a:r>
          </a:p>
        </p:txBody>
      </p:sp>
      <p:pic>
        <p:nvPicPr>
          <p:cNvPr id="3074" name="Picture 2" descr="http://blog.jenniferroper.com/wp-content/uploads/2010/09/luc09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0"/>
            <a:ext cx="4219574" cy="28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96962"/>
          </a:xfrm>
        </p:spPr>
        <p:txBody>
          <a:bodyPr/>
          <a:lstStyle/>
          <a:p>
            <a:r>
              <a:rPr lang="en-US" dirty="0" err="1"/>
              <a:t>Otro</a:t>
            </a:r>
            <a:r>
              <a:rPr lang="en-US" dirty="0"/>
              <a:t> </a:t>
            </a:r>
            <a:r>
              <a:rPr lang="en-US" dirty="0" err="1"/>
              <a:t>ejemplo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2625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Si no </a:t>
            </a:r>
            <a:r>
              <a:rPr lang="en-US" sz="2800" dirty="0" err="1">
                <a:solidFill>
                  <a:srgbClr val="000000"/>
                </a:solidFill>
              </a:rPr>
              <a:t>duermo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bien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b="1" dirty="0">
                <a:solidFill>
                  <a:schemeClr val="accent2"/>
                </a:solidFill>
              </a:rPr>
              <a:t>me </a:t>
            </a:r>
            <a:r>
              <a:rPr lang="en-US" sz="2800" b="1" dirty="0" err="1">
                <a:solidFill>
                  <a:schemeClr val="accent2"/>
                </a:solidFill>
              </a:rPr>
              <a:t>pongo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insoportable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</a:p>
          <a:p>
            <a:pPr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>
                <a:solidFill>
                  <a:srgbClr val="000000"/>
                </a:solidFill>
              </a:rPr>
              <a:t>If I don’t sleep well, I become unbearable.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4098" name="Picture 2" descr="http://1.bp.blogspot.com/-FVRLJ-7e88I/TXWr49SyZQI/AAAAAAAABr4/317XgsM9aJw/s1600/grumpy%2Bfa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10810"/>
            <a:ext cx="2819400" cy="418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609600"/>
            <a:ext cx="8229600" cy="558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ED1C24"/>
              </a:buClr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In the plural, reflexive verbs can express reciprocal actions done </a:t>
            </a:r>
            <a:r>
              <a:rPr lang="en-US" sz="2800" i="1" dirty="0">
                <a:solidFill>
                  <a:srgbClr val="000000"/>
                </a:solidFill>
              </a:rPr>
              <a:t>to one another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1981200"/>
            <a:ext cx="8000999" cy="19052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¡Mi </a:t>
            </a:r>
            <a:r>
              <a:rPr lang="en-US" sz="2800" dirty="0" err="1">
                <a:solidFill>
                  <a:srgbClr val="000000"/>
                </a:solidFill>
              </a:rPr>
              <a:t>esposa</a:t>
            </a:r>
            <a:r>
              <a:rPr lang="en-US" sz="2800" dirty="0">
                <a:solidFill>
                  <a:srgbClr val="000000"/>
                </a:solidFill>
              </a:rPr>
              <a:t> y </a:t>
            </a:r>
            <a:r>
              <a:rPr lang="en-US" sz="2800" dirty="0" err="1">
                <a:solidFill>
                  <a:srgbClr val="000000"/>
                </a:solidFill>
              </a:rPr>
              <a:t>yo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nos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peleamos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demasiado</a:t>
            </a:r>
            <a:r>
              <a:rPr lang="en-US" sz="2800" dirty="0">
                <a:solidFill>
                  <a:srgbClr val="000000"/>
                </a:solidFill>
              </a:rPr>
              <a:t>!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>
                <a:solidFill>
                  <a:srgbClr val="000000"/>
                </a:solidFill>
              </a:rPr>
              <a:t>My wife and I fight too much! </a:t>
            </a:r>
          </a:p>
          <a:p>
            <a:pPr>
              <a:spcBef>
                <a:spcPts val="26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¿</a:t>
            </a:r>
            <a:r>
              <a:rPr lang="en-US" sz="2800" dirty="0" err="1">
                <a:solidFill>
                  <a:srgbClr val="000000"/>
                </a:solidFill>
              </a:rPr>
              <a:t>Será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porque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ustedes</a:t>
            </a:r>
            <a:r>
              <a:rPr lang="en-US" sz="2800" dirty="0">
                <a:solidFill>
                  <a:srgbClr val="000000"/>
                </a:solidFill>
              </a:rPr>
              <a:t> no </a:t>
            </a:r>
            <a:r>
              <a:rPr lang="en-US" sz="2800" b="1" dirty="0">
                <a:solidFill>
                  <a:schemeClr val="accent2"/>
                </a:solidFill>
              </a:rPr>
              <a:t>se </a:t>
            </a:r>
            <a:r>
              <a:rPr lang="en-US" sz="2800" b="1" dirty="0" err="1">
                <a:solidFill>
                  <a:schemeClr val="accent2"/>
                </a:solidFill>
              </a:rPr>
              <a:t>respetan</a:t>
            </a:r>
            <a:r>
              <a:rPr lang="en-US" sz="2800" dirty="0">
                <a:solidFill>
                  <a:srgbClr val="000000"/>
                </a:solidFill>
              </a:rPr>
              <a:t>?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>
                <a:solidFill>
                  <a:srgbClr val="000000"/>
                </a:solidFill>
              </a:rPr>
              <a:t>Could it be because you don’t respect each other?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122" name="Picture 2" descr="http://blog.naseeb.com/wp-content/uploads/2008/01/arguing-coupl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86466"/>
            <a:ext cx="2819400" cy="27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533400"/>
            <a:ext cx="8229600" cy="566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ED1C24"/>
              </a:buClr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The reflexive pronoun precedes the direct object pronoun when they are used together in a sentence. </a:t>
            </a:r>
          </a:p>
        </p:txBody>
      </p:sp>
      <p:graphicFrame>
        <p:nvGraphicFramePr>
          <p:cNvPr id="11272" name="Group 8"/>
          <p:cNvGraphicFramePr>
            <a:graphicFrameLocks noGrp="1"/>
          </p:cNvGraphicFramePr>
          <p:nvPr/>
        </p:nvGraphicFramePr>
        <p:xfrm>
          <a:off x="762000" y="2419350"/>
          <a:ext cx="7772399" cy="1203602"/>
        </p:xfrm>
        <a:graphic>
          <a:graphicData uri="http://schemas.openxmlformats.org/drawingml/2006/table">
            <a:tbl>
              <a:tblPr/>
              <a:tblGrid>
                <a:gridCol w="3963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33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228600" algn="l"/>
                          <a:tab pos="685800" algn="l"/>
                          <a:tab pos="1143000" algn="l"/>
                          <a:tab pos="1600200" algn="l"/>
                          <a:tab pos="2057400" algn="l"/>
                          <a:tab pos="2514600" algn="l"/>
                          <a:tab pos="2971800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l"/>
                          <a:tab pos="5715000" algn="l"/>
                          <a:tab pos="6172200" algn="l"/>
                          <a:tab pos="6629400" algn="l"/>
                          <a:tab pos="7086600" algn="l"/>
                          <a:tab pos="7543800" algn="l"/>
                          <a:tab pos="8001000" algn="l"/>
                          <a:tab pos="8458200" algn="l"/>
                          <a:tab pos="8915400" algn="l"/>
                          <a:tab pos="93726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¿Te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comiste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 el pastel? </a:t>
                      </a:r>
                    </a:p>
                  </a:txBody>
                  <a:tcPr marL="90000" marR="90000" marT="6003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228600" algn="l"/>
                          <a:tab pos="685800" algn="l"/>
                          <a:tab pos="1143000" algn="l"/>
                          <a:tab pos="1600200" algn="l"/>
                          <a:tab pos="2057400" algn="l"/>
                          <a:tab pos="2514600" algn="l"/>
                          <a:tab pos="2971800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l"/>
                          <a:tab pos="5715000" algn="l"/>
                          <a:tab pos="6172200" algn="l"/>
                          <a:tab pos="6629400" algn="l"/>
                          <a:tab pos="7086600" algn="l"/>
                          <a:tab pos="7543800" algn="l"/>
                          <a:tab pos="8001000" algn="l"/>
                          <a:tab pos="8458200" algn="l"/>
                          <a:tab pos="8915400" algn="l"/>
                          <a:tab pos="93726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Sí,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me lo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comí todo. </a:t>
                      </a:r>
                    </a:p>
                  </a:txBody>
                  <a:tcPr marL="90000" marR="90000" marT="6003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228600" algn="l"/>
                          <a:tab pos="685800" algn="l"/>
                          <a:tab pos="1143000" algn="l"/>
                          <a:tab pos="1600200" algn="l"/>
                          <a:tab pos="2057400" algn="l"/>
                          <a:tab pos="2514600" algn="l"/>
                          <a:tab pos="2971800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l"/>
                          <a:tab pos="5715000" algn="l"/>
                          <a:tab pos="6172200" algn="l"/>
                          <a:tab pos="6629400" algn="l"/>
                          <a:tab pos="7086600" algn="l"/>
                          <a:tab pos="7543800" algn="l"/>
                          <a:tab pos="8001000" algn="l"/>
                          <a:tab pos="8458200" algn="l"/>
                          <a:tab pos="8915400" algn="l"/>
                          <a:tab pos="9372600" algn="l"/>
                        </a:tabLst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Did you eat the whole cake? </a:t>
                      </a:r>
                    </a:p>
                  </a:txBody>
                  <a:tcPr marL="90000" marR="90000" marT="6003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228600" algn="l"/>
                          <a:tab pos="685800" algn="l"/>
                          <a:tab pos="1143000" algn="l"/>
                          <a:tab pos="1600200" algn="l"/>
                          <a:tab pos="2057400" algn="l"/>
                          <a:tab pos="2514600" algn="l"/>
                          <a:tab pos="2971800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l"/>
                          <a:tab pos="5715000" algn="l"/>
                          <a:tab pos="6172200" algn="l"/>
                          <a:tab pos="6629400" algn="l"/>
                          <a:tab pos="7086600" algn="l"/>
                          <a:tab pos="7543800" algn="l"/>
                          <a:tab pos="8001000" algn="l"/>
                          <a:tab pos="8458200" algn="l"/>
                          <a:tab pos="8915400" algn="l"/>
                          <a:tab pos="9372600" algn="l"/>
                        </a:tabLst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Yes, I ate it all up.</a:t>
                      </a:r>
                    </a:p>
                  </a:txBody>
                  <a:tcPr marL="90000" marR="90000" marT="6003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146" name="Picture 2" descr="http://2.bp.blogspot.com/-aGjrp-pInbw/T2AkFOsCDFI/AAAAAAAAAp8/J8bnC_rrKW0/s1600/web+-+eaten+cak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65500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 </a:t>
            </a:r>
            <a:r>
              <a:rPr lang="en-US" dirty="0" err="1"/>
              <a:t>verbos</a:t>
            </a:r>
            <a:r>
              <a:rPr lang="en-US" dirty="0"/>
              <a:t> </a:t>
            </a:r>
            <a:r>
              <a:rPr lang="en-US" dirty="0" err="1"/>
              <a:t>reflexivos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05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In a reflexive construction, the subject of the verb both performs and receives the action.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In other words, it’s something that one does to his or her self.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Reflexive verbs require reflexive pronouns</a:t>
            </a:r>
          </a:p>
          <a:p>
            <a:pPr lvl="1">
              <a:buNone/>
            </a:pP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sz="2800" b="1" dirty="0">
                <a:solidFill>
                  <a:schemeClr val="accent2"/>
                </a:solidFill>
              </a:rPr>
              <a:t>me	</a:t>
            </a:r>
            <a:r>
              <a:rPr lang="en-US" sz="2800" b="1" dirty="0" err="1">
                <a:solidFill>
                  <a:schemeClr val="accent2"/>
                </a:solidFill>
              </a:rPr>
              <a:t>nos</a:t>
            </a:r>
            <a:endParaRPr lang="en-US" sz="2800" b="1" dirty="0">
              <a:solidFill>
                <a:schemeClr val="accent2"/>
              </a:solidFill>
            </a:endParaRPr>
          </a:p>
          <a:p>
            <a:pPr lvl="1">
              <a:buNone/>
            </a:pPr>
            <a:r>
              <a:rPr lang="en-US" sz="2800" b="1" dirty="0">
                <a:solidFill>
                  <a:schemeClr val="accent2"/>
                </a:solidFill>
              </a:rPr>
              <a:t>	</a:t>
            </a:r>
            <a:r>
              <a:rPr lang="en-US" sz="2800" b="1" dirty="0" err="1">
                <a:solidFill>
                  <a:schemeClr val="accent2"/>
                </a:solidFill>
              </a:rPr>
              <a:t>te</a:t>
            </a:r>
            <a:r>
              <a:rPr lang="en-US" sz="2800" b="1" dirty="0">
                <a:solidFill>
                  <a:schemeClr val="accent2"/>
                </a:solidFill>
              </a:rPr>
              <a:t>		</a:t>
            </a:r>
            <a:r>
              <a:rPr lang="en-US" sz="2800" b="1" dirty="0" err="1">
                <a:solidFill>
                  <a:schemeClr val="accent2"/>
                </a:solidFill>
              </a:rPr>
              <a:t>os</a:t>
            </a:r>
            <a:endParaRPr lang="en-US" sz="2800" b="1" dirty="0">
              <a:solidFill>
                <a:schemeClr val="accent2"/>
              </a:solidFill>
            </a:endParaRPr>
          </a:p>
          <a:p>
            <a:pPr lvl="1">
              <a:buNone/>
            </a:pPr>
            <a:r>
              <a:rPr lang="en-US" sz="2800" b="1" dirty="0">
                <a:solidFill>
                  <a:schemeClr val="accent2"/>
                </a:solidFill>
              </a:rPr>
              <a:t>	se		se</a:t>
            </a:r>
            <a:endParaRPr lang="en-US" sz="2800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57200" y="1130300"/>
            <a:ext cx="8229600" cy="506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ED1C24"/>
              </a:buClr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762000"/>
            <a:ext cx="3049588" cy="2389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762000"/>
            <a:ext cx="3048000" cy="2398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3090" name="Group 18"/>
          <p:cNvGraphicFramePr>
            <a:graphicFrameLocks noGrp="1"/>
          </p:cNvGraphicFramePr>
          <p:nvPr/>
        </p:nvGraphicFramePr>
        <p:xfrm>
          <a:off x="1219200" y="3505200"/>
          <a:ext cx="7391400" cy="1315278"/>
        </p:xfrm>
        <a:graphic>
          <a:graphicData uri="http://schemas.openxmlformats.org/drawingml/2006/table">
            <a:tbl>
              <a:tblPr/>
              <a:tblGrid>
                <a:gridCol w="4141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0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008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Reflexive verb</a:t>
                      </a: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Non-reflexive verb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 charset="-128"/>
                      </a:endParaRP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Elena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Geneva" charset="-128"/>
                        </a:rPr>
                        <a:t>se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Geneva" charset="-128"/>
                        </a:rPr>
                        <a:t>lava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la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cara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.</a:t>
                      </a: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Elena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Geneva" charset="-128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  <a:ea typeface="Geneva" charset="-128"/>
                        </a:rPr>
                        <a:t>lava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Geneva" charset="-128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los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platos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.</a:t>
                      </a: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553200" y="4114800"/>
            <a:ext cx="836613" cy="269875"/>
            <a:chOff x="3708" y="3522"/>
            <a:chExt cx="527" cy="170"/>
          </a:xfrm>
        </p:grpSpPr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4227" y="3522"/>
              <a:ext cx="1" cy="171"/>
            </a:xfrm>
            <a:prstGeom prst="line">
              <a:avLst/>
            </a:prstGeom>
            <a:noFill/>
            <a:ln w="28440">
              <a:solidFill>
                <a:srgbClr val="ED1C24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3717" y="3522"/>
              <a:ext cx="1" cy="171"/>
            </a:xfrm>
            <a:prstGeom prst="line">
              <a:avLst/>
            </a:prstGeom>
            <a:noFill/>
            <a:ln w="28440">
              <a:solidFill>
                <a:srgbClr val="ED1C24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H="1">
              <a:off x="3707" y="3527"/>
              <a:ext cx="530" cy="1"/>
            </a:xfrm>
            <a:prstGeom prst="line">
              <a:avLst/>
            </a:prstGeom>
            <a:noFill/>
            <a:ln w="28440">
              <a:solidFill>
                <a:srgbClr val="ED1C24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828800" y="4038600"/>
            <a:ext cx="836612" cy="269875"/>
            <a:chOff x="1179" y="3517"/>
            <a:chExt cx="527" cy="170"/>
          </a:xfrm>
        </p:grpSpPr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>
              <a:off x="1188" y="3517"/>
              <a:ext cx="1" cy="171"/>
            </a:xfrm>
            <a:prstGeom prst="line">
              <a:avLst/>
            </a:prstGeom>
            <a:noFill/>
            <a:ln w="28440">
              <a:solidFill>
                <a:srgbClr val="ED1C24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>
              <a:off x="1698" y="3517"/>
              <a:ext cx="1" cy="171"/>
            </a:xfrm>
            <a:prstGeom prst="line">
              <a:avLst/>
            </a:prstGeom>
            <a:noFill/>
            <a:ln w="28440">
              <a:solidFill>
                <a:srgbClr val="ED1C24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>
              <a:off x="1179" y="3522"/>
              <a:ext cx="528" cy="1"/>
            </a:xfrm>
            <a:prstGeom prst="line">
              <a:avLst/>
            </a:prstGeom>
            <a:noFill/>
            <a:ln w="28440">
              <a:solidFill>
                <a:srgbClr val="ED1C24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33400" y="762000"/>
            <a:ext cx="7848600" cy="5105400"/>
            <a:chOff x="869" y="880"/>
            <a:chExt cx="4021" cy="221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9" y="880"/>
              <a:ext cx="4022" cy="22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099" name="Text Box 3"/>
            <p:cNvSpPr txBox="1">
              <a:spLocks noChangeArrowheads="1"/>
            </p:cNvSpPr>
            <p:nvPr/>
          </p:nvSpPr>
          <p:spPr bwMode="auto">
            <a:xfrm>
              <a:off x="869" y="880"/>
              <a:ext cx="4022" cy="22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1130300"/>
            <a:ext cx="8229600" cy="506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ED1C24"/>
              </a:buClr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Many of the verbs used to describe daily routines and personal care are reflexive.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368" y="2209800"/>
            <a:ext cx="8716496" cy="358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1"/>
          <p:cNvSpPr>
            <a:spLocks noGrp="1"/>
          </p:cNvSpPr>
          <p:nvPr>
            <p:ph type="ftr" idx="10"/>
          </p:nvPr>
        </p:nvSpPr>
        <p:spPr>
          <a:xfrm>
            <a:off x="5486400" y="6019800"/>
            <a:ext cx="2476500" cy="476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0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304800"/>
            <a:ext cx="8229600" cy="589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ED1C24"/>
              </a:buClr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In Spanish, most transitive verbs can also be used as reflexive verbs to indicate that the subject performs the action to or for himself or herself. 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2286000" y="2057400"/>
            <a:ext cx="4419600" cy="4596130"/>
          </a:xfrm>
          <a:prstGeom prst="rect">
            <a:avLst/>
          </a:prstGeom>
          <a:solidFill>
            <a:srgbClr val="FFE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228600" tIns="548640" rIns="228600" bIns="9144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A transitive verb takes an object. An intransitive verb does not take an object.</a:t>
            </a:r>
          </a:p>
          <a:p>
            <a:pPr>
              <a:spcBef>
                <a:spcPts val="1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Transitive: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err="1">
                <a:solidFill>
                  <a:srgbClr val="000000"/>
                </a:solidFill>
              </a:rPr>
              <a:t>Mariela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compró</a:t>
            </a:r>
            <a:r>
              <a:rPr lang="en-US" sz="2400" b="1" dirty="0">
                <a:solidFill>
                  <a:srgbClr val="000000"/>
                </a:solidFill>
              </a:rPr>
              <a:t> dos </a:t>
            </a:r>
            <a:r>
              <a:rPr lang="en-US" sz="2400" b="1" dirty="0" err="1">
                <a:solidFill>
                  <a:srgbClr val="000000"/>
                </a:solidFill>
              </a:rPr>
              <a:t>boletos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i="1" dirty="0" err="1">
                <a:solidFill>
                  <a:srgbClr val="000000"/>
                </a:solidFill>
              </a:rPr>
              <a:t>Mariela</a:t>
            </a:r>
            <a:r>
              <a:rPr lang="en-US" sz="2400" i="1" dirty="0">
                <a:solidFill>
                  <a:srgbClr val="000000"/>
                </a:solidFill>
              </a:rPr>
              <a:t> bought two tickets.</a:t>
            </a:r>
          </a:p>
          <a:p>
            <a:pPr>
              <a:spcBef>
                <a:spcPts val="1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Intransitive: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Johnny </a:t>
            </a:r>
            <a:r>
              <a:rPr lang="en-US" sz="2400" b="1" dirty="0" err="1">
                <a:solidFill>
                  <a:srgbClr val="000000"/>
                </a:solidFill>
              </a:rPr>
              <a:t>nació</a:t>
            </a:r>
            <a:r>
              <a:rPr lang="en-US" sz="2400" b="1" dirty="0">
                <a:solidFill>
                  <a:srgbClr val="000000"/>
                </a:solidFill>
              </a:rPr>
              <a:t> en México.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i="1" dirty="0">
                <a:solidFill>
                  <a:srgbClr val="000000"/>
                </a:solidFill>
              </a:rPr>
              <a:t>Johnny was born in Mexico.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2286000" y="2057400"/>
            <a:ext cx="2038350" cy="395287"/>
          </a:xfrm>
          <a:prstGeom prst="rect">
            <a:avLst/>
          </a:prstGeom>
          <a:solidFill>
            <a:srgbClr val="ED1C24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900" b="1" dirty="0">
                <a:solidFill>
                  <a:srgbClr val="FFFFFF"/>
                </a:solidFill>
                <a:latin typeface="Arial Black" pitchFamily="34" charset="0"/>
              </a:rPr>
              <a:t>¡ATENCIÓN!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ejemplo</a:t>
            </a:r>
            <a:r>
              <a:rPr lang="en-US" dirty="0"/>
              <a:t>:</a:t>
            </a:r>
          </a:p>
        </p:txBody>
      </p:sp>
      <p:sp>
        <p:nvSpPr>
          <p:cNvPr id="29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1130300"/>
            <a:ext cx="8229600" cy="506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ED1C24"/>
              </a:buClr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175" name="Group 31"/>
          <p:cNvGraphicFramePr>
            <a:graphicFrameLocks noGrp="1"/>
          </p:cNvGraphicFramePr>
          <p:nvPr/>
        </p:nvGraphicFramePr>
        <p:xfrm>
          <a:off x="209550" y="1676401"/>
          <a:ext cx="8705850" cy="4464118"/>
        </p:xfrm>
        <a:graphic>
          <a:graphicData uri="http://schemas.openxmlformats.org/drawingml/2006/table">
            <a:tbl>
              <a:tblPr/>
              <a:tblGrid>
                <a:gridCol w="436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910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Félix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  <a:ea typeface="Geneva" charset="-128"/>
                        </a:rPr>
                        <a:t>divirtió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a los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invitados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 con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sus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chistes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. </a:t>
                      </a: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Félix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Geneva" charset="-128"/>
                        </a:rPr>
                        <a:t>se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Geneva" charset="-128"/>
                        </a:rPr>
                        <a:t>divirtió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Geneva" charset="-128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en la fiesta.</a:t>
                      </a: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75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Félix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 amused the guests with his jokes.</a:t>
                      </a: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Félix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 had fun at the party. </a:t>
                      </a: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910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Geneva" charset="-128"/>
                      </a:endParaRP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Geneva" charset="-128"/>
                      </a:endParaRP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15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Geneva" charset="-128"/>
                      </a:endParaRP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Geneva" charset="-128"/>
                      </a:endParaRP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2819400" y="1447800"/>
            <a:ext cx="1588" cy="271463"/>
          </a:xfrm>
          <a:prstGeom prst="line">
            <a:avLst/>
          </a:prstGeom>
          <a:noFill/>
          <a:ln w="28440">
            <a:solidFill>
              <a:srgbClr val="ED1C24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1524000" y="1447800"/>
            <a:ext cx="1588" cy="271463"/>
          </a:xfrm>
          <a:prstGeom prst="line">
            <a:avLst/>
          </a:prstGeom>
          <a:noFill/>
          <a:ln w="28440">
            <a:solidFill>
              <a:srgbClr val="ED1C24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1524000" y="1447800"/>
            <a:ext cx="1298575" cy="1587"/>
          </a:xfrm>
          <a:prstGeom prst="line">
            <a:avLst/>
          </a:prstGeom>
          <a:noFill/>
          <a:ln w="28440">
            <a:solidFill>
              <a:srgbClr val="ED1C24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181600" y="1447800"/>
            <a:ext cx="836612" cy="269875"/>
            <a:chOff x="2343" y="2730"/>
            <a:chExt cx="527" cy="170"/>
          </a:xfrm>
        </p:grpSpPr>
        <p:sp>
          <p:nvSpPr>
            <p:cNvPr id="6160" name="Line 16"/>
            <p:cNvSpPr>
              <a:spLocks noChangeShapeType="1"/>
            </p:cNvSpPr>
            <p:nvPr/>
          </p:nvSpPr>
          <p:spPr bwMode="auto">
            <a:xfrm>
              <a:off x="2352" y="2730"/>
              <a:ext cx="1" cy="171"/>
            </a:xfrm>
            <a:prstGeom prst="line">
              <a:avLst/>
            </a:prstGeom>
            <a:noFill/>
            <a:ln w="28440">
              <a:solidFill>
                <a:srgbClr val="ED1C24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7"/>
            <p:cNvSpPr>
              <a:spLocks noChangeShapeType="1"/>
            </p:cNvSpPr>
            <p:nvPr/>
          </p:nvSpPr>
          <p:spPr bwMode="auto">
            <a:xfrm>
              <a:off x="2862" y="2730"/>
              <a:ext cx="1" cy="171"/>
            </a:xfrm>
            <a:prstGeom prst="line">
              <a:avLst/>
            </a:prstGeom>
            <a:noFill/>
            <a:ln w="28440">
              <a:solidFill>
                <a:srgbClr val="ED1C24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8"/>
            <p:cNvSpPr>
              <a:spLocks noChangeShapeType="1"/>
            </p:cNvSpPr>
            <p:nvPr/>
          </p:nvSpPr>
          <p:spPr bwMode="auto">
            <a:xfrm>
              <a:off x="2343" y="2735"/>
              <a:ext cx="528" cy="1"/>
            </a:xfrm>
            <a:prstGeom prst="line">
              <a:avLst/>
            </a:prstGeom>
            <a:noFill/>
            <a:ln w="28440">
              <a:solidFill>
                <a:srgbClr val="ED1C24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6" name="Picture 2" descr="http://cgny.davlerstatic.com/uploads2/9751/iStock_000010784713Mediu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69" y="3290880"/>
            <a:ext cx="4462462" cy="296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ejemplo</a:t>
            </a:r>
            <a:r>
              <a:rPr lang="en-US" dirty="0"/>
              <a:t>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1905000"/>
          <a:ext cx="8705850" cy="1921259"/>
        </p:xfrm>
        <a:graphic>
          <a:graphicData uri="http://schemas.openxmlformats.org/drawingml/2006/table">
            <a:tbl>
              <a:tblPr/>
              <a:tblGrid>
                <a:gridCol w="436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910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Ana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+mn-lt"/>
                          <a:ea typeface="Geneva" charset="-128"/>
                        </a:rPr>
                        <a:t>acostó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a los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gemelos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 antes de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las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nueve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. </a:t>
                      </a: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Ana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Geneva" charset="-128"/>
                        </a:rPr>
                        <a:t>se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Geneva" charset="-128"/>
                        </a:rPr>
                        <a:t>acostó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muy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tarde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.</a:t>
                      </a: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15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Ana put the twins to bed before nine. </a:t>
                      </a: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Ana went to bed very late.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charset="-128"/>
                        </a:rPr>
                        <a:t> </a:t>
                      </a: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5029200" y="1676400"/>
            <a:ext cx="836612" cy="269875"/>
            <a:chOff x="2343" y="1600"/>
            <a:chExt cx="527" cy="170"/>
          </a:xfrm>
        </p:grpSpPr>
        <p:sp>
          <p:nvSpPr>
            <p:cNvPr id="7" name="Line 23"/>
            <p:cNvSpPr>
              <a:spLocks noChangeShapeType="1"/>
            </p:cNvSpPr>
            <p:nvPr/>
          </p:nvSpPr>
          <p:spPr bwMode="auto">
            <a:xfrm>
              <a:off x="2352" y="1600"/>
              <a:ext cx="1" cy="171"/>
            </a:xfrm>
            <a:prstGeom prst="line">
              <a:avLst/>
            </a:prstGeom>
            <a:noFill/>
            <a:ln w="28440">
              <a:solidFill>
                <a:srgbClr val="ED1C24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4"/>
            <p:cNvSpPr>
              <a:spLocks noChangeShapeType="1"/>
            </p:cNvSpPr>
            <p:nvPr/>
          </p:nvSpPr>
          <p:spPr bwMode="auto">
            <a:xfrm>
              <a:off x="2862" y="1600"/>
              <a:ext cx="1" cy="171"/>
            </a:xfrm>
            <a:prstGeom prst="line">
              <a:avLst/>
            </a:prstGeom>
            <a:noFill/>
            <a:ln w="28440">
              <a:solidFill>
                <a:srgbClr val="ED1C24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>
              <a:off x="2343" y="1605"/>
              <a:ext cx="528" cy="1"/>
            </a:xfrm>
            <a:prstGeom prst="line">
              <a:avLst/>
            </a:prstGeom>
            <a:noFill/>
            <a:ln w="28440">
              <a:solidFill>
                <a:srgbClr val="ED1C24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Line 29"/>
          <p:cNvSpPr>
            <a:spLocks noChangeShapeType="1"/>
          </p:cNvSpPr>
          <p:nvPr/>
        </p:nvSpPr>
        <p:spPr bwMode="auto">
          <a:xfrm flipH="1">
            <a:off x="1371600" y="1676400"/>
            <a:ext cx="1298575" cy="1588"/>
          </a:xfrm>
          <a:prstGeom prst="line">
            <a:avLst/>
          </a:prstGeom>
          <a:noFill/>
          <a:ln w="28440">
            <a:solidFill>
              <a:srgbClr val="ED1C24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28"/>
          <p:cNvSpPr>
            <a:spLocks noChangeShapeType="1"/>
          </p:cNvSpPr>
          <p:nvPr/>
        </p:nvSpPr>
        <p:spPr bwMode="auto">
          <a:xfrm>
            <a:off x="1371600" y="1676400"/>
            <a:ext cx="1588" cy="271462"/>
          </a:xfrm>
          <a:prstGeom prst="line">
            <a:avLst/>
          </a:prstGeom>
          <a:noFill/>
          <a:ln w="28440">
            <a:solidFill>
              <a:srgbClr val="ED1C24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>
            <a:off x="2667000" y="1676400"/>
            <a:ext cx="1588" cy="271462"/>
          </a:xfrm>
          <a:prstGeom prst="line">
            <a:avLst/>
          </a:prstGeom>
          <a:noFill/>
          <a:ln w="28440">
            <a:solidFill>
              <a:srgbClr val="ED1C24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http://1.bp.blogspot.com/_ubdlcPJPXYM/TQGcJd-43JI/AAAAAAAAB94/7y88kProln0/s1600/IMG_4303_kids_sleep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0" y="35814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.webmd.com/dtmcms/live/webmd/consumer_assets/site_images/articles/health_tools/rls_remedies_slideshow/getty_rf_photo_of_woman_sleeping_late_in_bed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3917859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533400"/>
            <a:ext cx="8229600" cy="566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00"/>
              </a:spcBef>
              <a:buClr>
                <a:srgbClr val="ED1C24"/>
              </a:buClr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Many verbs change meaning when they are used reflexively.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005" y="1676400"/>
            <a:ext cx="8379995" cy="47652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220</TotalTime>
  <Words>454</Words>
  <Application>Microsoft Office PowerPoint</Application>
  <PresentationFormat>On-screen Show (4:3)</PresentationFormat>
  <Paragraphs>75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Franklin Gothic Book</vt:lpstr>
      <vt:lpstr>Perpetua</vt:lpstr>
      <vt:lpstr>Times</vt:lpstr>
      <vt:lpstr>Times New Roman</vt:lpstr>
      <vt:lpstr>Wingdings 2</vt:lpstr>
      <vt:lpstr>Equity</vt:lpstr>
      <vt:lpstr>Los verbos reflexivos</vt:lpstr>
      <vt:lpstr>Los verbos reflexivos</vt:lpstr>
      <vt:lpstr>PowerPoint Presentation</vt:lpstr>
      <vt:lpstr>PowerPoint Presentation</vt:lpstr>
      <vt:lpstr>PowerPoint Presentation</vt:lpstr>
      <vt:lpstr>PowerPoint Presentation</vt:lpstr>
      <vt:lpstr>Por ejemplo:</vt:lpstr>
      <vt:lpstr>Por ejemplo:</vt:lpstr>
      <vt:lpstr>PowerPoint Presentation</vt:lpstr>
      <vt:lpstr>PowerPoint Presentation</vt:lpstr>
      <vt:lpstr>PowerPoint Presentation</vt:lpstr>
      <vt:lpstr>Otro ejemplo: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verbos reflexivos</dc:title>
  <dc:creator>Burak</dc:creator>
  <cp:lastModifiedBy>BURAK, ANNETTE</cp:lastModifiedBy>
  <cp:revision>20</cp:revision>
  <dcterms:created xsi:type="dcterms:W3CDTF">2013-04-29T03:05:57Z</dcterms:created>
  <dcterms:modified xsi:type="dcterms:W3CDTF">2022-01-11T13:25:09Z</dcterms:modified>
</cp:coreProperties>
</file>