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C32EF-0BB5-48CE-9409-5E571CDE34DB}" type="datetimeFigureOut">
              <a:rPr lang="en-US" smtClean="0"/>
              <a:t>5/15/2013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730C5-D165-4713-8185-127444872985}" type="slidenum">
              <a:rPr lang="en-US" smtClean="0"/>
              <a:t>‹#›</a:t>
            </a:fld>
            <a:endParaRPr lang="en-US"/>
          </a:p>
        </p:txBody>
      </p:sp>
    </p:spTree>
    <p:extLst>
      <p:ext uri="{BB962C8B-B14F-4D97-AF65-F5344CB8AC3E}">
        <p14:creationId xmlns:p14="http://schemas.microsoft.com/office/powerpoint/2010/main" val="277284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US"/>
              <a:t>09/29/09</a:t>
            </a:r>
          </a:p>
        </p:txBody>
      </p:sp>
      <p:sp>
        <p:nvSpPr>
          <p:cNvPr id="5" name="Rectangle 7"/>
          <p:cNvSpPr>
            <a:spLocks noGrp="1" noChangeArrowheads="1"/>
          </p:cNvSpPr>
          <p:nvPr>
            <p:ph type="sldNum"/>
          </p:nvPr>
        </p:nvSpPr>
        <p:spPr>
          <a:ln/>
        </p:spPr>
        <p:txBody>
          <a:bodyPr/>
          <a:lstStyle/>
          <a:p>
            <a:fld id="{B0413315-0267-489D-ADB9-0578D9AF3FE3}" type="slidenum">
              <a:rPr lang="en-US"/>
              <a:pPr/>
              <a:t>10</a:t>
            </a:fld>
            <a:endParaRPr lang="en-US"/>
          </a:p>
        </p:txBody>
      </p:sp>
      <p:sp>
        <p:nvSpPr>
          <p:cNvPr id="133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US"/>
              <a:t>09/29/09</a:t>
            </a:r>
          </a:p>
        </p:txBody>
      </p:sp>
      <p:sp>
        <p:nvSpPr>
          <p:cNvPr id="5" name="Rectangle 7"/>
          <p:cNvSpPr>
            <a:spLocks noGrp="1" noChangeArrowheads="1"/>
          </p:cNvSpPr>
          <p:nvPr>
            <p:ph type="sldNum"/>
          </p:nvPr>
        </p:nvSpPr>
        <p:spPr>
          <a:ln/>
        </p:spPr>
        <p:txBody>
          <a:bodyPr/>
          <a:lstStyle/>
          <a:p>
            <a:fld id="{CC71D50C-13BC-4457-82D0-B73F009737C3}" type="slidenum">
              <a:rPr lang="en-US"/>
              <a:pPr/>
              <a:t>11</a:t>
            </a:fld>
            <a:endParaRPr lang="en-US"/>
          </a:p>
        </p:txBody>
      </p:sp>
      <p:sp>
        <p:nvSpPr>
          <p:cNvPr id="143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US"/>
              <a:t>09/29/09</a:t>
            </a:r>
          </a:p>
        </p:txBody>
      </p:sp>
      <p:sp>
        <p:nvSpPr>
          <p:cNvPr id="5" name="Rectangle 7"/>
          <p:cNvSpPr>
            <a:spLocks noGrp="1" noChangeArrowheads="1"/>
          </p:cNvSpPr>
          <p:nvPr>
            <p:ph type="sldNum"/>
          </p:nvPr>
        </p:nvSpPr>
        <p:spPr>
          <a:ln/>
        </p:spPr>
        <p:txBody>
          <a:bodyPr/>
          <a:lstStyle/>
          <a:p>
            <a:fld id="{CD07E188-DA4E-4CB7-AABB-1DAF591CA601}" type="slidenum">
              <a:rPr lang="en-US"/>
              <a:pPr/>
              <a:t>12</a:t>
            </a:fld>
            <a:endParaRPr lang="en-US"/>
          </a:p>
        </p:txBody>
      </p:sp>
      <p:sp>
        <p:nvSpPr>
          <p:cNvPr id="153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US"/>
              <a:t>09/29/09</a:t>
            </a:r>
          </a:p>
        </p:txBody>
      </p:sp>
      <p:sp>
        <p:nvSpPr>
          <p:cNvPr id="5" name="Rectangle 7"/>
          <p:cNvSpPr>
            <a:spLocks noGrp="1" noChangeArrowheads="1"/>
          </p:cNvSpPr>
          <p:nvPr>
            <p:ph type="sldNum"/>
          </p:nvPr>
        </p:nvSpPr>
        <p:spPr>
          <a:ln/>
        </p:spPr>
        <p:txBody>
          <a:bodyPr/>
          <a:lstStyle/>
          <a:p>
            <a:fld id="{9DB3A5CD-B590-4ABE-A993-AA69E61A884E}" type="slidenum">
              <a:rPr lang="en-US"/>
              <a:pPr/>
              <a:t>14</a:t>
            </a:fld>
            <a:endParaRPr lang="en-US"/>
          </a:p>
        </p:txBody>
      </p:sp>
      <p:sp>
        <p:nvSpPr>
          <p:cNvPr id="163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172CF23-DFD2-49A7-8687-6D5D47F63523}" type="datetimeFigureOut">
              <a:rPr lang="en-US" smtClean="0"/>
              <a:pPr/>
              <a:t>5/15/2013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208CB79-46B0-4D28-8E53-2DD3A44DFB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72CF23-DFD2-49A7-8687-6D5D47F63523}"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8CB79-46B0-4D28-8E53-2DD3A44DFB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72CF23-DFD2-49A7-8687-6D5D47F63523}"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8CB79-46B0-4D28-8E53-2DD3A44DFB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172CF23-DFD2-49A7-8687-6D5D47F63523}" type="datetimeFigureOut">
              <a:rPr lang="en-US" smtClean="0"/>
              <a:pPr/>
              <a:t>5/15/2013</a:t>
            </a:fld>
            <a:endParaRPr lang="en-US"/>
          </a:p>
        </p:txBody>
      </p:sp>
      <p:sp>
        <p:nvSpPr>
          <p:cNvPr id="9" name="Slide Number Placeholder 8"/>
          <p:cNvSpPr>
            <a:spLocks noGrp="1"/>
          </p:cNvSpPr>
          <p:nvPr>
            <p:ph type="sldNum" sz="quarter" idx="15"/>
          </p:nvPr>
        </p:nvSpPr>
        <p:spPr/>
        <p:txBody>
          <a:bodyPr rtlCol="0"/>
          <a:lstStyle/>
          <a:p>
            <a:fld id="{F208CB79-46B0-4D28-8E53-2DD3A44DFB6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172CF23-DFD2-49A7-8687-6D5D47F63523}" type="datetimeFigureOut">
              <a:rPr lang="en-US" smtClean="0"/>
              <a:pPr/>
              <a:t>5/15/2013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208CB79-46B0-4D28-8E53-2DD3A44DFB6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172CF23-DFD2-49A7-8687-6D5D47F63523}" type="datetimeFigureOut">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8CB79-46B0-4D28-8E53-2DD3A44DFB6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172CF23-DFD2-49A7-8687-6D5D47F63523}" type="datetimeFigureOut">
              <a:rPr lang="en-US" smtClean="0"/>
              <a:pPr/>
              <a:t>5/15/2013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8CB79-46B0-4D28-8E53-2DD3A44DFB6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172CF23-DFD2-49A7-8687-6D5D47F63523}" type="datetimeFigureOut">
              <a:rPr lang="en-US" smtClean="0"/>
              <a:pPr/>
              <a:t>5/15/2013</a:t>
            </a:fld>
            <a:endParaRPr lang="en-US"/>
          </a:p>
        </p:txBody>
      </p:sp>
      <p:sp>
        <p:nvSpPr>
          <p:cNvPr id="7" name="Slide Number Placeholder 6"/>
          <p:cNvSpPr>
            <a:spLocks noGrp="1"/>
          </p:cNvSpPr>
          <p:nvPr>
            <p:ph type="sldNum" sz="quarter" idx="11"/>
          </p:nvPr>
        </p:nvSpPr>
        <p:spPr/>
        <p:txBody>
          <a:bodyPr rtlCol="0"/>
          <a:lstStyle/>
          <a:p>
            <a:fld id="{F208CB79-46B0-4D28-8E53-2DD3A44DFB6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2CF23-DFD2-49A7-8687-6D5D47F63523}" type="datetimeFigureOut">
              <a:rPr lang="en-US" smtClean="0"/>
              <a:pPr/>
              <a:t>5/15/2013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08CB79-46B0-4D28-8E53-2DD3A44DFB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172CF23-DFD2-49A7-8687-6D5D47F63523}" type="datetimeFigureOut">
              <a:rPr lang="en-US" smtClean="0"/>
              <a:pPr/>
              <a:t>5/15/2013</a:t>
            </a:fld>
            <a:endParaRPr lang="en-US"/>
          </a:p>
        </p:txBody>
      </p:sp>
      <p:sp>
        <p:nvSpPr>
          <p:cNvPr id="22" name="Slide Number Placeholder 21"/>
          <p:cNvSpPr>
            <a:spLocks noGrp="1"/>
          </p:cNvSpPr>
          <p:nvPr>
            <p:ph type="sldNum" sz="quarter" idx="15"/>
          </p:nvPr>
        </p:nvSpPr>
        <p:spPr/>
        <p:txBody>
          <a:bodyPr rtlCol="0"/>
          <a:lstStyle/>
          <a:p>
            <a:fld id="{F208CB79-46B0-4D28-8E53-2DD3A44DFB6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172CF23-DFD2-49A7-8687-6D5D47F63523}" type="datetimeFigureOut">
              <a:rPr lang="en-US" smtClean="0"/>
              <a:pPr/>
              <a:t>5/15/2013</a:t>
            </a:fld>
            <a:endParaRPr lang="en-US"/>
          </a:p>
        </p:txBody>
      </p:sp>
      <p:sp>
        <p:nvSpPr>
          <p:cNvPr id="18" name="Slide Number Placeholder 17"/>
          <p:cNvSpPr>
            <a:spLocks noGrp="1"/>
          </p:cNvSpPr>
          <p:nvPr>
            <p:ph type="sldNum" sz="quarter" idx="11"/>
          </p:nvPr>
        </p:nvSpPr>
        <p:spPr/>
        <p:txBody>
          <a:bodyPr rtlCol="0"/>
          <a:lstStyle/>
          <a:p>
            <a:fld id="{F208CB79-46B0-4D28-8E53-2DD3A44DFB6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172CF23-DFD2-49A7-8687-6D5D47F63523}" type="datetimeFigureOut">
              <a:rPr lang="en-US" smtClean="0"/>
              <a:pPr/>
              <a:t>5/15/2013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208CB79-46B0-4D28-8E53-2DD3A44DFB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 </a:t>
            </a:r>
            <a:r>
              <a:rPr lang="en-US" dirty="0" err="1" smtClean="0"/>
              <a:t>subjuntivo</a:t>
            </a:r>
            <a:r>
              <a:rPr lang="en-US" dirty="0" smtClean="0"/>
              <a:t> (adjective clauses)</a:t>
            </a:r>
            <a:endParaRPr lang="en-US" dirty="0"/>
          </a:p>
        </p:txBody>
      </p:sp>
      <p:sp>
        <p:nvSpPr>
          <p:cNvPr id="3" name="Subtitle 2"/>
          <p:cNvSpPr>
            <a:spLocks noGrp="1"/>
          </p:cNvSpPr>
          <p:nvPr>
            <p:ph type="subTitle" idx="1"/>
          </p:nvPr>
        </p:nvSpPr>
        <p:spPr/>
        <p:txBody>
          <a:bodyPr/>
          <a:lstStyle/>
          <a:p>
            <a:r>
              <a:rPr lang="en-US" i="1" dirty="0" err="1" smtClean="0"/>
              <a:t>Imagina</a:t>
            </a:r>
            <a:r>
              <a:rPr lang="en-US" dirty="0" smtClean="0"/>
              <a:t> 4-1 </a:t>
            </a:r>
            <a:r>
              <a:rPr lang="en-US" dirty="0" err="1" smtClean="0"/>
              <a:t>pga</a:t>
            </a:r>
            <a:r>
              <a:rPr lang="en-US" dirty="0" smtClean="0"/>
              <a:t>. 134-135</a:t>
            </a:r>
            <a:endParaRPr lang="en-US" dirty="0"/>
          </a:p>
        </p:txBody>
      </p:sp>
    </p:spTree>
    <p:extLst>
      <p:ext uri="{BB962C8B-B14F-4D97-AF65-F5344CB8AC3E}">
        <p14:creationId xmlns:p14="http://schemas.microsoft.com/office/powerpoint/2010/main" val="793519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idx="10"/>
          </p:nvPr>
        </p:nvSpPr>
        <p:spPr>
          <a:xfrm rot="5400000">
            <a:off x="8985410" y="1149191"/>
            <a:ext cx="1713165" cy="329184"/>
          </a:xfrm>
        </p:spPr>
        <p:txBody>
          <a:bodyPr/>
          <a:lstStyle/>
          <a:p>
            <a:r>
              <a:rPr lang="en-US" dirty="0"/>
              <a:t>© and ® 2011 Vista Higher Learning, Inc.</a:t>
            </a:r>
          </a:p>
        </p:txBody>
      </p:sp>
      <p:sp>
        <p:nvSpPr>
          <p:cNvPr id="8" name="Slide Number Placeholder 2"/>
          <p:cNvSpPr>
            <a:spLocks noGrp="1"/>
          </p:cNvSpPr>
          <p:nvPr>
            <p:ph type="sldNum" idx="11"/>
          </p:nvPr>
        </p:nvSpPr>
        <p:spPr>
          <a:xfrm rot="5400000">
            <a:off x="8793480" y="3703320"/>
            <a:ext cx="3200400" cy="365760"/>
          </a:xfrm>
        </p:spPr>
        <p:txBody>
          <a:bodyPr/>
          <a:lstStyle/>
          <a:p>
            <a:r>
              <a:rPr lang="en-US" dirty="0"/>
              <a:t>4.1-</a:t>
            </a:r>
            <a:fld id="{3C833C65-6800-4A12-911E-161AF1219F67}" type="slidenum">
              <a:rPr lang="en-US"/>
              <a:pPr/>
              <a:t>10</a:t>
            </a:fld>
            <a:endParaRPr lang="en-US" dirty="0"/>
          </a:p>
        </p:txBody>
      </p:sp>
      <p:sp>
        <p:nvSpPr>
          <p:cNvPr id="6145" name="Text Box 1"/>
          <p:cNvSpPr txBox="1">
            <a:spLocks noChangeArrowheads="1"/>
          </p:cNvSpPr>
          <p:nvPr/>
        </p:nvSpPr>
        <p:spPr bwMode="auto">
          <a:xfrm>
            <a:off x="304800" y="228600"/>
            <a:ext cx="7924800" cy="5524500"/>
          </a:xfrm>
          <a:prstGeom prst="rect">
            <a:avLst/>
          </a:prstGeom>
          <a:noFill/>
          <a:ln w="9525">
            <a:noFill/>
            <a:round/>
            <a:headEnd/>
            <a:tailEnd/>
          </a:ln>
          <a:effectLst/>
        </p:spPr>
        <p:txBody>
          <a:bodyPr/>
          <a:lstStyle/>
          <a:p>
            <a:pPr marL="341313" indent="-341313">
              <a:spcBef>
                <a:spcPts val="600"/>
              </a:spcBef>
              <a:buClr>
                <a:srgbClr val="ED1C24"/>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000000"/>
                </a:solidFill>
              </a:rPr>
              <a:t>Do not use the personal </a:t>
            </a:r>
            <a:r>
              <a:rPr lang="en-US" sz="3200" b="1" dirty="0">
                <a:solidFill>
                  <a:srgbClr val="000000"/>
                </a:solidFill>
              </a:rPr>
              <a:t>a </a:t>
            </a:r>
            <a:r>
              <a:rPr lang="en-US" sz="3200" dirty="0">
                <a:solidFill>
                  <a:srgbClr val="000000"/>
                </a:solidFill>
              </a:rPr>
              <a:t>with direct objects that represent hypothetical persons. </a:t>
            </a:r>
          </a:p>
        </p:txBody>
      </p:sp>
      <p:sp>
        <p:nvSpPr>
          <p:cNvPr id="6146" name="Rectangle 2"/>
          <p:cNvSpPr>
            <a:spLocks noChangeArrowheads="1"/>
          </p:cNvSpPr>
          <p:nvPr/>
        </p:nvSpPr>
        <p:spPr bwMode="auto">
          <a:xfrm>
            <a:off x="533400" y="1918296"/>
            <a:ext cx="3781425" cy="309958"/>
          </a:xfrm>
          <a:prstGeom prst="rect">
            <a:avLst/>
          </a:prstGeom>
          <a:noFill/>
          <a:ln w="19080">
            <a:solidFill>
              <a:srgbClr val="ED1C24"/>
            </a:solidFill>
            <a:miter lim="800000"/>
            <a:headEnd/>
            <a:tailEnd/>
          </a:ln>
          <a:effectLst/>
        </p:spPr>
        <p:txBody>
          <a:bodyPr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a:solidFill>
                  <a:srgbClr val="000000"/>
                </a:solidFill>
              </a:rPr>
              <a:t>Antecedent uncertain ➙ Subjunctive</a:t>
            </a:r>
          </a:p>
        </p:txBody>
      </p:sp>
      <p:sp>
        <p:nvSpPr>
          <p:cNvPr id="6147" name="Rectangle 3"/>
          <p:cNvSpPr>
            <a:spLocks noChangeArrowheads="1"/>
          </p:cNvSpPr>
          <p:nvPr/>
        </p:nvSpPr>
        <p:spPr bwMode="auto">
          <a:xfrm>
            <a:off x="4800600" y="1905000"/>
            <a:ext cx="3781425" cy="336550"/>
          </a:xfrm>
          <a:prstGeom prst="rect">
            <a:avLst/>
          </a:prstGeom>
          <a:noFill/>
          <a:ln w="19080">
            <a:solidFill>
              <a:srgbClr val="ED1C24"/>
            </a:solidFill>
            <a:miter lim="800000"/>
            <a:headEnd/>
            <a:tailEnd/>
          </a:ln>
          <a:effectLst/>
        </p:spPr>
        <p:txBody>
          <a:bodyPr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rPr>
              <a:t>Antecedent certain ➙ Indicative</a:t>
            </a:r>
            <a:r>
              <a:rPr lang="en-US" sz="1600">
                <a:solidFill>
                  <a:srgbClr val="000000"/>
                </a:solidFill>
              </a:rPr>
              <a:t> </a:t>
            </a:r>
          </a:p>
        </p:txBody>
      </p:sp>
      <p:sp>
        <p:nvSpPr>
          <p:cNvPr id="6148" name="Rectangle 4"/>
          <p:cNvSpPr>
            <a:spLocks noChangeArrowheads="1"/>
          </p:cNvSpPr>
          <p:nvPr/>
        </p:nvSpPr>
        <p:spPr bwMode="auto">
          <a:xfrm>
            <a:off x="523875" y="2362200"/>
            <a:ext cx="3781425" cy="1571842"/>
          </a:xfrm>
          <a:prstGeom prst="rect">
            <a:avLst/>
          </a:prstGeom>
          <a:noFill/>
          <a:ln w="9525">
            <a:noFill/>
            <a:round/>
            <a:headEnd/>
            <a:tailEnd/>
          </a:ln>
          <a:effectLst/>
        </p:spPr>
        <p:txBody>
          <a:bodyPr wrap="square" lIns="90000" tIns="46800" rIns="90000" bIns="46800">
            <a:spAutoFit/>
          </a:bodyPr>
          <a:lstStyle/>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400" dirty="0" err="1">
                <a:solidFill>
                  <a:srgbClr val="000000"/>
                </a:solidFill>
              </a:rPr>
              <a:t>Busco</a:t>
            </a:r>
            <a:r>
              <a:rPr lang="en-US" sz="2400" dirty="0">
                <a:solidFill>
                  <a:srgbClr val="000000"/>
                </a:solidFill>
              </a:rPr>
              <a:t> un </a:t>
            </a:r>
            <a:r>
              <a:rPr lang="en-US" sz="2400" dirty="0" err="1">
                <a:solidFill>
                  <a:srgbClr val="000000"/>
                </a:solidFill>
              </a:rPr>
              <a:t>abogado</a:t>
            </a:r>
            <a:r>
              <a:rPr lang="en-US" sz="2400" dirty="0">
                <a:solidFill>
                  <a:srgbClr val="000000"/>
                </a:solidFill>
              </a:rPr>
              <a:t> </a:t>
            </a:r>
            <a:r>
              <a:rPr lang="en-US" sz="2400" dirty="0" err="1">
                <a:solidFill>
                  <a:srgbClr val="000000"/>
                </a:solidFill>
              </a:rPr>
              <a:t>que</a:t>
            </a:r>
            <a:r>
              <a:rPr lang="en-US" sz="2400" dirty="0">
                <a:solidFill>
                  <a:srgbClr val="000000"/>
                </a:solidFill>
              </a:rPr>
              <a:t> </a:t>
            </a:r>
            <a:r>
              <a:rPr lang="en-US" sz="2400" b="1" dirty="0">
                <a:solidFill>
                  <a:srgbClr val="000000"/>
                </a:solidFill>
              </a:rPr>
              <a:t>sea </a:t>
            </a:r>
            <a:r>
              <a:rPr lang="en-US" sz="2400" dirty="0" err="1">
                <a:solidFill>
                  <a:srgbClr val="000000"/>
                </a:solidFill>
              </a:rPr>
              <a:t>honrado</a:t>
            </a:r>
            <a:r>
              <a:rPr lang="en-US" sz="2400" dirty="0">
                <a:solidFill>
                  <a:srgbClr val="000000"/>
                </a:solidFill>
              </a:rPr>
              <a:t>.</a:t>
            </a:r>
          </a:p>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400" i="1" dirty="0">
                <a:solidFill>
                  <a:srgbClr val="000000"/>
                </a:solidFill>
              </a:rPr>
              <a:t>I’m looking for a lawyer who is honest. </a:t>
            </a:r>
          </a:p>
        </p:txBody>
      </p:sp>
      <p:sp>
        <p:nvSpPr>
          <p:cNvPr id="6149" name="Rectangle 5"/>
          <p:cNvSpPr>
            <a:spLocks noChangeArrowheads="1"/>
          </p:cNvSpPr>
          <p:nvPr/>
        </p:nvSpPr>
        <p:spPr bwMode="auto">
          <a:xfrm>
            <a:off x="4843463" y="2362200"/>
            <a:ext cx="3781425" cy="1941173"/>
          </a:xfrm>
          <a:prstGeom prst="rect">
            <a:avLst/>
          </a:prstGeom>
          <a:noFill/>
          <a:ln w="9525">
            <a:noFill/>
            <a:round/>
            <a:headEnd/>
            <a:tailEnd/>
          </a:ln>
          <a:effectLst/>
        </p:spPr>
        <p:txBody>
          <a:bodyPr wrap="square" lIns="90000" tIns="46800" rIns="90000" bIns="46800">
            <a:spAutoFit/>
          </a:bodyPr>
          <a:lstStyle/>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400" dirty="0" err="1">
                <a:solidFill>
                  <a:srgbClr val="000000"/>
                </a:solidFill>
              </a:rPr>
              <a:t>Conozco</a:t>
            </a:r>
            <a:r>
              <a:rPr lang="en-US" sz="2400" dirty="0">
                <a:solidFill>
                  <a:srgbClr val="000000"/>
                </a:solidFill>
              </a:rPr>
              <a:t> </a:t>
            </a:r>
            <a:r>
              <a:rPr lang="en-US" sz="2400" b="1" dirty="0">
                <a:solidFill>
                  <a:srgbClr val="000000"/>
                </a:solidFill>
              </a:rPr>
              <a:t>a </a:t>
            </a:r>
            <a:r>
              <a:rPr lang="en-US" sz="2400" dirty="0">
                <a:solidFill>
                  <a:srgbClr val="000000"/>
                </a:solidFill>
              </a:rPr>
              <a:t>un </a:t>
            </a:r>
            <a:r>
              <a:rPr lang="en-US" sz="2400" dirty="0" err="1">
                <a:solidFill>
                  <a:srgbClr val="000000"/>
                </a:solidFill>
              </a:rPr>
              <a:t>abogado</a:t>
            </a:r>
            <a:r>
              <a:rPr lang="en-US" sz="2400" dirty="0">
                <a:solidFill>
                  <a:srgbClr val="000000"/>
                </a:solidFill>
              </a:rPr>
              <a:t> </a:t>
            </a:r>
            <a:r>
              <a:rPr lang="en-US" sz="2400" dirty="0" err="1">
                <a:solidFill>
                  <a:srgbClr val="000000"/>
                </a:solidFill>
              </a:rPr>
              <a:t>que</a:t>
            </a:r>
            <a:r>
              <a:rPr lang="en-US" sz="2400" dirty="0">
                <a:solidFill>
                  <a:srgbClr val="000000"/>
                </a:solidFill>
              </a:rPr>
              <a:t> </a:t>
            </a:r>
            <a:r>
              <a:rPr lang="en-US" sz="2400" b="1" dirty="0" err="1">
                <a:solidFill>
                  <a:srgbClr val="000000"/>
                </a:solidFill>
              </a:rPr>
              <a:t>es</a:t>
            </a:r>
            <a:r>
              <a:rPr lang="en-US" sz="2400" b="1" dirty="0">
                <a:solidFill>
                  <a:srgbClr val="000000"/>
                </a:solidFill>
              </a:rPr>
              <a:t> </a:t>
            </a:r>
            <a:r>
              <a:rPr lang="en-US" sz="2400" dirty="0" err="1">
                <a:solidFill>
                  <a:srgbClr val="000000"/>
                </a:solidFill>
              </a:rPr>
              <a:t>honrado</a:t>
            </a:r>
            <a:r>
              <a:rPr lang="en-US" sz="2400" dirty="0">
                <a:solidFill>
                  <a:srgbClr val="000000"/>
                </a:solidFill>
              </a:rPr>
              <a:t>, </a:t>
            </a:r>
            <a:r>
              <a:rPr lang="en-US" sz="2400" dirty="0" err="1">
                <a:solidFill>
                  <a:srgbClr val="000000"/>
                </a:solidFill>
              </a:rPr>
              <a:t>justo</a:t>
            </a:r>
            <a:r>
              <a:rPr lang="en-US" sz="2400" dirty="0">
                <a:solidFill>
                  <a:srgbClr val="000000"/>
                </a:solidFill>
              </a:rPr>
              <a:t> e </a:t>
            </a:r>
            <a:r>
              <a:rPr lang="en-US" sz="2400" dirty="0" err="1">
                <a:solidFill>
                  <a:srgbClr val="000000"/>
                </a:solidFill>
              </a:rPr>
              <a:t>inteligente</a:t>
            </a:r>
            <a:r>
              <a:rPr lang="en-US" sz="2400" dirty="0">
                <a:solidFill>
                  <a:srgbClr val="000000"/>
                </a:solidFill>
              </a:rPr>
              <a:t>.</a:t>
            </a:r>
          </a:p>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400" i="1" dirty="0">
                <a:solidFill>
                  <a:srgbClr val="000000"/>
                </a:solidFill>
              </a:rPr>
              <a:t>I know a lawyer who is honest, fair, and smart. </a:t>
            </a:r>
          </a:p>
        </p:txBody>
      </p:sp>
      <p:pic>
        <p:nvPicPr>
          <p:cNvPr id="10242" name="Picture 2" descr="http://sphotos-a.xx.fbcdn.net/hphotos-prn1/p480x480/71473_160719367429831_882807696_n.jpg"/>
          <p:cNvPicPr>
            <a:picLocks noChangeAspect="1" noChangeArrowheads="1"/>
          </p:cNvPicPr>
          <p:nvPr/>
        </p:nvPicPr>
        <p:blipFill>
          <a:blip r:embed="rId3" cstate="print"/>
          <a:srcRect/>
          <a:stretch>
            <a:fillRect/>
          </a:stretch>
        </p:blipFill>
        <p:spPr bwMode="auto">
          <a:xfrm>
            <a:off x="990600" y="3962400"/>
            <a:ext cx="3886200" cy="2702902"/>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idx="10"/>
          </p:nvPr>
        </p:nvSpPr>
        <p:spPr>
          <a:xfrm rot="5400000">
            <a:off x="9396984" y="1042416"/>
            <a:ext cx="2011680" cy="384048"/>
          </a:xfrm>
        </p:spPr>
        <p:txBody>
          <a:bodyPr/>
          <a:lstStyle/>
          <a:p>
            <a:r>
              <a:rPr lang="en-US" dirty="0"/>
              <a:t>© and ® 2011 Vista Higher Learning, Inc.</a:t>
            </a:r>
          </a:p>
        </p:txBody>
      </p:sp>
      <p:sp>
        <p:nvSpPr>
          <p:cNvPr id="8" name="Slide Number Placeholder 2"/>
          <p:cNvSpPr>
            <a:spLocks noGrp="1"/>
          </p:cNvSpPr>
          <p:nvPr>
            <p:ph type="sldNum" idx="11"/>
          </p:nvPr>
        </p:nvSpPr>
        <p:spPr>
          <a:xfrm rot="5400000">
            <a:off x="8793480" y="3931920"/>
            <a:ext cx="3200400" cy="365760"/>
          </a:xfrm>
        </p:spPr>
        <p:txBody>
          <a:bodyPr/>
          <a:lstStyle/>
          <a:p>
            <a:r>
              <a:rPr lang="en-US" dirty="0"/>
              <a:t>4.1-</a:t>
            </a:r>
            <a:fld id="{94E6D1F1-01B7-484C-9546-C2DF503389A2}" type="slidenum">
              <a:rPr lang="en-US"/>
              <a:pPr/>
              <a:t>11</a:t>
            </a:fld>
            <a:endParaRPr lang="en-US" dirty="0"/>
          </a:p>
        </p:txBody>
      </p:sp>
      <p:sp>
        <p:nvSpPr>
          <p:cNvPr id="7169" name="Text Box 1"/>
          <p:cNvSpPr txBox="1">
            <a:spLocks noChangeArrowheads="1"/>
          </p:cNvSpPr>
          <p:nvPr/>
        </p:nvSpPr>
        <p:spPr bwMode="auto">
          <a:xfrm>
            <a:off x="457200" y="228600"/>
            <a:ext cx="8229600" cy="5969000"/>
          </a:xfrm>
          <a:prstGeom prst="rect">
            <a:avLst/>
          </a:prstGeom>
          <a:noFill/>
          <a:ln w="9525">
            <a:noFill/>
            <a:round/>
            <a:headEnd/>
            <a:tailEnd/>
          </a:ln>
          <a:effectLst/>
        </p:spPr>
        <p:txBody>
          <a:bodyPr/>
          <a:lstStyle/>
          <a:p>
            <a:pPr marL="341313" indent="-341313">
              <a:spcBef>
                <a:spcPts val="600"/>
              </a:spcBef>
              <a:buClr>
                <a:srgbClr val="ED1C24"/>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000000"/>
                </a:solidFill>
              </a:rPr>
              <a:t>Use the personal </a:t>
            </a:r>
            <a:r>
              <a:rPr lang="en-US" sz="3200" b="1" dirty="0">
                <a:solidFill>
                  <a:srgbClr val="000000"/>
                </a:solidFill>
              </a:rPr>
              <a:t>a </a:t>
            </a:r>
            <a:r>
              <a:rPr lang="en-US" sz="3200" dirty="0">
                <a:solidFill>
                  <a:srgbClr val="000000"/>
                </a:solidFill>
              </a:rPr>
              <a:t>before </a:t>
            </a:r>
            <a:r>
              <a:rPr lang="en-US" sz="3200" b="1" dirty="0" err="1">
                <a:solidFill>
                  <a:srgbClr val="000000"/>
                </a:solidFill>
              </a:rPr>
              <a:t>nadie</a:t>
            </a:r>
            <a:r>
              <a:rPr lang="en-US" sz="3200" b="1" dirty="0">
                <a:solidFill>
                  <a:srgbClr val="000000"/>
                </a:solidFill>
              </a:rPr>
              <a:t> </a:t>
            </a:r>
            <a:r>
              <a:rPr lang="en-US" sz="3200" dirty="0">
                <a:solidFill>
                  <a:srgbClr val="000000"/>
                </a:solidFill>
              </a:rPr>
              <a:t>and </a:t>
            </a:r>
            <a:r>
              <a:rPr lang="en-US" sz="3200" b="1" dirty="0" err="1">
                <a:solidFill>
                  <a:srgbClr val="000000"/>
                </a:solidFill>
              </a:rPr>
              <a:t>alguien</a:t>
            </a:r>
            <a:r>
              <a:rPr lang="en-US" sz="3200" dirty="0">
                <a:solidFill>
                  <a:srgbClr val="000000"/>
                </a:solidFill>
              </a:rPr>
              <a:t>, even when their existence is uncertain. </a:t>
            </a:r>
          </a:p>
        </p:txBody>
      </p:sp>
      <p:sp>
        <p:nvSpPr>
          <p:cNvPr id="7170" name="Rectangle 2"/>
          <p:cNvSpPr>
            <a:spLocks noChangeArrowheads="1"/>
          </p:cNvSpPr>
          <p:nvPr/>
        </p:nvSpPr>
        <p:spPr bwMode="auto">
          <a:xfrm>
            <a:off x="457200" y="1918296"/>
            <a:ext cx="3781425" cy="309958"/>
          </a:xfrm>
          <a:prstGeom prst="rect">
            <a:avLst/>
          </a:prstGeom>
          <a:noFill/>
          <a:ln w="19080">
            <a:solidFill>
              <a:srgbClr val="ED1C24"/>
            </a:solidFill>
            <a:miter lim="800000"/>
            <a:headEnd/>
            <a:tailEnd/>
          </a:ln>
          <a:effectLst/>
        </p:spPr>
        <p:txBody>
          <a:bodyPr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a:solidFill>
                  <a:srgbClr val="000000"/>
                </a:solidFill>
              </a:rPr>
              <a:t>Antecedent uncertain ➙ Subjunctive</a:t>
            </a:r>
          </a:p>
        </p:txBody>
      </p:sp>
      <p:sp>
        <p:nvSpPr>
          <p:cNvPr id="7171" name="Rectangle 3"/>
          <p:cNvSpPr>
            <a:spLocks noChangeArrowheads="1"/>
          </p:cNvSpPr>
          <p:nvPr/>
        </p:nvSpPr>
        <p:spPr bwMode="auto">
          <a:xfrm>
            <a:off x="4724400" y="1905000"/>
            <a:ext cx="3781425" cy="336550"/>
          </a:xfrm>
          <a:prstGeom prst="rect">
            <a:avLst/>
          </a:prstGeom>
          <a:noFill/>
          <a:ln w="19080">
            <a:solidFill>
              <a:srgbClr val="ED1C24"/>
            </a:solidFill>
            <a:miter lim="800000"/>
            <a:headEnd/>
            <a:tailEnd/>
          </a:ln>
          <a:effectLst/>
        </p:spPr>
        <p:txBody>
          <a:bodyPr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rPr>
              <a:t>Antecedent certain ➙ Indicative</a:t>
            </a:r>
            <a:r>
              <a:rPr lang="en-US" sz="1600">
                <a:solidFill>
                  <a:srgbClr val="000000"/>
                </a:solidFill>
              </a:rPr>
              <a:t> </a:t>
            </a:r>
          </a:p>
        </p:txBody>
      </p:sp>
      <p:sp>
        <p:nvSpPr>
          <p:cNvPr id="7172" name="Rectangle 4"/>
          <p:cNvSpPr>
            <a:spLocks noChangeArrowheads="1"/>
          </p:cNvSpPr>
          <p:nvPr/>
        </p:nvSpPr>
        <p:spPr bwMode="auto">
          <a:xfrm>
            <a:off x="457201" y="2362200"/>
            <a:ext cx="3848100" cy="2386705"/>
          </a:xfrm>
          <a:prstGeom prst="rect">
            <a:avLst/>
          </a:prstGeom>
          <a:noFill/>
          <a:ln w="9525">
            <a:noFill/>
            <a:round/>
            <a:headEnd/>
            <a:tailEnd/>
          </a:ln>
          <a:effectLst/>
        </p:spPr>
        <p:txBody>
          <a:bodyPr wrap="square" lIns="90000" tIns="46800" rIns="90000" bIns="46800">
            <a:spAutoFit/>
          </a:bodyPr>
          <a:lstStyle/>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400" dirty="0">
                <a:solidFill>
                  <a:srgbClr val="000000"/>
                </a:solidFill>
              </a:rPr>
              <a:t>No </a:t>
            </a:r>
            <a:r>
              <a:rPr lang="en-US" sz="2400" dirty="0" err="1">
                <a:solidFill>
                  <a:srgbClr val="000000"/>
                </a:solidFill>
              </a:rPr>
              <a:t>conozco</a:t>
            </a:r>
            <a:r>
              <a:rPr lang="en-US" sz="2400" dirty="0">
                <a:solidFill>
                  <a:srgbClr val="000000"/>
                </a:solidFill>
              </a:rPr>
              <a:t> </a:t>
            </a:r>
            <a:r>
              <a:rPr lang="en-US" sz="2400" b="1" dirty="0">
                <a:solidFill>
                  <a:srgbClr val="000000"/>
                </a:solidFill>
              </a:rPr>
              <a:t>a </a:t>
            </a:r>
            <a:r>
              <a:rPr lang="en-US" sz="2400" b="1" dirty="0" err="1">
                <a:solidFill>
                  <a:srgbClr val="000000"/>
                </a:solidFill>
              </a:rPr>
              <a:t>nadie</a:t>
            </a:r>
            <a:r>
              <a:rPr lang="en-US" sz="2400" b="1" dirty="0">
                <a:solidFill>
                  <a:srgbClr val="000000"/>
                </a:solidFill>
              </a:rPr>
              <a:t> </a:t>
            </a:r>
            <a:r>
              <a:rPr lang="en-US" sz="2400" dirty="0" err="1">
                <a:solidFill>
                  <a:srgbClr val="000000"/>
                </a:solidFill>
              </a:rPr>
              <a:t>que</a:t>
            </a:r>
            <a:r>
              <a:rPr lang="en-US" sz="2400" dirty="0">
                <a:solidFill>
                  <a:srgbClr val="000000"/>
                </a:solidFill>
              </a:rPr>
              <a:t> </a:t>
            </a:r>
            <a:r>
              <a:rPr lang="en-US" sz="2400" b="1" dirty="0">
                <a:solidFill>
                  <a:srgbClr val="000000"/>
                </a:solidFill>
              </a:rPr>
              <a:t>se </a:t>
            </a:r>
            <a:r>
              <a:rPr lang="en-US" sz="2400" b="1" dirty="0" err="1">
                <a:solidFill>
                  <a:srgbClr val="000000"/>
                </a:solidFill>
              </a:rPr>
              <a:t>queje</a:t>
            </a:r>
            <a:r>
              <a:rPr lang="en-US" sz="2400" b="1" dirty="0">
                <a:solidFill>
                  <a:srgbClr val="000000"/>
                </a:solidFill>
              </a:rPr>
              <a:t> </a:t>
            </a:r>
            <a:r>
              <a:rPr lang="en-US" sz="2400" dirty="0" err="1">
                <a:solidFill>
                  <a:srgbClr val="000000"/>
                </a:solidFill>
              </a:rPr>
              <a:t>tanto</a:t>
            </a:r>
            <a:r>
              <a:rPr lang="en-US" sz="2400" dirty="0">
                <a:solidFill>
                  <a:srgbClr val="000000"/>
                </a:solidFill>
              </a:rPr>
              <a:t> </a:t>
            </a:r>
            <a:r>
              <a:rPr lang="en-US" sz="2400" dirty="0" err="1">
                <a:solidFill>
                  <a:srgbClr val="000000"/>
                </a:solidFill>
              </a:rPr>
              <a:t>como</a:t>
            </a:r>
            <a:r>
              <a:rPr lang="en-US" sz="2400" dirty="0">
                <a:solidFill>
                  <a:srgbClr val="000000"/>
                </a:solidFill>
              </a:rPr>
              <a:t> mi </a:t>
            </a:r>
            <a:r>
              <a:rPr lang="en-US" sz="2400" dirty="0" err="1">
                <a:solidFill>
                  <a:srgbClr val="000000"/>
                </a:solidFill>
              </a:rPr>
              <a:t>suegra</a:t>
            </a:r>
            <a:r>
              <a:rPr lang="en-US" sz="2400" dirty="0">
                <a:solidFill>
                  <a:srgbClr val="000000"/>
                </a:solidFill>
              </a:rPr>
              <a:t>.</a:t>
            </a:r>
          </a:p>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400" i="1" dirty="0">
                <a:solidFill>
                  <a:srgbClr val="000000"/>
                </a:solidFill>
              </a:rPr>
              <a:t>I don’t know anyone who complains as much as my mother-in-law. </a:t>
            </a:r>
          </a:p>
        </p:txBody>
      </p:sp>
      <p:sp>
        <p:nvSpPr>
          <p:cNvPr id="7173" name="Rectangle 5"/>
          <p:cNvSpPr>
            <a:spLocks noChangeArrowheads="1"/>
          </p:cNvSpPr>
          <p:nvPr/>
        </p:nvSpPr>
        <p:spPr bwMode="auto">
          <a:xfrm>
            <a:off x="4724401" y="2362200"/>
            <a:ext cx="3900488" cy="2310505"/>
          </a:xfrm>
          <a:prstGeom prst="rect">
            <a:avLst/>
          </a:prstGeom>
          <a:noFill/>
          <a:ln w="9525">
            <a:noFill/>
            <a:round/>
            <a:headEnd/>
            <a:tailEnd/>
          </a:ln>
          <a:effectLst/>
        </p:spPr>
        <p:txBody>
          <a:bodyPr wrap="square" lIns="90000" tIns="46800" rIns="90000" bIns="46800">
            <a:spAutoFit/>
          </a:bodyPr>
          <a:lstStyle/>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400" dirty="0" err="1">
                <a:solidFill>
                  <a:srgbClr val="000000"/>
                </a:solidFill>
              </a:rPr>
              <a:t>Yo</a:t>
            </a:r>
            <a:r>
              <a:rPr lang="en-US" sz="2400" dirty="0">
                <a:solidFill>
                  <a:srgbClr val="000000"/>
                </a:solidFill>
              </a:rPr>
              <a:t> </a:t>
            </a:r>
            <a:r>
              <a:rPr lang="en-US" sz="2400" dirty="0" err="1">
                <a:solidFill>
                  <a:srgbClr val="000000"/>
                </a:solidFill>
              </a:rPr>
              <a:t>conozco</a:t>
            </a:r>
            <a:r>
              <a:rPr lang="en-US" sz="2400" dirty="0">
                <a:solidFill>
                  <a:srgbClr val="000000"/>
                </a:solidFill>
              </a:rPr>
              <a:t> </a:t>
            </a:r>
            <a:r>
              <a:rPr lang="en-US" sz="2400" b="1" dirty="0">
                <a:solidFill>
                  <a:srgbClr val="000000"/>
                </a:solidFill>
              </a:rPr>
              <a:t>a </a:t>
            </a:r>
            <a:r>
              <a:rPr lang="en-US" sz="2400" b="1" dirty="0" err="1">
                <a:solidFill>
                  <a:srgbClr val="000000"/>
                </a:solidFill>
              </a:rPr>
              <a:t>alguien</a:t>
            </a:r>
            <a:r>
              <a:rPr lang="en-US" sz="2400" b="1" dirty="0">
                <a:solidFill>
                  <a:srgbClr val="000000"/>
                </a:solidFill>
              </a:rPr>
              <a:t> </a:t>
            </a:r>
            <a:r>
              <a:rPr lang="en-US" sz="2400" dirty="0" err="1">
                <a:solidFill>
                  <a:srgbClr val="000000"/>
                </a:solidFill>
              </a:rPr>
              <a:t>que</a:t>
            </a:r>
            <a:r>
              <a:rPr lang="en-US" sz="2400" dirty="0">
                <a:solidFill>
                  <a:srgbClr val="000000"/>
                </a:solidFill>
              </a:rPr>
              <a:t> </a:t>
            </a:r>
            <a:r>
              <a:rPr lang="en-US" sz="2400" b="1" dirty="0">
                <a:solidFill>
                  <a:srgbClr val="000000"/>
                </a:solidFill>
              </a:rPr>
              <a:t>se </a:t>
            </a:r>
            <a:r>
              <a:rPr lang="en-US" sz="2400" b="1" dirty="0" err="1">
                <a:solidFill>
                  <a:srgbClr val="000000"/>
                </a:solidFill>
              </a:rPr>
              <a:t>queja</a:t>
            </a:r>
            <a:r>
              <a:rPr lang="en-US" sz="2400" b="1" dirty="0">
                <a:solidFill>
                  <a:srgbClr val="000000"/>
                </a:solidFill>
              </a:rPr>
              <a:t> </a:t>
            </a:r>
            <a:r>
              <a:rPr lang="en-US" sz="2400" dirty="0" err="1">
                <a:solidFill>
                  <a:srgbClr val="000000"/>
                </a:solidFill>
              </a:rPr>
              <a:t>aún</a:t>
            </a:r>
            <a:r>
              <a:rPr lang="en-US" sz="2400" dirty="0">
                <a:solidFill>
                  <a:srgbClr val="000000"/>
                </a:solidFill>
              </a:rPr>
              <a:t> </a:t>
            </a:r>
            <a:r>
              <a:rPr lang="en-US" sz="2400" dirty="0" err="1">
                <a:solidFill>
                  <a:srgbClr val="000000"/>
                </a:solidFill>
              </a:rPr>
              <a:t>más</a:t>
            </a:r>
            <a:r>
              <a:rPr lang="en-US" sz="2400" dirty="0">
                <a:solidFill>
                  <a:srgbClr val="000000"/>
                </a:solidFill>
              </a:rPr>
              <a:t>... ¡la </a:t>
            </a:r>
            <a:r>
              <a:rPr lang="en-US" sz="2400" dirty="0" err="1">
                <a:solidFill>
                  <a:srgbClr val="000000"/>
                </a:solidFill>
              </a:rPr>
              <a:t>mía</a:t>
            </a:r>
            <a:r>
              <a:rPr lang="en-US" sz="2400" dirty="0">
                <a:solidFill>
                  <a:srgbClr val="000000"/>
                </a:solidFill>
              </a:rPr>
              <a:t>!</a:t>
            </a:r>
          </a:p>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400" i="1" dirty="0">
                <a:solidFill>
                  <a:srgbClr val="000000"/>
                </a:solidFill>
              </a:rPr>
              <a:t>I know someone who complains even more... mine! </a:t>
            </a:r>
          </a:p>
        </p:txBody>
      </p:sp>
      <p:pic>
        <p:nvPicPr>
          <p:cNvPr id="2" name="Picture 2" descr="http://nwamotherlode.com/wp-content/uploads/2011/10/mother-in-law-marie.png"/>
          <p:cNvPicPr>
            <a:picLocks noChangeAspect="1" noChangeArrowheads="1"/>
          </p:cNvPicPr>
          <p:nvPr/>
        </p:nvPicPr>
        <p:blipFill>
          <a:blip r:embed="rId3" cstate="print"/>
          <a:srcRect/>
          <a:stretch>
            <a:fillRect/>
          </a:stretch>
        </p:blipFill>
        <p:spPr bwMode="auto">
          <a:xfrm>
            <a:off x="2514600" y="4648200"/>
            <a:ext cx="2667000" cy="200025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idx="10"/>
          </p:nvPr>
        </p:nvSpPr>
        <p:spPr>
          <a:xfrm rot="5400000">
            <a:off x="10158984" y="1118616"/>
            <a:ext cx="2011680" cy="384048"/>
          </a:xfrm>
        </p:spPr>
        <p:txBody>
          <a:bodyPr/>
          <a:lstStyle/>
          <a:p>
            <a:r>
              <a:rPr lang="en-US" dirty="0"/>
              <a:t>© and ® 2011 Vista Higher Learning, Inc.</a:t>
            </a:r>
          </a:p>
        </p:txBody>
      </p:sp>
      <p:sp>
        <p:nvSpPr>
          <p:cNvPr id="8" name="Slide Number Placeholder 2"/>
          <p:cNvSpPr>
            <a:spLocks noGrp="1"/>
          </p:cNvSpPr>
          <p:nvPr>
            <p:ph type="sldNum" idx="11"/>
          </p:nvPr>
        </p:nvSpPr>
        <p:spPr>
          <a:xfrm rot="5400000">
            <a:off x="9631680" y="4236720"/>
            <a:ext cx="3200400" cy="365760"/>
          </a:xfrm>
        </p:spPr>
        <p:txBody>
          <a:bodyPr/>
          <a:lstStyle/>
          <a:p>
            <a:r>
              <a:rPr lang="en-US" dirty="0"/>
              <a:t>4.1-</a:t>
            </a:r>
            <a:fld id="{C9FC5CAA-912F-459A-A13C-E214E49D4121}" type="slidenum">
              <a:rPr lang="en-US"/>
              <a:pPr/>
              <a:t>12</a:t>
            </a:fld>
            <a:endParaRPr lang="en-US" dirty="0"/>
          </a:p>
        </p:txBody>
      </p:sp>
      <p:sp>
        <p:nvSpPr>
          <p:cNvPr id="8193" name="Text Box 1"/>
          <p:cNvSpPr txBox="1">
            <a:spLocks noChangeArrowheads="1"/>
          </p:cNvSpPr>
          <p:nvPr/>
        </p:nvSpPr>
        <p:spPr bwMode="auto">
          <a:xfrm>
            <a:off x="304800" y="228600"/>
            <a:ext cx="8229600" cy="5943600"/>
          </a:xfrm>
          <a:prstGeom prst="rect">
            <a:avLst/>
          </a:prstGeom>
          <a:noFill/>
          <a:ln w="9525">
            <a:noFill/>
            <a:round/>
            <a:headEnd/>
            <a:tailEnd/>
          </a:ln>
          <a:effectLst/>
        </p:spPr>
        <p:txBody>
          <a:bodyPr/>
          <a:lstStyle/>
          <a:p>
            <a:pPr marL="341313" indent="-341313">
              <a:spcBef>
                <a:spcPts val="600"/>
              </a:spcBef>
              <a:buClr>
                <a:srgbClr val="ED1C24"/>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000000"/>
                </a:solidFill>
              </a:rPr>
              <a:t>The subjunctive is commonly used in questions with adjective clauses when the speaker is trying to find out information about which he or she is uncertain. If the person who responds knows the information, the indicative is used. </a:t>
            </a:r>
          </a:p>
        </p:txBody>
      </p:sp>
      <p:sp>
        <p:nvSpPr>
          <p:cNvPr id="8194" name="Rectangle 2"/>
          <p:cNvSpPr>
            <a:spLocks noChangeArrowheads="1"/>
          </p:cNvSpPr>
          <p:nvPr/>
        </p:nvSpPr>
        <p:spPr bwMode="auto">
          <a:xfrm>
            <a:off x="479270" y="2877146"/>
            <a:ext cx="3781425" cy="309958"/>
          </a:xfrm>
          <a:prstGeom prst="rect">
            <a:avLst/>
          </a:prstGeom>
          <a:noFill/>
          <a:ln w="19080">
            <a:solidFill>
              <a:srgbClr val="ED1C24"/>
            </a:solidFill>
            <a:miter lim="800000"/>
            <a:headEnd/>
            <a:tailEnd/>
          </a:ln>
          <a:effectLst/>
        </p:spPr>
        <p:txBody>
          <a:bodyPr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a:solidFill>
                  <a:srgbClr val="000000"/>
                </a:solidFill>
              </a:rPr>
              <a:t>Antecedent uncertain ➙ Subjunctive</a:t>
            </a:r>
          </a:p>
        </p:txBody>
      </p:sp>
      <p:sp>
        <p:nvSpPr>
          <p:cNvPr id="8195" name="Rectangle 3"/>
          <p:cNvSpPr>
            <a:spLocks noChangeArrowheads="1"/>
          </p:cNvSpPr>
          <p:nvPr/>
        </p:nvSpPr>
        <p:spPr bwMode="auto">
          <a:xfrm>
            <a:off x="4800600" y="2590800"/>
            <a:ext cx="3781425" cy="336550"/>
          </a:xfrm>
          <a:prstGeom prst="rect">
            <a:avLst/>
          </a:prstGeom>
          <a:noFill/>
          <a:ln w="19080">
            <a:solidFill>
              <a:srgbClr val="ED1C24"/>
            </a:solidFill>
            <a:miter lim="800000"/>
            <a:headEnd/>
            <a:tailEnd/>
          </a:ln>
          <a:effectLst/>
        </p:spPr>
        <p:txBody>
          <a:bodyPr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rPr>
              <a:t>Antecedent certain ➙ Indicative</a:t>
            </a:r>
            <a:r>
              <a:rPr lang="en-US" sz="1600">
                <a:solidFill>
                  <a:srgbClr val="000000"/>
                </a:solidFill>
              </a:rPr>
              <a:t> </a:t>
            </a:r>
          </a:p>
        </p:txBody>
      </p:sp>
      <p:sp>
        <p:nvSpPr>
          <p:cNvPr id="8196" name="Rectangle 4"/>
          <p:cNvSpPr>
            <a:spLocks noChangeArrowheads="1"/>
          </p:cNvSpPr>
          <p:nvPr/>
        </p:nvSpPr>
        <p:spPr bwMode="auto">
          <a:xfrm>
            <a:off x="479270" y="3188075"/>
            <a:ext cx="3781425" cy="1633397"/>
          </a:xfrm>
          <a:prstGeom prst="rect">
            <a:avLst/>
          </a:prstGeom>
          <a:noFill/>
          <a:ln w="9525">
            <a:noFill/>
            <a:round/>
            <a:headEnd/>
            <a:tailEnd/>
          </a:ln>
          <a:effectLst/>
        </p:spPr>
        <p:txBody>
          <a:bodyPr wrap="square" lIns="90000" tIns="46800" rIns="90000" bIns="46800">
            <a:spAutoFit/>
          </a:bodyPr>
          <a:lstStyle/>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000" dirty="0">
                <a:solidFill>
                  <a:srgbClr val="000000"/>
                </a:solidFill>
              </a:rPr>
              <a:t>¿Me </a:t>
            </a:r>
            <a:r>
              <a:rPr lang="en-US" sz="2000" dirty="0" err="1">
                <a:solidFill>
                  <a:srgbClr val="000000"/>
                </a:solidFill>
              </a:rPr>
              <a:t>recomienda</a:t>
            </a:r>
            <a:r>
              <a:rPr lang="en-US" sz="2000" dirty="0">
                <a:solidFill>
                  <a:srgbClr val="000000"/>
                </a:solidFill>
              </a:rPr>
              <a:t> </a:t>
            </a:r>
            <a:r>
              <a:rPr lang="en-US" sz="2000" dirty="0" err="1">
                <a:solidFill>
                  <a:srgbClr val="000000"/>
                </a:solidFill>
              </a:rPr>
              <a:t>usted</a:t>
            </a:r>
            <a:r>
              <a:rPr lang="en-US" sz="2000" dirty="0">
                <a:solidFill>
                  <a:srgbClr val="000000"/>
                </a:solidFill>
              </a:rPr>
              <a:t> un </a:t>
            </a:r>
            <a:r>
              <a:rPr lang="en-US" sz="2000" dirty="0" err="1">
                <a:solidFill>
                  <a:srgbClr val="000000"/>
                </a:solidFill>
              </a:rPr>
              <a:t>buen</a:t>
            </a:r>
            <a:r>
              <a:rPr lang="en-US" sz="2000" dirty="0">
                <a:solidFill>
                  <a:srgbClr val="000000"/>
                </a:solidFill>
              </a:rPr>
              <a:t> </a:t>
            </a:r>
            <a:r>
              <a:rPr lang="en-US" sz="2000" dirty="0" err="1">
                <a:solidFill>
                  <a:srgbClr val="000000"/>
                </a:solidFill>
              </a:rPr>
              <a:t>restaurante</a:t>
            </a:r>
            <a:r>
              <a:rPr lang="en-US" sz="2000" dirty="0">
                <a:solidFill>
                  <a:srgbClr val="000000"/>
                </a:solidFill>
              </a:rPr>
              <a:t> </a:t>
            </a:r>
            <a:r>
              <a:rPr lang="en-US" sz="2000" dirty="0" err="1">
                <a:solidFill>
                  <a:srgbClr val="000000"/>
                </a:solidFill>
              </a:rPr>
              <a:t>que</a:t>
            </a:r>
            <a:r>
              <a:rPr lang="en-US" sz="2000" dirty="0">
                <a:solidFill>
                  <a:srgbClr val="000000"/>
                </a:solidFill>
              </a:rPr>
              <a:t> </a:t>
            </a:r>
            <a:r>
              <a:rPr lang="en-US" sz="2000" b="1" dirty="0" err="1">
                <a:solidFill>
                  <a:srgbClr val="000000"/>
                </a:solidFill>
              </a:rPr>
              <a:t>esté</a:t>
            </a:r>
            <a:r>
              <a:rPr lang="en-US" sz="2000" b="1" dirty="0">
                <a:solidFill>
                  <a:srgbClr val="000000"/>
                </a:solidFill>
              </a:rPr>
              <a:t> </a:t>
            </a:r>
            <a:r>
              <a:rPr lang="en-US" sz="2000" dirty="0" err="1">
                <a:solidFill>
                  <a:srgbClr val="000000"/>
                </a:solidFill>
              </a:rPr>
              <a:t>cerca</a:t>
            </a:r>
            <a:r>
              <a:rPr lang="en-US" sz="2000" dirty="0">
                <a:solidFill>
                  <a:srgbClr val="000000"/>
                </a:solidFill>
              </a:rPr>
              <a:t> de </a:t>
            </a:r>
            <a:r>
              <a:rPr lang="en-US" sz="2000" dirty="0" err="1">
                <a:solidFill>
                  <a:srgbClr val="000000"/>
                </a:solidFill>
              </a:rPr>
              <a:t>aquí</a:t>
            </a:r>
            <a:r>
              <a:rPr lang="en-US" sz="2000" dirty="0">
                <a:solidFill>
                  <a:srgbClr val="000000"/>
                </a:solidFill>
              </a:rPr>
              <a:t>?</a:t>
            </a:r>
          </a:p>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000" i="1" dirty="0">
                <a:solidFill>
                  <a:srgbClr val="000000"/>
                </a:solidFill>
              </a:rPr>
              <a:t>Can you recommend a good restaurant that is near here</a:t>
            </a:r>
            <a:r>
              <a:rPr lang="en-US" sz="2000" i="1" dirty="0" smtClean="0">
                <a:solidFill>
                  <a:srgbClr val="000000"/>
                </a:solidFill>
              </a:rPr>
              <a:t>?</a:t>
            </a:r>
            <a:endParaRPr lang="en-US" sz="2000" i="1" dirty="0">
              <a:solidFill>
                <a:srgbClr val="000000"/>
              </a:solidFill>
            </a:endParaRPr>
          </a:p>
        </p:txBody>
      </p:sp>
      <p:sp>
        <p:nvSpPr>
          <p:cNvPr id="8197" name="Rectangle 5"/>
          <p:cNvSpPr>
            <a:spLocks noChangeArrowheads="1"/>
          </p:cNvSpPr>
          <p:nvPr/>
        </p:nvSpPr>
        <p:spPr bwMode="auto">
          <a:xfrm>
            <a:off x="4843463" y="3048000"/>
            <a:ext cx="3843337" cy="1325620"/>
          </a:xfrm>
          <a:prstGeom prst="rect">
            <a:avLst/>
          </a:prstGeom>
          <a:noFill/>
          <a:ln w="9525">
            <a:noFill/>
            <a:round/>
            <a:headEnd/>
            <a:tailEnd/>
          </a:ln>
          <a:effectLst/>
        </p:spPr>
        <p:txBody>
          <a:bodyPr wrap="square" lIns="90000" tIns="46800" rIns="90000" bIns="46800">
            <a:spAutoFit/>
          </a:bodyPr>
          <a:lstStyle/>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000" dirty="0" err="1">
                <a:solidFill>
                  <a:srgbClr val="000000"/>
                </a:solidFill>
              </a:rPr>
              <a:t>Sí</a:t>
            </a:r>
            <a:r>
              <a:rPr lang="en-US" sz="2000" dirty="0">
                <a:solidFill>
                  <a:srgbClr val="000000"/>
                </a:solidFill>
              </a:rPr>
              <a:t>, el </a:t>
            </a:r>
            <a:r>
              <a:rPr lang="en-US" sz="2000" dirty="0" err="1">
                <a:solidFill>
                  <a:srgbClr val="000000"/>
                </a:solidFill>
              </a:rPr>
              <a:t>restaurante</a:t>
            </a:r>
            <a:r>
              <a:rPr lang="en-US" sz="2000" dirty="0">
                <a:solidFill>
                  <a:srgbClr val="000000"/>
                </a:solidFill>
              </a:rPr>
              <a:t> de mi </a:t>
            </a:r>
            <a:r>
              <a:rPr lang="en-US" sz="2000" dirty="0" err="1">
                <a:solidFill>
                  <a:srgbClr val="000000"/>
                </a:solidFill>
              </a:rPr>
              <a:t>yerno</a:t>
            </a:r>
            <a:r>
              <a:rPr lang="en-US" sz="2000" dirty="0">
                <a:solidFill>
                  <a:srgbClr val="000000"/>
                </a:solidFill>
              </a:rPr>
              <a:t> </a:t>
            </a:r>
            <a:r>
              <a:rPr lang="en-US" sz="2000" b="1" dirty="0" err="1">
                <a:solidFill>
                  <a:srgbClr val="000000"/>
                </a:solidFill>
              </a:rPr>
              <a:t>está</a:t>
            </a:r>
            <a:r>
              <a:rPr lang="en-US" sz="2000" b="1" dirty="0">
                <a:solidFill>
                  <a:srgbClr val="000000"/>
                </a:solidFill>
              </a:rPr>
              <a:t> </a:t>
            </a:r>
            <a:r>
              <a:rPr lang="en-US" sz="2000" dirty="0" err="1">
                <a:solidFill>
                  <a:srgbClr val="000000"/>
                </a:solidFill>
              </a:rPr>
              <a:t>muy</a:t>
            </a:r>
            <a:r>
              <a:rPr lang="en-US" sz="2000" dirty="0">
                <a:solidFill>
                  <a:srgbClr val="000000"/>
                </a:solidFill>
              </a:rPr>
              <a:t> </a:t>
            </a:r>
            <a:r>
              <a:rPr lang="en-US" sz="2000" dirty="0" err="1">
                <a:solidFill>
                  <a:srgbClr val="000000"/>
                </a:solidFill>
              </a:rPr>
              <a:t>cerca</a:t>
            </a:r>
            <a:r>
              <a:rPr lang="en-US" sz="2000" dirty="0">
                <a:solidFill>
                  <a:srgbClr val="000000"/>
                </a:solidFill>
              </a:rPr>
              <a:t> y </a:t>
            </a:r>
            <a:r>
              <a:rPr lang="en-US" sz="2000" b="1" dirty="0" err="1">
                <a:solidFill>
                  <a:srgbClr val="000000"/>
                </a:solidFill>
              </a:rPr>
              <a:t>es</a:t>
            </a:r>
            <a:r>
              <a:rPr lang="en-US" sz="2000" b="1" dirty="0">
                <a:solidFill>
                  <a:srgbClr val="000000"/>
                </a:solidFill>
              </a:rPr>
              <a:t> </a:t>
            </a:r>
            <a:r>
              <a:rPr lang="en-US" sz="2000" dirty="0" err="1">
                <a:solidFill>
                  <a:srgbClr val="000000"/>
                </a:solidFill>
              </a:rPr>
              <a:t>excelente</a:t>
            </a:r>
            <a:r>
              <a:rPr lang="en-US" sz="2000" dirty="0">
                <a:solidFill>
                  <a:srgbClr val="000000"/>
                </a:solidFill>
              </a:rPr>
              <a:t>. </a:t>
            </a:r>
          </a:p>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000" i="1" dirty="0">
                <a:solidFill>
                  <a:srgbClr val="000000"/>
                </a:solidFill>
              </a:rPr>
              <a:t>Yes, my son-in-law’s restaurant is nearby, and it’s excellent. </a:t>
            </a:r>
          </a:p>
        </p:txBody>
      </p:sp>
      <p:pic>
        <p:nvPicPr>
          <p:cNvPr id="5122" name="Picture 2" descr="http://www.gastronomiaalternativa.com/pubimg/restaurantes_100.jpg"/>
          <p:cNvPicPr>
            <a:picLocks noChangeAspect="1" noChangeArrowheads="1"/>
          </p:cNvPicPr>
          <p:nvPr/>
        </p:nvPicPr>
        <p:blipFill>
          <a:blip r:embed="rId3" cstate="print"/>
          <a:srcRect/>
          <a:stretch>
            <a:fillRect/>
          </a:stretch>
        </p:blipFill>
        <p:spPr bwMode="auto">
          <a:xfrm>
            <a:off x="4038600" y="4328159"/>
            <a:ext cx="3162300" cy="2529841"/>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622896"/>
            <a:ext cx="3781425" cy="309958"/>
          </a:xfrm>
          <a:prstGeom prst="rect">
            <a:avLst/>
          </a:prstGeom>
          <a:noFill/>
          <a:ln w="19080">
            <a:solidFill>
              <a:srgbClr val="ED1C24"/>
            </a:solidFill>
            <a:miter lim="800000"/>
            <a:headEnd/>
            <a:tailEnd/>
          </a:ln>
          <a:effectLst/>
        </p:spPr>
        <p:txBody>
          <a:bodyPr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a:solidFill>
                  <a:srgbClr val="000000"/>
                </a:solidFill>
              </a:rPr>
              <a:t>Antecedent uncertain ➙ Subjunctive</a:t>
            </a:r>
          </a:p>
        </p:txBody>
      </p:sp>
      <p:sp>
        <p:nvSpPr>
          <p:cNvPr id="3" name="Rectangle 3"/>
          <p:cNvSpPr>
            <a:spLocks noChangeArrowheads="1"/>
          </p:cNvSpPr>
          <p:nvPr/>
        </p:nvSpPr>
        <p:spPr bwMode="auto">
          <a:xfrm>
            <a:off x="4648200" y="609600"/>
            <a:ext cx="3781425" cy="336550"/>
          </a:xfrm>
          <a:prstGeom prst="rect">
            <a:avLst/>
          </a:prstGeom>
          <a:noFill/>
          <a:ln w="19080">
            <a:solidFill>
              <a:srgbClr val="ED1C24"/>
            </a:solidFill>
            <a:miter lim="800000"/>
            <a:headEnd/>
            <a:tailEnd/>
          </a:ln>
          <a:effectLst/>
        </p:spPr>
        <p:txBody>
          <a:bodyPr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a:solidFill>
                  <a:srgbClr val="000000"/>
                </a:solidFill>
              </a:rPr>
              <a:t>Antecedent certain ➙ Indicative</a:t>
            </a:r>
            <a:r>
              <a:rPr lang="en-US" sz="1600">
                <a:solidFill>
                  <a:srgbClr val="000000"/>
                </a:solidFill>
              </a:rPr>
              <a:t> </a:t>
            </a:r>
          </a:p>
        </p:txBody>
      </p:sp>
      <p:sp>
        <p:nvSpPr>
          <p:cNvPr id="4" name="Rectangle 3"/>
          <p:cNvSpPr/>
          <p:nvPr/>
        </p:nvSpPr>
        <p:spPr>
          <a:xfrm>
            <a:off x="381000" y="1066800"/>
            <a:ext cx="3962400" cy="1631216"/>
          </a:xfrm>
          <a:prstGeom prst="rect">
            <a:avLst/>
          </a:prstGeom>
        </p:spPr>
        <p:txBody>
          <a:bodyPr wrap="square">
            <a:spAutoFit/>
          </a:bodyPr>
          <a:lstStyle/>
          <a:p>
            <a:pPr>
              <a:spcBef>
                <a:spcPts val="2000"/>
              </a:spcBef>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000" dirty="0" err="1" smtClean="0">
                <a:solidFill>
                  <a:srgbClr val="000000"/>
                </a:solidFill>
              </a:rPr>
              <a:t>Oigan</a:t>
            </a:r>
            <a:r>
              <a:rPr lang="en-US" sz="2000" dirty="0" smtClean="0">
                <a:solidFill>
                  <a:srgbClr val="000000"/>
                </a:solidFill>
              </a:rPr>
              <a:t>, ¿no me </a:t>
            </a:r>
            <a:r>
              <a:rPr lang="en-US" sz="2000" dirty="0" err="1" smtClean="0">
                <a:solidFill>
                  <a:srgbClr val="000000"/>
                </a:solidFill>
              </a:rPr>
              <a:t>pueden</a:t>
            </a:r>
            <a:r>
              <a:rPr lang="en-US" sz="2000" dirty="0" smtClean="0">
                <a:solidFill>
                  <a:srgbClr val="000000"/>
                </a:solidFill>
              </a:rPr>
              <a:t> </a:t>
            </a:r>
            <a:r>
              <a:rPr lang="en-US" sz="2000" dirty="0" err="1" smtClean="0">
                <a:solidFill>
                  <a:srgbClr val="000000"/>
                </a:solidFill>
              </a:rPr>
              <a:t>poner</a:t>
            </a:r>
            <a:r>
              <a:rPr lang="en-US" sz="2000" dirty="0" smtClean="0">
                <a:solidFill>
                  <a:srgbClr val="000000"/>
                </a:solidFill>
              </a:rPr>
              <a:t> </a:t>
            </a:r>
            <a:r>
              <a:rPr lang="en-US" sz="2000" dirty="0" err="1" smtClean="0">
                <a:solidFill>
                  <a:srgbClr val="000000"/>
                </a:solidFill>
              </a:rPr>
              <a:t>algún</a:t>
            </a:r>
            <a:r>
              <a:rPr lang="en-US" sz="2000" dirty="0" smtClean="0">
                <a:solidFill>
                  <a:srgbClr val="000000"/>
                </a:solidFill>
              </a:rPr>
              <a:t> </a:t>
            </a:r>
            <a:r>
              <a:rPr lang="en-US" sz="2000" dirty="0" err="1" smtClean="0">
                <a:solidFill>
                  <a:srgbClr val="000000"/>
                </a:solidFill>
              </a:rPr>
              <a:t>apodo</a:t>
            </a:r>
            <a:r>
              <a:rPr lang="en-US" sz="2000" dirty="0" smtClean="0">
                <a:solidFill>
                  <a:srgbClr val="000000"/>
                </a:solidFill>
              </a:rPr>
              <a:t> </a:t>
            </a:r>
            <a:r>
              <a:rPr lang="en-US" sz="2000" dirty="0" err="1" smtClean="0">
                <a:solidFill>
                  <a:srgbClr val="000000"/>
                </a:solidFill>
              </a:rPr>
              <a:t>que</a:t>
            </a:r>
            <a:r>
              <a:rPr lang="en-US" sz="2000" dirty="0" smtClean="0">
                <a:solidFill>
                  <a:srgbClr val="000000"/>
                </a:solidFill>
              </a:rPr>
              <a:t> me </a:t>
            </a:r>
            <a:r>
              <a:rPr lang="en-US" sz="2000" b="1" dirty="0" err="1" smtClean="0">
                <a:solidFill>
                  <a:srgbClr val="000000"/>
                </a:solidFill>
              </a:rPr>
              <a:t>quede</a:t>
            </a:r>
            <a:r>
              <a:rPr lang="en-US" sz="2000" b="1" dirty="0" smtClean="0">
                <a:solidFill>
                  <a:srgbClr val="000000"/>
                </a:solidFill>
              </a:rPr>
              <a:t> </a:t>
            </a:r>
            <a:r>
              <a:rPr lang="en-US" sz="2000" dirty="0" err="1" smtClean="0">
                <a:solidFill>
                  <a:srgbClr val="000000"/>
                </a:solidFill>
              </a:rPr>
              <a:t>mejor</a:t>
            </a:r>
            <a:r>
              <a:rPr lang="en-US" sz="2000" dirty="0" smtClean="0">
                <a:solidFill>
                  <a:srgbClr val="000000"/>
                </a:solidFill>
              </a:rPr>
              <a:t>? </a:t>
            </a:r>
          </a:p>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000" i="1" dirty="0" smtClean="0">
                <a:solidFill>
                  <a:srgbClr val="000000"/>
                </a:solidFill>
              </a:rPr>
              <a:t>Hey guys, can’t you give me a nickname that fits me better? </a:t>
            </a:r>
            <a:endParaRPr lang="en-US" sz="2000" i="1" dirty="0">
              <a:solidFill>
                <a:srgbClr val="000000"/>
              </a:solidFill>
            </a:endParaRPr>
          </a:p>
        </p:txBody>
      </p:sp>
      <p:sp>
        <p:nvSpPr>
          <p:cNvPr id="5" name="Rectangle 4"/>
          <p:cNvSpPr/>
          <p:nvPr/>
        </p:nvSpPr>
        <p:spPr>
          <a:xfrm>
            <a:off x="4648200" y="1066800"/>
            <a:ext cx="3733800" cy="1631216"/>
          </a:xfrm>
          <a:prstGeom prst="rect">
            <a:avLst/>
          </a:prstGeom>
        </p:spPr>
        <p:txBody>
          <a:bodyPr wrap="square">
            <a:spAutoFit/>
          </a:bodyPr>
          <a:lstStyle/>
          <a:p>
            <a:pPr>
              <a:spcBef>
                <a:spcPts val="2000"/>
              </a:spcBef>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000" dirty="0" err="1" smtClean="0">
                <a:solidFill>
                  <a:srgbClr val="000000"/>
                </a:solidFill>
              </a:rPr>
              <a:t>Bueno</a:t>
            </a:r>
            <a:r>
              <a:rPr lang="en-US" sz="2000" dirty="0" smtClean="0">
                <a:solidFill>
                  <a:srgbClr val="000000"/>
                </a:solidFill>
              </a:rPr>
              <a:t>, </a:t>
            </a:r>
            <a:r>
              <a:rPr lang="en-US" sz="2000" dirty="0" err="1" smtClean="0">
                <a:solidFill>
                  <a:srgbClr val="000000"/>
                </a:solidFill>
              </a:rPr>
              <a:t>si</a:t>
            </a:r>
            <a:r>
              <a:rPr lang="en-US" sz="2000" dirty="0" smtClean="0">
                <a:solidFill>
                  <a:srgbClr val="000000"/>
                </a:solidFill>
              </a:rPr>
              <a:t> </a:t>
            </a:r>
            <a:r>
              <a:rPr lang="en-US" sz="2000" dirty="0" err="1" smtClean="0">
                <a:solidFill>
                  <a:srgbClr val="000000"/>
                </a:solidFill>
              </a:rPr>
              <a:t>tú</a:t>
            </a:r>
            <a:r>
              <a:rPr lang="en-US" sz="2000" dirty="0" smtClean="0">
                <a:solidFill>
                  <a:srgbClr val="000000"/>
                </a:solidFill>
              </a:rPr>
              <a:t> </a:t>
            </a:r>
            <a:r>
              <a:rPr lang="en-US" sz="2000" dirty="0" err="1" smtClean="0">
                <a:solidFill>
                  <a:srgbClr val="000000"/>
                </a:solidFill>
              </a:rPr>
              <a:t>insistes</a:t>
            </a:r>
            <a:r>
              <a:rPr lang="en-US" sz="2000" dirty="0" smtClean="0">
                <a:solidFill>
                  <a:srgbClr val="000000"/>
                </a:solidFill>
              </a:rPr>
              <a:t>, </a:t>
            </a:r>
            <a:r>
              <a:rPr lang="en-US" sz="2000" dirty="0" err="1" smtClean="0">
                <a:solidFill>
                  <a:srgbClr val="000000"/>
                </a:solidFill>
              </a:rPr>
              <a:t>pero</a:t>
            </a:r>
            <a:r>
              <a:rPr lang="en-US" sz="2000" dirty="0" smtClean="0">
                <a:solidFill>
                  <a:srgbClr val="000000"/>
                </a:solidFill>
              </a:rPr>
              <a:t> </a:t>
            </a:r>
            <a:r>
              <a:rPr lang="en-US" sz="2000" dirty="0" err="1" smtClean="0">
                <a:solidFill>
                  <a:srgbClr val="000000"/>
                </a:solidFill>
              </a:rPr>
              <a:t>Flaco</a:t>
            </a:r>
            <a:r>
              <a:rPr lang="en-US" sz="2000" dirty="0" smtClean="0">
                <a:solidFill>
                  <a:srgbClr val="000000"/>
                </a:solidFill>
              </a:rPr>
              <a:t> </a:t>
            </a:r>
            <a:r>
              <a:rPr lang="en-US" sz="2000" dirty="0" err="1" smtClean="0">
                <a:solidFill>
                  <a:srgbClr val="000000"/>
                </a:solidFill>
              </a:rPr>
              <a:t>es</a:t>
            </a:r>
            <a:r>
              <a:rPr lang="en-US" sz="2000" dirty="0" smtClean="0">
                <a:solidFill>
                  <a:srgbClr val="000000"/>
                </a:solidFill>
              </a:rPr>
              <a:t> el </a:t>
            </a:r>
            <a:r>
              <a:rPr lang="en-US" sz="2000" dirty="0" err="1" smtClean="0">
                <a:solidFill>
                  <a:srgbClr val="000000"/>
                </a:solidFill>
              </a:rPr>
              <a:t>apodo</a:t>
            </a:r>
            <a:r>
              <a:rPr lang="en-US" sz="2000" dirty="0" smtClean="0">
                <a:solidFill>
                  <a:srgbClr val="000000"/>
                </a:solidFill>
              </a:rPr>
              <a:t> </a:t>
            </a:r>
            <a:r>
              <a:rPr lang="en-US" sz="2000" dirty="0" err="1" smtClean="0">
                <a:solidFill>
                  <a:srgbClr val="000000"/>
                </a:solidFill>
              </a:rPr>
              <a:t>que</a:t>
            </a:r>
            <a:r>
              <a:rPr lang="en-US" sz="2000" dirty="0" smtClean="0">
                <a:solidFill>
                  <a:srgbClr val="000000"/>
                </a:solidFill>
              </a:rPr>
              <a:t> </a:t>
            </a:r>
            <a:r>
              <a:rPr lang="en-US" sz="2000" dirty="0" err="1" smtClean="0">
                <a:solidFill>
                  <a:srgbClr val="000000"/>
                </a:solidFill>
              </a:rPr>
              <a:t>te</a:t>
            </a:r>
            <a:r>
              <a:rPr lang="en-US" sz="2000" dirty="0" smtClean="0">
                <a:solidFill>
                  <a:srgbClr val="000000"/>
                </a:solidFill>
              </a:rPr>
              <a:t> </a:t>
            </a:r>
            <a:r>
              <a:rPr lang="en-US" sz="2000" b="1" dirty="0" err="1" smtClean="0">
                <a:solidFill>
                  <a:srgbClr val="000000"/>
                </a:solidFill>
              </a:rPr>
              <a:t>queda</a:t>
            </a:r>
            <a:r>
              <a:rPr lang="en-US" sz="2000" b="1" dirty="0" smtClean="0">
                <a:solidFill>
                  <a:srgbClr val="000000"/>
                </a:solidFill>
              </a:rPr>
              <a:t> </a:t>
            </a:r>
            <a:r>
              <a:rPr lang="en-US" sz="2000" dirty="0" err="1" smtClean="0">
                <a:solidFill>
                  <a:srgbClr val="000000"/>
                </a:solidFill>
              </a:rPr>
              <a:t>mejor</a:t>
            </a:r>
            <a:r>
              <a:rPr lang="en-US" sz="2000" dirty="0" smtClean="0">
                <a:solidFill>
                  <a:srgbClr val="000000"/>
                </a:solidFill>
              </a:rPr>
              <a:t>. </a:t>
            </a:r>
          </a:p>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000" i="1" dirty="0" smtClean="0">
                <a:solidFill>
                  <a:srgbClr val="000000"/>
                </a:solidFill>
              </a:rPr>
              <a:t>OK, if you insist, </a:t>
            </a:r>
            <a:r>
              <a:rPr lang="en-US" sz="2000" i="1" smtClean="0">
                <a:solidFill>
                  <a:srgbClr val="000000"/>
                </a:solidFill>
              </a:rPr>
              <a:t>but Slim </a:t>
            </a:r>
            <a:r>
              <a:rPr lang="en-US" sz="2000" i="1" dirty="0" smtClean="0">
                <a:solidFill>
                  <a:srgbClr val="000000"/>
                </a:solidFill>
              </a:rPr>
              <a:t>is the nickname that suits you best.</a:t>
            </a:r>
            <a:r>
              <a:rPr lang="en-US" sz="2000" dirty="0" smtClean="0">
                <a:solidFill>
                  <a:srgbClr val="000000"/>
                </a:solidFill>
              </a:rPr>
              <a:t> </a:t>
            </a:r>
            <a:endParaRPr lang="en-US" sz="2000" dirty="0">
              <a:solidFill>
                <a:srgbClr val="000000"/>
              </a:solidFill>
            </a:endParaRPr>
          </a:p>
        </p:txBody>
      </p:sp>
      <p:pic>
        <p:nvPicPr>
          <p:cNvPr id="3074" name="Picture 2" descr="http://www.vectorforme.com/pic/20120503/290.jpg"/>
          <p:cNvPicPr>
            <a:picLocks noChangeAspect="1" noChangeArrowheads="1"/>
          </p:cNvPicPr>
          <p:nvPr/>
        </p:nvPicPr>
        <p:blipFill>
          <a:blip r:embed="rId2" cstate="print"/>
          <a:srcRect/>
          <a:stretch>
            <a:fillRect/>
          </a:stretch>
        </p:blipFill>
        <p:spPr bwMode="auto">
          <a:xfrm>
            <a:off x="-838200" y="2971800"/>
            <a:ext cx="6477000" cy="3743325"/>
          </a:xfrm>
          <a:prstGeom prst="rect">
            <a:avLst/>
          </a:prstGeom>
          <a:noFill/>
        </p:spPr>
      </p:pic>
      <p:sp>
        <p:nvSpPr>
          <p:cNvPr id="7" name="Rectangle 6"/>
          <p:cNvSpPr/>
          <p:nvPr/>
        </p:nvSpPr>
        <p:spPr>
          <a:xfrm>
            <a:off x="-228600" y="2895600"/>
            <a:ext cx="419100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idx="10"/>
          </p:nvPr>
        </p:nvSpPr>
        <p:spPr>
          <a:xfrm rot="5400000">
            <a:off x="9168384" y="1271016"/>
            <a:ext cx="2011680" cy="384048"/>
          </a:xfrm>
        </p:spPr>
        <p:txBody>
          <a:bodyPr/>
          <a:lstStyle/>
          <a:p>
            <a:r>
              <a:rPr lang="en-US" dirty="0"/>
              <a:t>© and ® 2011 Vista Higher Learning, Inc.</a:t>
            </a:r>
          </a:p>
        </p:txBody>
      </p:sp>
      <p:sp>
        <p:nvSpPr>
          <p:cNvPr id="6" name="Slide Number Placeholder 2"/>
          <p:cNvSpPr>
            <a:spLocks noGrp="1"/>
          </p:cNvSpPr>
          <p:nvPr>
            <p:ph type="sldNum" idx="11"/>
          </p:nvPr>
        </p:nvSpPr>
        <p:spPr>
          <a:xfrm rot="5400000">
            <a:off x="8641080" y="4236720"/>
            <a:ext cx="3200400" cy="365760"/>
          </a:xfrm>
        </p:spPr>
        <p:txBody>
          <a:bodyPr/>
          <a:lstStyle/>
          <a:p>
            <a:r>
              <a:rPr lang="en-US" dirty="0"/>
              <a:t>4.1-</a:t>
            </a:r>
            <a:fld id="{2B504EB1-3B17-424B-81E3-0B408D679818}" type="slidenum">
              <a:rPr lang="en-US"/>
              <a:pPr/>
              <a:t>14</a:t>
            </a:fld>
            <a:endParaRPr lang="en-US" dirty="0"/>
          </a:p>
        </p:txBody>
      </p:sp>
      <p:grpSp>
        <p:nvGrpSpPr>
          <p:cNvPr id="2" name="Group 1"/>
          <p:cNvGrpSpPr>
            <a:grpSpLocks/>
          </p:cNvGrpSpPr>
          <p:nvPr/>
        </p:nvGrpSpPr>
        <p:grpSpPr bwMode="auto">
          <a:xfrm>
            <a:off x="1219200" y="533400"/>
            <a:ext cx="6110288" cy="5662613"/>
            <a:chOff x="1141" y="712"/>
            <a:chExt cx="3476" cy="3191"/>
          </a:xfrm>
        </p:grpSpPr>
        <p:pic>
          <p:nvPicPr>
            <p:cNvPr id="9218" name="Picture 2"/>
            <p:cNvPicPr>
              <a:picLocks noChangeAspect="1" noChangeArrowheads="1"/>
            </p:cNvPicPr>
            <p:nvPr/>
          </p:nvPicPr>
          <p:blipFill>
            <a:blip r:embed="rId3" cstate="print"/>
            <a:srcRect/>
            <a:stretch>
              <a:fillRect/>
            </a:stretch>
          </p:blipFill>
          <p:spPr bwMode="auto">
            <a:xfrm>
              <a:off x="1141" y="712"/>
              <a:ext cx="3477" cy="3192"/>
            </a:xfrm>
            <a:prstGeom prst="rect">
              <a:avLst/>
            </a:prstGeom>
            <a:noFill/>
            <a:ln w="9525">
              <a:noFill/>
              <a:round/>
              <a:headEnd/>
              <a:tailEnd/>
            </a:ln>
            <a:effectLst/>
          </p:spPr>
        </p:pic>
        <p:sp>
          <p:nvSpPr>
            <p:cNvPr id="9219" name="Text Box 3"/>
            <p:cNvSpPr txBox="1">
              <a:spLocks noChangeArrowheads="1"/>
            </p:cNvSpPr>
            <p:nvPr/>
          </p:nvSpPr>
          <p:spPr bwMode="auto">
            <a:xfrm>
              <a:off x="1141" y="712"/>
              <a:ext cx="3477" cy="3192"/>
            </a:xfrm>
            <a:prstGeom prst="rect">
              <a:avLst/>
            </a:prstGeom>
            <a:noFill/>
            <a:ln w="9525">
              <a:noFill/>
              <a:round/>
              <a:headEnd/>
              <a:tailEnd/>
            </a:ln>
            <a:effectLst/>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endParaRPr lang="en-US"/>
          </a:p>
        </p:txBody>
      </p:sp>
      <p:sp>
        <p:nvSpPr>
          <p:cNvPr id="3" name="Content Placeholder 2"/>
          <p:cNvSpPr>
            <a:spLocks noGrp="1"/>
          </p:cNvSpPr>
          <p:nvPr>
            <p:ph sz="quarter" idx="1"/>
          </p:nvPr>
        </p:nvSpPr>
        <p:spPr>
          <a:xfrm>
            <a:off x="457200" y="1219200"/>
            <a:ext cx="7467600" cy="5254752"/>
          </a:xfrm>
        </p:spPr>
        <p:txBody>
          <a:bodyPr/>
          <a:lstStyle/>
          <a:p>
            <a:r>
              <a:rPr lang="en-US" dirty="0" smtClean="0">
                <a:solidFill>
                  <a:srgbClr val="000000"/>
                </a:solidFill>
              </a:rPr>
              <a:t>When an adjective clause describes an antecedent that is known to exist, use the indicative. When the antecedent is unknown or uncertain, use the subjunctive.</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62000" y="3276600"/>
            <a:ext cx="7446254" cy="533400"/>
          </a:xfrm>
          <a:prstGeom prst="rect">
            <a:avLst/>
          </a:prstGeom>
          <a:noFill/>
          <a:ln w="9525">
            <a:noFill/>
            <a:round/>
            <a:headEnd/>
            <a:tailEnd/>
          </a:ln>
          <a:effectLst/>
        </p:spPr>
      </p:pic>
      <p:pic>
        <p:nvPicPr>
          <p:cNvPr id="18434" name="Picture 2" descr="http://www.ultimoslibros.com/wp-content/uploads/Quick-Tips-To-Save-Lots-of-Money.jpg"/>
          <p:cNvPicPr>
            <a:picLocks noChangeAspect="1" noChangeArrowheads="1"/>
          </p:cNvPicPr>
          <p:nvPr/>
        </p:nvPicPr>
        <p:blipFill>
          <a:blip r:embed="rId3" cstate="print"/>
          <a:srcRect/>
          <a:stretch>
            <a:fillRect/>
          </a:stretch>
        </p:blipFill>
        <p:spPr bwMode="auto">
          <a:xfrm>
            <a:off x="3124200" y="3810000"/>
            <a:ext cx="2857500" cy="2857500"/>
          </a:xfrm>
          <a:prstGeom prst="rect">
            <a:avLst/>
          </a:prstGeom>
          <a:noFill/>
        </p:spPr>
      </p:pic>
    </p:spTree>
    <p:extLst>
      <p:ext uri="{BB962C8B-B14F-4D97-AF65-F5344CB8AC3E}">
        <p14:creationId xmlns:p14="http://schemas.microsoft.com/office/powerpoint/2010/main" val="2257796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514600" y="609600"/>
            <a:ext cx="4038600" cy="5570756"/>
          </a:xfrm>
          <a:prstGeom prst="rect">
            <a:avLst/>
          </a:prstGeom>
          <a:solidFill>
            <a:srgbClr val="FFEFCC"/>
          </a:solidFill>
          <a:ln w="9360">
            <a:solidFill>
              <a:srgbClr val="000000"/>
            </a:solidFill>
            <a:miter lim="800000"/>
            <a:headEnd/>
            <a:tailEnd/>
          </a:ln>
          <a:effectLst/>
        </p:spPr>
        <p:txBody>
          <a:bodyPr wrap="square" lIns="228600" tIns="548640" rIns="228600" bIns="9144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solidFill>
                  <a:srgbClr val="000000"/>
                </a:solidFill>
              </a:rPr>
              <a:t>An adjective clause (</a:t>
            </a:r>
            <a:r>
              <a:rPr lang="en-US" sz="3200" b="1" dirty="0" err="1">
                <a:solidFill>
                  <a:srgbClr val="000000"/>
                </a:solidFill>
              </a:rPr>
              <a:t>oración</a:t>
            </a:r>
            <a:r>
              <a:rPr lang="en-US" sz="3200" b="1" dirty="0">
                <a:solidFill>
                  <a:srgbClr val="000000"/>
                </a:solidFill>
              </a:rPr>
              <a:t> </a:t>
            </a:r>
            <a:r>
              <a:rPr lang="en-US" sz="3200" b="1" dirty="0" err="1">
                <a:solidFill>
                  <a:srgbClr val="000000"/>
                </a:solidFill>
              </a:rPr>
              <a:t>subordinada</a:t>
            </a:r>
            <a:r>
              <a:rPr lang="en-US" sz="3200" b="1" dirty="0">
                <a:solidFill>
                  <a:srgbClr val="000000"/>
                </a:solidFill>
              </a:rPr>
              <a:t> </a:t>
            </a:r>
            <a:r>
              <a:rPr lang="en-US" sz="3200" b="1" dirty="0" err="1">
                <a:solidFill>
                  <a:srgbClr val="000000"/>
                </a:solidFill>
              </a:rPr>
              <a:t>adjetiva</a:t>
            </a:r>
            <a:r>
              <a:rPr lang="en-US" sz="3200" dirty="0">
                <a:solidFill>
                  <a:srgbClr val="000000"/>
                </a:solidFill>
              </a:rPr>
              <a:t>) is a subordinate clause that describes a noun or pronoun, called the antecedent, in the main clause.</a:t>
            </a:r>
          </a:p>
        </p:txBody>
      </p:sp>
      <p:sp>
        <p:nvSpPr>
          <p:cNvPr id="3" name="Rectangle 5"/>
          <p:cNvSpPr>
            <a:spLocks noChangeArrowheads="1"/>
          </p:cNvSpPr>
          <p:nvPr/>
        </p:nvSpPr>
        <p:spPr bwMode="auto">
          <a:xfrm>
            <a:off x="2514600" y="609600"/>
            <a:ext cx="2362200" cy="533400"/>
          </a:xfrm>
          <a:prstGeom prst="rect">
            <a:avLst/>
          </a:prstGeom>
          <a:solidFill>
            <a:srgbClr val="ED1C24"/>
          </a:solidFill>
          <a:ln w="9525">
            <a:noFill/>
            <a:round/>
            <a:headEnd/>
            <a:tailEnd/>
          </a:ln>
          <a:effectLst/>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solidFill>
                  <a:srgbClr val="FFFFFF"/>
                </a:solidFill>
                <a:latin typeface="Arial Black" pitchFamily="34" charset="0"/>
              </a:rPr>
              <a:t>¡ATENCIÓN!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57200" y="228600"/>
            <a:ext cx="8254098" cy="6191251"/>
          </a:xfrm>
          <a:prstGeom prst="rect">
            <a:avLst/>
          </a:prstGeom>
          <a:noFill/>
          <a:ln w="9525">
            <a:noFill/>
            <a:round/>
            <a:headEnd/>
            <a:tailEnd/>
          </a:ln>
          <a:effectLst/>
        </p:spPr>
      </p:pic>
      <p:sp>
        <p:nvSpPr>
          <p:cNvPr id="6" name="Rectangle 5"/>
          <p:cNvSpPr/>
          <p:nvPr/>
        </p:nvSpPr>
        <p:spPr>
          <a:xfrm>
            <a:off x="685800" y="2667000"/>
            <a:ext cx="7924800" cy="3657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bg1"/>
              </a:solidFill>
            </a:endParaRPr>
          </a:p>
        </p:txBody>
      </p:sp>
      <p:pic>
        <p:nvPicPr>
          <p:cNvPr id="17410" name="Picture 2" descr="http://3.bp.blogspot.com/-g7-9-6Ef_98/UK4b9mNHRSI/AAAAAAAAF-Y/RmnKYEdICZY/s1600/orgullo-y-prejuicio_9788467009606.jpg"/>
          <p:cNvPicPr>
            <a:picLocks noChangeAspect="1" noChangeArrowheads="1"/>
          </p:cNvPicPr>
          <p:nvPr/>
        </p:nvPicPr>
        <p:blipFill>
          <a:blip r:embed="rId3" cstate="print"/>
          <a:srcRect/>
          <a:stretch>
            <a:fillRect/>
          </a:stretch>
        </p:blipFill>
        <p:spPr bwMode="auto">
          <a:xfrm>
            <a:off x="2944082" y="2667000"/>
            <a:ext cx="2618518" cy="411554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28600" y="-2209799"/>
            <a:ext cx="8458200" cy="5562600"/>
          </a:xfrm>
          <a:prstGeom prst="rect">
            <a:avLst/>
          </a:prstGeom>
          <a:noFill/>
          <a:ln w="9525">
            <a:noFill/>
            <a:round/>
            <a:headEnd/>
            <a:tailEnd/>
          </a:ln>
          <a:effectLst/>
        </p:spPr>
      </p:pic>
      <p:sp>
        <p:nvSpPr>
          <p:cNvPr id="3" name="Rectangle 2"/>
          <p:cNvSpPr/>
          <p:nvPr/>
        </p:nvSpPr>
        <p:spPr>
          <a:xfrm>
            <a:off x="381000" y="1524000"/>
            <a:ext cx="8077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http://www.ancestry.com/wiki/images/e/eb/Documents_and_Registers_Sample_10.jpg"/>
          <p:cNvPicPr>
            <a:picLocks noChangeAspect="1" noChangeArrowheads="1"/>
          </p:cNvPicPr>
          <p:nvPr/>
        </p:nvPicPr>
        <p:blipFill>
          <a:blip r:embed="rId3" cstate="print"/>
          <a:srcRect/>
          <a:stretch>
            <a:fillRect/>
          </a:stretch>
        </p:blipFill>
        <p:spPr bwMode="auto">
          <a:xfrm>
            <a:off x="2590800" y="1676400"/>
            <a:ext cx="3667125" cy="501495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2400" y="1066800"/>
            <a:ext cx="8534400" cy="5791201"/>
          </a:xfrm>
          <a:prstGeom prst="rect">
            <a:avLst/>
          </a:prstGeom>
          <a:noFill/>
          <a:ln w="9525">
            <a:noFill/>
            <a:round/>
            <a:headEnd/>
            <a:tailEnd/>
          </a:ln>
          <a:effectLst/>
        </p:spPr>
      </p:pic>
      <p:sp>
        <p:nvSpPr>
          <p:cNvPr id="3" name="Rectangle 2"/>
          <p:cNvSpPr/>
          <p:nvPr/>
        </p:nvSpPr>
        <p:spPr>
          <a:xfrm>
            <a:off x="228600" y="1143000"/>
            <a:ext cx="83820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http://sp2.fotolog.com/photo/34/54/73/amigos_topten/1246893253461_f.jpg"/>
          <p:cNvPicPr>
            <a:picLocks noChangeAspect="1" noChangeArrowheads="1"/>
          </p:cNvPicPr>
          <p:nvPr/>
        </p:nvPicPr>
        <p:blipFill>
          <a:blip r:embed="rId3" cstate="print"/>
          <a:srcRect/>
          <a:stretch>
            <a:fillRect/>
          </a:stretch>
        </p:blipFill>
        <p:spPr bwMode="auto">
          <a:xfrm>
            <a:off x="1295400" y="381000"/>
            <a:ext cx="6524769" cy="4267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467600" cy="45719"/>
          </a:xfrm>
        </p:spPr>
        <p:txBody>
          <a:bodyPr>
            <a:normAutofit fontScale="90000"/>
          </a:bodyPr>
          <a:lstStyle/>
          <a:p>
            <a:endParaRPr lang="en-US" dirty="0"/>
          </a:p>
        </p:txBody>
      </p:sp>
      <p:sp>
        <p:nvSpPr>
          <p:cNvPr id="6" name="Content Placeholder 5"/>
          <p:cNvSpPr>
            <a:spLocks noGrp="1"/>
          </p:cNvSpPr>
          <p:nvPr>
            <p:ph sz="quarter" idx="1"/>
          </p:nvPr>
        </p:nvSpPr>
        <p:spPr>
          <a:xfrm>
            <a:off x="457200" y="457200"/>
            <a:ext cx="7467600" cy="6016752"/>
          </a:xfrm>
        </p:spPr>
        <p:txBody>
          <a:bodyPr/>
          <a:lstStyle/>
          <a:p>
            <a:r>
              <a:rPr lang="en-US" dirty="0" smtClean="0">
                <a:solidFill>
                  <a:srgbClr val="000000"/>
                </a:solidFill>
              </a:rPr>
              <a:t>When the antecedent of an adjective clause is a negative pronoun (</a:t>
            </a:r>
            <a:r>
              <a:rPr lang="en-US" b="1" dirty="0" err="1" smtClean="0">
                <a:solidFill>
                  <a:srgbClr val="000000"/>
                </a:solidFill>
              </a:rPr>
              <a:t>nadie</a:t>
            </a:r>
            <a:r>
              <a:rPr lang="en-US" b="1" dirty="0" smtClean="0">
                <a:solidFill>
                  <a:srgbClr val="000000"/>
                </a:solidFill>
              </a:rPr>
              <a:t>, </a:t>
            </a:r>
            <a:r>
              <a:rPr lang="en-US" b="1" dirty="0" err="1" smtClean="0">
                <a:solidFill>
                  <a:srgbClr val="000000"/>
                </a:solidFill>
              </a:rPr>
              <a:t>ninguno</a:t>
            </a:r>
            <a:r>
              <a:rPr lang="en-US" b="1" dirty="0" smtClean="0">
                <a:solidFill>
                  <a:srgbClr val="000000"/>
                </a:solidFill>
              </a:rPr>
              <a:t>/a</a:t>
            </a:r>
            <a:r>
              <a:rPr lang="en-US" dirty="0" smtClean="0">
                <a:solidFill>
                  <a:srgbClr val="000000"/>
                </a:solidFill>
              </a:rPr>
              <a:t>), the subjunctive is used.</a:t>
            </a:r>
          </a:p>
          <a:p>
            <a:endParaRPr lang="en-US" dirty="0"/>
          </a:p>
        </p:txBody>
      </p:sp>
      <p:pic>
        <p:nvPicPr>
          <p:cNvPr id="7" name="Picture 2"/>
          <p:cNvPicPr>
            <a:picLocks noChangeAspect="1" noChangeArrowheads="1"/>
          </p:cNvPicPr>
          <p:nvPr/>
        </p:nvPicPr>
        <p:blipFill>
          <a:blip r:embed="rId2" cstate="print"/>
          <a:srcRect/>
          <a:stretch>
            <a:fillRect/>
          </a:stretch>
        </p:blipFill>
        <p:spPr bwMode="auto">
          <a:xfrm>
            <a:off x="609600" y="1828800"/>
            <a:ext cx="8077200" cy="5029200"/>
          </a:xfrm>
          <a:prstGeom prst="rect">
            <a:avLst/>
          </a:prstGeom>
          <a:noFill/>
          <a:ln w="9525">
            <a:noFill/>
            <a:round/>
            <a:headEnd/>
            <a:tailEnd/>
          </a:ln>
          <a:effectLst/>
        </p:spPr>
      </p:pic>
      <p:sp>
        <p:nvSpPr>
          <p:cNvPr id="8" name="Rectangle 7"/>
          <p:cNvSpPr/>
          <p:nvPr/>
        </p:nvSpPr>
        <p:spPr>
          <a:xfrm>
            <a:off x="609600" y="3733800"/>
            <a:ext cx="80010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http://travel.state.gov/_res/images/countries/maps/large/costa_rica.gif"/>
          <p:cNvPicPr>
            <a:picLocks noChangeAspect="1" noChangeArrowheads="1"/>
          </p:cNvPicPr>
          <p:nvPr/>
        </p:nvPicPr>
        <p:blipFill>
          <a:blip r:embed="rId3" cstate="print"/>
          <a:srcRect/>
          <a:stretch>
            <a:fillRect/>
          </a:stretch>
        </p:blipFill>
        <p:spPr bwMode="auto">
          <a:xfrm>
            <a:off x="2971800" y="3741698"/>
            <a:ext cx="2895600" cy="31163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2438400"/>
            <a:ext cx="8333598" cy="6388100"/>
          </a:xfrm>
          <a:prstGeom prst="rect">
            <a:avLst/>
          </a:prstGeom>
          <a:noFill/>
          <a:ln w="9525">
            <a:noFill/>
            <a:round/>
            <a:headEnd/>
            <a:tailEnd/>
          </a:ln>
          <a:effectLst/>
        </p:spPr>
      </p:pic>
      <p:sp>
        <p:nvSpPr>
          <p:cNvPr id="6" name="Rectangle 5"/>
          <p:cNvSpPr/>
          <p:nvPr/>
        </p:nvSpPr>
        <p:spPr>
          <a:xfrm>
            <a:off x="228600" y="1905000"/>
            <a:ext cx="82296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www.revistaamiga.com/z/Yi11183051002.jpg"/>
          <p:cNvPicPr>
            <a:picLocks noChangeAspect="1" noChangeArrowheads="1"/>
          </p:cNvPicPr>
          <p:nvPr/>
        </p:nvPicPr>
        <p:blipFill>
          <a:blip r:embed="rId3" cstate="print"/>
          <a:srcRect/>
          <a:stretch>
            <a:fillRect/>
          </a:stretch>
        </p:blipFill>
        <p:spPr bwMode="auto">
          <a:xfrm>
            <a:off x="2133600" y="1981200"/>
            <a:ext cx="4572000" cy="470263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28600" y="533401"/>
            <a:ext cx="8534400" cy="6324600"/>
          </a:xfrm>
          <a:prstGeom prst="rect">
            <a:avLst/>
          </a:prstGeom>
          <a:noFill/>
          <a:ln w="9525">
            <a:noFill/>
            <a:round/>
            <a:headEnd/>
            <a:tailEnd/>
          </a:ln>
          <a:effectLst/>
        </p:spPr>
      </p:pic>
      <p:sp>
        <p:nvSpPr>
          <p:cNvPr id="5" name="Rectangle 4"/>
          <p:cNvSpPr/>
          <p:nvPr/>
        </p:nvSpPr>
        <p:spPr>
          <a:xfrm>
            <a:off x="228600" y="457200"/>
            <a:ext cx="8610600"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http://static.adnpolitico.com/media/2012/05/04/candidatos-debate.jpg"/>
          <p:cNvPicPr>
            <a:picLocks noChangeAspect="1" noChangeArrowheads="1"/>
          </p:cNvPicPr>
          <p:nvPr/>
        </p:nvPicPr>
        <p:blipFill>
          <a:blip r:embed="rId3" cstate="print"/>
          <a:srcRect/>
          <a:stretch>
            <a:fillRect/>
          </a:stretch>
        </p:blipFill>
        <p:spPr bwMode="auto">
          <a:xfrm>
            <a:off x="990600" y="304800"/>
            <a:ext cx="6696387" cy="4267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141</TotalTime>
  <Words>446</Words>
  <Application>Microsoft Office PowerPoint</Application>
  <PresentationFormat>On-screen Show (4:3)</PresentationFormat>
  <Paragraphs>49</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Oriel</vt:lpstr>
      <vt:lpstr>El subjuntivo (adjective clauses)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subjuntivo (adjective clauses)</dc:title>
  <dc:creator>support</dc:creator>
  <cp:lastModifiedBy>win7</cp:lastModifiedBy>
  <cp:revision>26</cp:revision>
  <dcterms:created xsi:type="dcterms:W3CDTF">2013-05-09T16:20:07Z</dcterms:created>
  <dcterms:modified xsi:type="dcterms:W3CDTF">2013-05-15T14:40:04Z</dcterms:modified>
</cp:coreProperties>
</file>