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6"/>
  </p:notesMasterIdLst>
  <p:sldIdLst>
    <p:sldId id="269" r:id="rId6"/>
    <p:sldId id="262" r:id="rId7"/>
    <p:sldId id="263" r:id="rId8"/>
    <p:sldId id="270" r:id="rId9"/>
    <p:sldId id="272" r:id="rId10"/>
    <p:sldId id="278" r:id="rId11"/>
    <p:sldId id="279" r:id="rId12"/>
    <p:sldId id="275" r:id="rId13"/>
    <p:sldId id="276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pos="398">
          <p15:clr>
            <a:srgbClr val="A4A3A4"/>
          </p15:clr>
        </p15:guide>
        <p15:guide id="4" pos="2880">
          <p15:clr>
            <a:srgbClr val="A4A3A4"/>
          </p15:clr>
        </p15:guide>
        <p15:guide id="5" pos="5360">
          <p15:clr>
            <a:srgbClr val="A4A3A4"/>
          </p15:clr>
        </p15:guide>
        <p15:guide id="6" pos="496">
          <p15:clr>
            <a:srgbClr val="A4A3A4"/>
          </p15:clr>
        </p15:guide>
        <p15:guide id="7" pos="15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1FA"/>
    <a:srgbClr val="0080FF"/>
    <a:srgbClr val="E6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94737" autoAdjust="0"/>
  </p:normalViewPr>
  <p:slideViewPr>
    <p:cSldViewPr snapToGrid="0">
      <p:cViewPr varScale="1">
        <p:scale>
          <a:sx n="110" d="100"/>
          <a:sy n="110" d="100"/>
        </p:scale>
        <p:origin x="1584" y="102"/>
      </p:cViewPr>
      <p:guideLst>
        <p:guide orient="horz" pos="4080"/>
        <p:guide orient="horz" pos="1008"/>
        <p:guide pos="398"/>
        <p:guide pos="2880"/>
        <p:guide pos="5360"/>
        <p:guide pos="496"/>
        <p:guide pos="15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4A10361-5162-43E8-8CF5-FF58AEE753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E2075E-548E-4410-8AD4-C1358F02E7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B901483-0393-4D11-90AC-870C98F6B26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A5358FA-0597-41E5-BCC9-C606F02090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150407E-CCB7-4E2C-A89B-5483F41262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E9B6222-69C3-4DAB-87B5-FF127868C2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9452AD-B370-4D4F-BB75-B828349B4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2F2AFED-FEA5-4EF5-A79E-EFEA6E7E8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FFF202-9320-4B52-AC50-8F838DD64E9C}" type="slidenum">
              <a:rPr lang="en-US" altLang="es-ES" sz="1200"/>
              <a:pPr/>
              <a:t>1</a:t>
            </a:fld>
            <a:endParaRPr lang="en-US" altLang="es-E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4759667-9C06-4E16-90B7-EFFFC56078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3ED71B2-4DF9-4915-A5DD-B43D05C0E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8665818-8DD6-46AD-9275-376E05F1C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6CCB4A-98C8-458F-A18F-D9E256FE3868}" type="slidenum">
              <a:rPr lang="en-US" altLang="es-ES" sz="1200"/>
              <a:pPr/>
              <a:t>2</a:t>
            </a:fld>
            <a:endParaRPr lang="en-US" altLang="es-E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C8588C4-ADEE-40C3-8B72-E2F86236C9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273DDD3-CE65-4C83-9405-7E8D40342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C4D0F83-4419-4067-ABA2-3545C6B48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915FE2-BAC8-4502-ACE3-87E67AA69610}" type="slidenum">
              <a:rPr lang="en-US" altLang="es-ES" sz="1200"/>
              <a:pPr/>
              <a:t>3</a:t>
            </a:fld>
            <a:endParaRPr lang="en-US" altLang="es-E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448E6AA-BCDB-4523-8C74-22262D067B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078B15-F977-4546-9240-A2EBE24CE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7E7CC5F-5135-4594-A37E-DE3E918DC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D88122-9A8E-4766-B9FB-61D4805536D1}" type="slidenum">
              <a:rPr lang="en-US" altLang="es-ES" sz="1200"/>
              <a:pPr/>
              <a:t>4</a:t>
            </a:fld>
            <a:endParaRPr lang="en-US" altLang="es-E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97879AF-5992-4E80-873D-E43CB82679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FC63CC0-C80B-4072-8769-FEEBD5C92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1732D2C-B3E6-4167-9283-FDA3CE6FD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436E7B-3083-4C43-8261-9A8069CCA1BE}" type="slidenum">
              <a:rPr lang="en-US" altLang="es-ES" sz="1200"/>
              <a:pPr/>
              <a:t>5</a:t>
            </a:fld>
            <a:endParaRPr lang="en-US" altLang="es-E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3C6912D-F4F4-4912-A5D4-016B440DAB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83EEE2C-FEC6-49B8-B510-3F8CCD12A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9A4A350-6B82-4E6E-A481-60E8E5228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0F92EF-0AA9-485E-9685-016CF49EB7B5}" type="slidenum">
              <a:rPr lang="en-US" altLang="es-ES" sz="1200"/>
              <a:pPr/>
              <a:t>6</a:t>
            </a:fld>
            <a:endParaRPr lang="en-US" altLang="es-E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BAA058D-1D41-406E-A961-11067C83A7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388DE2F-88B9-4767-A5E5-9EDDA00E5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E6EDAEE-7D90-4387-90BC-75D88A61B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BED56E-1F84-4FAA-9197-7CA5D841EC12}" type="slidenum">
              <a:rPr lang="en-US" altLang="es-ES" sz="1200"/>
              <a:pPr/>
              <a:t>7</a:t>
            </a:fld>
            <a:endParaRPr lang="en-US" altLang="es-E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C2075B2-D2F0-4314-AA9D-D4AE6B2AB4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1B18446-0697-4EA1-82DB-DA37A941D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17AA0E6-B680-438F-BFE2-6BC7BDE24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79FB1F-D4D1-4C76-BCB5-00BB6397DE22}" type="slidenum">
              <a:rPr lang="en-US" altLang="es-ES" sz="1200"/>
              <a:pPr/>
              <a:t>8</a:t>
            </a:fld>
            <a:endParaRPr lang="en-US" altLang="es-E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B1FD09A-F577-4A6E-A9C9-DDDD659267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0C098F6-9A13-4016-909A-27A01C1B1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47A9D64-ACD6-4CC0-8922-C181770EA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25371A-06AF-4866-912D-E033FEDA6178}" type="slidenum">
              <a:rPr lang="en-US" altLang="es-ES" sz="1200"/>
              <a:pPr/>
              <a:t>9</a:t>
            </a:fld>
            <a:endParaRPr lang="en-US" altLang="es-E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64482FF-816C-47B0-9AD9-0296B9D63F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2F83DF8-7AF4-4EB8-8061-76A075767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7013D9-C93B-4204-931C-E31D2DA78E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0454E9-5AF6-42F6-BA2D-9BEB3DD1A2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3054D134-8C06-487E-9AB5-07D8AF93575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6264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391B66-FAC7-4488-AED9-BD4B41B6CA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C2CB68-0D42-45D9-9834-EF113C49AD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29A5CAA0-94DB-4F62-9F5E-8480EBC1E6C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455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4EF548-F3DC-49EC-8D12-5280A3D268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82EBFD-5864-4CC4-87C3-2F0C6BDFEE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6A72BE73-D394-4500-92F9-B6B5DC08C93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00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0B9D8B-09F1-47AD-BEB6-DA366544AD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C8AB5B-87E9-4657-9B70-E11F6D162D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9A2A0F70-EFB2-442F-B184-3E4D4134CE68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50218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8F648E-5B71-4A15-9899-E2E8821ACE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7E6260-723D-4644-8F9D-CB48CC7E8C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61DDB222-C681-469A-A5A8-327B181F6D0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5517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063820-AB63-4C04-BA48-0E3CB724F57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7BA58F-B2D3-465C-AAEF-38BBFC6BBA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5340186B-A1BE-4F01-8250-4D877856807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6829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E5C4E79-C2C4-42FB-8131-963BB7687B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921F02F-B52D-44FB-9B5A-470CAA564D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E95E8244-55D4-4B2C-8F08-F45ACD90019F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935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2A842A-7AEA-495F-A019-E35CD565EE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DEA4C6-7FDB-447B-AB33-29498C0AB9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2718976A-4FE7-49DB-A288-738FD01ABF36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0703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B302047-5A9A-4EBB-B8F9-8A35561457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6B41C96-C719-4525-8996-9389701A10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A85C7B57-3291-477B-AC28-631321BFCCE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052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E4E550-A07F-4FCF-B2B1-AE3F146715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0EA794-A0C3-4C86-BCF9-F58B28CB1C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B3D38344-7AD3-4CAD-B49A-C5FD9A84D20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6953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2B6218-2F19-4778-AE99-62A737F9D4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482E6C-2017-4D1C-BC9B-3FF37760B4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3.4-</a:t>
            </a:r>
            <a:fld id="{17C8A00C-5500-439E-AEB4-F3D94D11B9D7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9987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199954F8-FE8F-4D39-98C8-1E84795D5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2420AA-1815-4F7C-975C-0E1E526CFB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4D4313-F6F5-4EE3-B124-538DCC9BBD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en-US"/>
              <a:t>3.4-</a:t>
            </a:r>
            <a:fld id="{19ECDDD2-DD8C-445D-9D15-8FD3C603FDD4}" type="slidenum">
              <a:rPr lang="en-US" altLang="en-US"/>
              <a:pPr/>
              <a:t>‹#›</a:t>
            </a:fld>
            <a:endParaRPr lang="en-US" altLang="en-US" b="0"/>
          </a:p>
        </p:txBody>
      </p:sp>
      <p:pic>
        <p:nvPicPr>
          <p:cNvPr id="2" name="Picture 10" descr="c03l04_header">
            <a:extLst>
              <a:ext uri="{FF2B5EF4-FFF2-40B4-BE49-F238E27FC236}">
                <a16:creationId xmlns:a16="http://schemas.microsoft.com/office/drawing/2014/main" id="{3E2FD797-F816-4335-94AD-8C258F7EA5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E69400"/>
        </a:buClr>
        <a:buSzPct val="80000"/>
        <a:buFont typeface="Wingdings 3" panose="05040102010807070707" pitchFamily="1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:a16="http://schemas.microsoft.com/office/drawing/2014/main" id="{327A4CFE-E3B8-4BF6-B6C8-5829CD149F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2051" name="Slide Number Placeholder 4">
            <a:extLst>
              <a:ext uri="{FF2B5EF4-FFF2-40B4-BE49-F238E27FC236}">
                <a16:creationId xmlns:a16="http://schemas.microsoft.com/office/drawing/2014/main" id="{B9FB18E2-C047-4AD1-95ED-EDB60EDA7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05A26B6B-D36F-41AA-A939-805336A16AD5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s-ES" sz="1000" b="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3B733901-2D0E-4A75-AD9D-EDF623A57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622425"/>
            <a:ext cx="7839075" cy="4092575"/>
          </a:xfrm>
        </p:spPr>
        <p:txBody>
          <a:bodyPr/>
          <a:lstStyle/>
          <a:p>
            <a:pPr marL="0" indent="1714500" eaLnBrk="1" hangingPunct="1">
              <a:buFont typeface="Wingdings 3" panose="05040102010807070707" pitchFamily="18" charset="2"/>
              <a:buNone/>
            </a:pPr>
            <a:r>
              <a:rPr lang="en-US" altLang="es-ES"/>
              <a:t>The verbs </a:t>
            </a:r>
            <a:r>
              <a:rPr lang="en-US" altLang="es-ES" b="1"/>
              <a:t>tener </a:t>
            </a:r>
            <a:r>
              <a:rPr lang="en-US" altLang="es-ES"/>
              <a:t>(</a:t>
            </a:r>
            <a:r>
              <a:rPr lang="en-US" altLang="es-ES" i="1"/>
              <a:t>to have</a:t>
            </a:r>
            <a:r>
              <a:rPr lang="en-US" altLang="es-ES"/>
              <a:t>) and </a:t>
            </a:r>
            <a:br>
              <a:rPr lang="en-US" altLang="es-ES"/>
            </a:br>
            <a:r>
              <a:rPr lang="en-US" altLang="es-ES" b="1"/>
              <a:t>venir </a:t>
            </a:r>
            <a:r>
              <a:rPr lang="en-US" altLang="es-ES"/>
              <a:t>(</a:t>
            </a:r>
            <a:r>
              <a:rPr lang="en-US" altLang="es-ES" i="1"/>
              <a:t>to come</a:t>
            </a:r>
            <a:r>
              <a:rPr lang="en-US" altLang="es-ES"/>
              <a:t>) are among the most frequently used in Spanish. Because most of their </a:t>
            </a:r>
            <a:br>
              <a:rPr lang="en-US" altLang="es-ES"/>
            </a:br>
            <a:r>
              <a:rPr lang="en-US" altLang="es-ES"/>
              <a:t>forms are irregular, you will have to learn </a:t>
            </a:r>
            <a:br>
              <a:rPr lang="en-US" altLang="es-ES"/>
            </a:br>
            <a:r>
              <a:rPr lang="en-US" altLang="es-ES"/>
              <a:t>each one individually.</a:t>
            </a:r>
          </a:p>
        </p:txBody>
      </p:sp>
      <p:pic>
        <p:nvPicPr>
          <p:cNvPr id="2053" name="Picture 3" descr="anteTodo">
            <a:extLst>
              <a:ext uri="{FF2B5EF4-FFF2-40B4-BE49-F238E27FC236}">
                <a16:creationId xmlns:a16="http://schemas.microsoft.com/office/drawing/2014/main" id="{1CA10C87-63D8-497F-9132-57B31D290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58115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DC649AD2-96A1-4855-BCCF-93922A2FD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D9A058F3-6733-4AB4-9A04-A89C3E6BD2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4A7F6B13-5965-4A58-80C4-33327CEC3D1F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s-ES" sz="1000" b="0"/>
          </a:p>
        </p:txBody>
      </p:sp>
      <p:graphicFrame>
        <p:nvGraphicFramePr>
          <p:cNvPr id="6" name="Group 56">
            <a:extLst>
              <a:ext uri="{FF2B5EF4-FFF2-40B4-BE49-F238E27FC236}">
                <a16:creationId xmlns:a16="http://schemas.microsoft.com/office/drawing/2014/main" id="{FFDB9D65-BB1E-4E7C-BE08-EF317493C182}"/>
              </a:ext>
            </a:extLst>
          </p:cNvPr>
          <p:cNvGraphicFramePr>
            <a:graphicFrameLocks noGrp="1"/>
          </p:cNvGraphicFramePr>
          <p:nvPr/>
        </p:nvGraphicFramePr>
        <p:xfrm>
          <a:off x="376238" y="2108200"/>
          <a:ext cx="8380412" cy="4252913"/>
        </p:xfrm>
        <a:graphic>
          <a:graphicData uri="http://schemas.openxmlformats.org/drawingml/2006/table">
            <a:tbl>
              <a:tblPr/>
              <a:tblGrid>
                <a:gridCol w="419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19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appropriate forms of 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tener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and 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venir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The first item in each column has been done for you.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</a:p>
                  </a:txBody>
                  <a:tcPr marL="182880" marR="182880" marT="182910" marB="1829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0949">
                <a:tc>
                  <a:txBody>
                    <a:bodyPr/>
                    <a:lstStyle/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Ellos ________ dos hermanos.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 una hermana.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 artista _____ tres primos.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 diez tíos.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Eva y Diana _____ un sobrino.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_____ cinco nietos.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 dos hermanastras.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Ustedes _____ cuatro hijos.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Ella _____ una hija. </a:t>
                      </a:r>
                    </a:p>
                  </a:txBody>
                  <a:tcPr marL="182880" marR="182880" marT="182910" marB="1829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Mis padres ________ de México.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 de España.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Nosotras _____ de Cuba.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Pepe _____ de Italia.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 de Francia.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Ustedes _____ del Canadá.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Alfonso y yo _____ de Portugal.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Ellos _____ de Alemania. </a:t>
                      </a:r>
                    </a:p>
                    <a:p>
                      <a:pPr marL="254000" marR="0" lvl="0" indent="-25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_____ de Venezuela. </a:t>
                      </a:r>
                    </a:p>
                  </a:txBody>
                  <a:tcPr marL="182880" marR="182880" marT="182910" marB="18291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276" name="Picture 11" descr="intentalo">
            <a:extLst>
              <a:ext uri="{FF2B5EF4-FFF2-40B4-BE49-F238E27FC236}">
                <a16:creationId xmlns:a16="http://schemas.microsoft.com/office/drawing/2014/main" id="{85BF7212-DFEE-4332-BBEE-A64CAB062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2">
            <a:extLst>
              <a:ext uri="{FF2B5EF4-FFF2-40B4-BE49-F238E27FC236}">
                <a16:creationId xmlns:a16="http://schemas.microsoft.com/office/drawing/2014/main" id="{1EDDEF3E-E147-418E-876E-44D7337F4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3543300"/>
            <a:ext cx="776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600" b="1">
                <a:solidFill>
                  <a:srgbClr val="0080FF"/>
                </a:solidFill>
                <a:latin typeface="Comic Sans MS" panose="030F0702030302020204" pitchFamily="66" charset="0"/>
              </a:rPr>
              <a:t>tienen</a:t>
            </a:r>
          </a:p>
        </p:txBody>
      </p:sp>
      <p:grpSp>
        <p:nvGrpSpPr>
          <p:cNvPr id="11278" name="Group 40">
            <a:extLst>
              <a:ext uri="{FF2B5EF4-FFF2-40B4-BE49-F238E27FC236}">
                <a16:creationId xmlns:a16="http://schemas.microsoft.com/office/drawing/2014/main" id="{009954E6-7ACF-4274-8FF1-7908259E6EE2}"/>
              </a:ext>
            </a:extLst>
          </p:cNvPr>
          <p:cNvGrpSpPr>
            <a:grpSpLocks/>
          </p:cNvGrpSpPr>
          <p:nvPr/>
        </p:nvGrpSpPr>
        <p:grpSpPr bwMode="auto">
          <a:xfrm>
            <a:off x="1330325" y="3006725"/>
            <a:ext cx="1600200" cy="457200"/>
            <a:chOff x="2724" y="490"/>
            <a:chExt cx="1008" cy="288"/>
          </a:xfrm>
        </p:grpSpPr>
        <p:sp>
          <p:nvSpPr>
            <p:cNvPr id="11283" name="Rectangle 35">
              <a:extLst>
                <a:ext uri="{FF2B5EF4-FFF2-40B4-BE49-F238E27FC236}">
                  <a16:creationId xmlns:a16="http://schemas.microsoft.com/office/drawing/2014/main" id="{F778F290-E6FC-489B-8C85-93D0CB79E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" y="509"/>
              <a:ext cx="5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2000" b="1"/>
                <a:t>tener</a:t>
              </a:r>
            </a:p>
          </p:txBody>
        </p:sp>
        <p:sp>
          <p:nvSpPr>
            <p:cNvPr id="11284" name="AutoShape 36">
              <a:extLst>
                <a:ext uri="{FF2B5EF4-FFF2-40B4-BE49-F238E27FC236}">
                  <a16:creationId xmlns:a16="http://schemas.microsoft.com/office/drawing/2014/main" id="{4841C1C6-52BD-4A85-9B1D-887DF9346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" y="490"/>
              <a:ext cx="1008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grpSp>
        <p:nvGrpSpPr>
          <p:cNvPr id="11279" name="Group 39">
            <a:extLst>
              <a:ext uri="{FF2B5EF4-FFF2-40B4-BE49-F238E27FC236}">
                <a16:creationId xmlns:a16="http://schemas.microsoft.com/office/drawing/2014/main" id="{C09A334B-AD90-4256-AF8D-AF8A72B40DFD}"/>
              </a:ext>
            </a:extLst>
          </p:cNvPr>
          <p:cNvGrpSpPr>
            <a:grpSpLocks/>
          </p:cNvGrpSpPr>
          <p:nvPr/>
        </p:nvGrpSpPr>
        <p:grpSpPr bwMode="auto">
          <a:xfrm>
            <a:off x="5807075" y="3006725"/>
            <a:ext cx="1600200" cy="457200"/>
            <a:chOff x="3828" y="490"/>
            <a:chExt cx="1008" cy="288"/>
          </a:xfrm>
        </p:grpSpPr>
        <p:sp>
          <p:nvSpPr>
            <p:cNvPr id="11281" name="Rectangle 37">
              <a:extLst>
                <a:ext uri="{FF2B5EF4-FFF2-40B4-BE49-F238E27FC236}">
                  <a16:creationId xmlns:a16="http://schemas.microsoft.com/office/drawing/2014/main" id="{AAE40096-7B59-45B0-AF47-3A0D0AB81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5" y="509"/>
              <a:ext cx="4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2000" b="1"/>
                <a:t>venir</a:t>
              </a:r>
            </a:p>
          </p:txBody>
        </p:sp>
        <p:sp>
          <p:nvSpPr>
            <p:cNvPr id="11282" name="AutoShape 38">
              <a:extLst>
                <a:ext uri="{FF2B5EF4-FFF2-40B4-BE49-F238E27FC236}">
                  <a16:creationId xmlns:a16="http://schemas.microsoft.com/office/drawing/2014/main" id="{639A69A2-2874-4FA1-BC8C-0BED3A3F2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490"/>
              <a:ext cx="1008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sp>
        <p:nvSpPr>
          <p:cNvPr id="11280" name="Text Box 41">
            <a:extLst>
              <a:ext uri="{FF2B5EF4-FFF2-40B4-BE49-F238E27FC236}">
                <a16:creationId xmlns:a16="http://schemas.microsoft.com/office/drawing/2014/main" id="{B087869A-47B3-4D16-A557-16DEF632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3543300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600" b="1">
                <a:solidFill>
                  <a:srgbClr val="0080FF"/>
                </a:solidFill>
                <a:latin typeface="Comic Sans MS" panose="030F0702030302020204" pitchFamily="66" charset="0"/>
              </a:rPr>
              <a:t>vienen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C1E849E2-BDC9-4293-9113-9564A02226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3B2719CE-7AF8-4A10-BA3D-33E80170D7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4E6B6D7A-9D1C-4AC3-929D-00FDC243AB8E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s-ES" sz="1000" b="0"/>
          </a:p>
        </p:txBody>
      </p:sp>
      <p:pic>
        <p:nvPicPr>
          <p:cNvPr id="3076" name="Picture 22" descr="VIS4e_p100_04">
            <a:extLst>
              <a:ext uri="{FF2B5EF4-FFF2-40B4-BE49-F238E27FC236}">
                <a16:creationId xmlns:a16="http://schemas.microsoft.com/office/drawing/2014/main" id="{0A9B07AB-CA58-4633-93CB-1CFFB76C804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03400"/>
            <a:ext cx="73152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251CFB76-835A-4A45-8CA1-8F964B88D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D7A928B8-C74C-45AE-9A5D-17315C9BDD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20A8AC20-2596-4841-A657-1C885DAC8F4B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s-ES" sz="1000" b="0"/>
          </a:p>
        </p:txBody>
      </p:sp>
      <p:sp>
        <p:nvSpPr>
          <p:cNvPr id="4100" name="Rectangle 16">
            <a:extLst>
              <a:ext uri="{FF2B5EF4-FFF2-40B4-BE49-F238E27FC236}">
                <a16:creationId xmlns:a16="http://schemas.microsoft.com/office/drawing/2014/main" id="{D672D8B0-CBC3-4E11-A32A-C8CA91842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The endings are the same as those of regular </a:t>
            </a:r>
            <a:r>
              <a:rPr lang="en-US" altLang="es-ES" b="1"/>
              <a:t>-er</a:t>
            </a:r>
            <a:r>
              <a:rPr lang="en-US" altLang="es-ES"/>
              <a:t> and </a:t>
            </a:r>
            <a:r>
              <a:rPr lang="en-US" altLang="es-ES" b="1"/>
              <a:t>-ir</a:t>
            </a:r>
            <a:r>
              <a:rPr lang="en-US" altLang="es-ES"/>
              <a:t> verbs, except for the </a:t>
            </a:r>
            <a:r>
              <a:rPr lang="en-US" altLang="es-ES" b="1"/>
              <a:t>yo</a:t>
            </a:r>
            <a:r>
              <a:rPr lang="en-US" altLang="es-ES"/>
              <a:t> forms, which are irregular: </a:t>
            </a:r>
            <a:r>
              <a:rPr lang="en-US" altLang="es-ES" b="1"/>
              <a:t>tengo</a:t>
            </a:r>
            <a:r>
              <a:rPr lang="en-US" altLang="es-ES"/>
              <a:t>, </a:t>
            </a:r>
            <a:r>
              <a:rPr lang="en-US" altLang="es-ES" b="1"/>
              <a:t>vengo</a:t>
            </a:r>
            <a:r>
              <a:rPr lang="en-US" altLang="es-ES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>
            <a:extLst>
              <a:ext uri="{FF2B5EF4-FFF2-40B4-BE49-F238E27FC236}">
                <a16:creationId xmlns:a16="http://schemas.microsoft.com/office/drawing/2014/main" id="{16BDFDA6-484A-42E0-87AE-9FE63464B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F7632A5C-A6D6-44FB-9422-21871B79EE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185304F5-8873-4A91-BE6D-9B779C7AD622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s-ES" sz="1000" b="0"/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6A2BB291-5D66-497A-97E8-F69316C80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 sz="2400"/>
              <a:t>In the </a:t>
            </a:r>
            <a:r>
              <a:rPr lang="en-US" altLang="es-ES" sz="2400" b="1"/>
              <a:t>tú</a:t>
            </a:r>
            <a:r>
              <a:rPr lang="en-US" altLang="es-ES" sz="2400"/>
              <a:t>, </a:t>
            </a:r>
            <a:r>
              <a:rPr lang="en-US" altLang="es-ES" sz="2400" b="1"/>
              <a:t>Ud.</a:t>
            </a:r>
            <a:r>
              <a:rPr lang="en-US" altLang="es-ES" sz="2400"/>
              <a:t>, and </a:t>
            </a:r>
            <a:r>
              <a:rPr lang="en-US" altLang="es-ES" sz="2400" b="1"/>
              <a:t>Uds.</a:t>
            </a:r>
            <a:r>
              <a:rPr lang="en-US" altLang="es-ES" sz="2400"/>
              <a:t> forms, the </a:t>
            </a:r>
            <a:r>
              <a:rPr lang="en-US" altLang="es-ES" sz="2400" b="1"/>
              <a:t>e </a:t>
            </a:r>
            <a:r>
              <a:rPr lang="en-US" altLang="es-ES" sz="2400"/>
              <a:t>of the stem changes to </a:t>
            </a:r>
            <a:r>
              <a:rPr lang="en-US" altLang="es-ES" sz="2400" b="1"/>
              <a:t>ie, </a:t>
            </a:r>
            <a:r>
              <a:rPr lang="en-US" altLang="es-ES" sz="2400"/>
              <a:t>as shown below. </a:t>
            </a:r>
          </a:p>
        </p:txBody>
      </p:sp>
      <p:pic>
        <p:nvPicPr>
          <p:cNvPr id="5125" name="Picture 9" descr="VIS4e_p100_02">
            <a:extLst>
              <a:ext uri="{FF2B5EF4-FFF2-40B4-BE49-F238E27FC236}">
                <a16:creationId xmlns:a16="http://schemas.microsoft.com/office/drawing/2014/main" id="{476C1F02-44A1-4704-B9DE-B2F64B0E9E4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4818063"/>
            <a:ext cx="7877175" cy="149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0" descr="VIS4e_p100_03">
            <a:extLst>
              <a:ext uri="{FF2B5EF4-FFF2-40B4-BE49-F238E27FC236}">
                <a16:creationId xmlns:a16="http://schemas.microsoft.com/office/drawing/2014/main" id="{479787A3-30A6-4FFB-AC4F-DA049D23E3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2765425"/>
            <a:ext cx="5114925" cy="190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A910CB32-4A92-4D4D-B56D-AD65459DF5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A25CBD18-939F-49F3-9490-95AEFF17BA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F8B5116F-67C5-48E8-8774-63DB106EB74C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s-ES" sz="1000" b="0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AC78BE4A-BEB1-43DD-8EA2-90A44A720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Only the </a:t>
            </a:r>
            <a:r>
              <a:rPr lang="en-US" altLang="es-ES" b="1"/>
              <a:t>nosotros </a:t>
            </a:r>
            <a:r>
              <a:rPr lang="en-US" altLang="es-ES"/>
              <a:t>and </a:t>
            </a:r>
            <a:r>
              <a:rPr lang="en-US" altLang="es-ES" b="1"/>
              <a:t>vosotros </a:t>
            </a:r>
            <a:r>
              <a:rPr lang="en-US" altLang="es-ES"/>
              <a:t>forms are regular. Compare them to the forms of </a:t>
            </a:r>
            <a:r>
              <a:rPr lang="en-US" altLang="es-ES" b="1"/>
              <a:t>comer </a:t>
            </a:r>
            <a:r>
              <a:rPr lang="en-US" altLang="es-ES"/>
              <a:t>and </a:t>
            </a:r>
            <a:r>
              <a:rPr lang="en-US" altLang="es-ES" b="1"/>
              <a:t>escribir </a:t>
            </a:r>
            <a:r>
              <a:rPr lang="en-US" altLang="es-ES"/>
              <a:t>that you learned previously. </a:t>
            </a:r>
          </a:p>
        </p:txBody>
      </p:sp>
      <p:pic>
        <p:nvPicPr>
          <p:cNvPr id="6149" name="Picture 8" descr="VIS4e_p100_01">
            <a:extLst>
              <a:ext uri="{FF2B5EF4-FFF2-40B4-BE49-F238E27FC236}">
                <a16:creationId xmlns:a16="http://schemas.microsoft.com/office/drawing/2014/main" id="{6A16D7EF-8882-4D8A-A77C-6B67230E7D1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3398838"/>
            <a:ext cx="6962775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AA520A13-EE07-40D4-B67B-2D42F654BC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EF4B2C5B-EDAF-4AE3-9766-3CDADD6CFD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F7501B0A-5D26-43A3-B2A3-05C9BB0C5561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s-ES" sz="1000" b="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A382AA-3CB9-42D7-9545-F7A06EB8A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1825" y="1600200"/>
            <a:ext cx="8512175" cy="4114800"/>
          </a:xfrm>
        </p:spPr>
        <p:txBody>
          <a:bodyPr/>
          <a:lstStyle/>
          <a:p>
            <a:pPr eaLnBrk="1" hangingPunct="1"/>
            <a:r>
              <a:rPr lang="en-US" altLang="es-ES"/>
              <a:t>In certain idiomatic or set expressions in </a:t>
            </a:r>
            <a:br>
              <a:rPr lang="en-US" altLang="es-ES"/>
            </a:br>
            <a:r>
              <a:rPr lang="en-US" altLang="es-ES"/>
              <a:t>Spanish, you use the construction </a:t>
            </a:r>
            <a:r>
              <a:rPr lang="en-US" altLang="es-ES" b="1"/>
              <a:t>tener </a:t>
            </a:r>
            <a:r>
              <a:rPr lang="en-US" altLang="es-ES"/>
              <a:t>+ [</a:t>
            </a:r>
            <a:r>
              <a:rPr lang="en-US" altLang="es-ES" i="1"/>
              <a:t>noun</a:t>
            </a:r>
            <a:r>
              <a:rPr lang="en-US" altLang="es-ES"/>
              <a:t>] to express </a:t>
            </a:r>
            <a:r>
              <a:rPr lang="en-US" altLang="es-ES" i="1"/>
              <a:t>to be </a:t>
            </a:r>
            <a:r>
              <a:rPr lang="en-US" altLang="es-ES"/>
              <a:t>+ [</a:t>
            </a:r>
            <a:r>
              <a:rPr lang="en-US" altLang="es-ES" i="1"/>
              <a:t>adjective</a:t>
            </a:r>
            <a:r>
              <a:rPr lang="en-US" altLang="es-ES"/>
              <a:t>]. This chart contains a list of the most common expressions with </a:t>
            </a:r>
            <a:r>
              <a:rPr lang="en-US" altLang="es-ES" b="1"/>
              <a:t>tener</a:t>
            </a:r>
            <a:r>
              <a:rPr lang="en-US" altLang="es-ES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>
            <a:extLst>
              <a:ext uri="{FF2B5EF4-FFF2-40B4-BE49-F238E27FC236}">
                <a16:creationId xmlns:a16="http://schemas.microsoft.com/office/drawing/2014/main" id="{87F10B5E-271F-4827-8EED-7E975E117D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8195" name="Slide Number Placeholder 2">
            <a:extLst>
              <a:ext uri="{FF2B5EF4-FFF2-40B4-BE49-F238E27FC236}">
                <a16:creationId xmlns:a16="http://schemas.microsoft.com/office/drawing/2014/main" id="{3D19B875-FFA7-4F3F-9469-D483461741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61D811CF-59A6-476E-AFD2-18CAC15E4275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s-ES" sz="1000" b="0"/>
          </a:p>
        </p:txBody>
      </p:sp>
      <p:pic>
        <p:nvPicPr>
          <p:cNvPr id="8196" name="Picture 3" descr="VIS4e_p101_03">
            <a:extLst>
              <a:ext uri="{FF2B5EF4-FFF2-40B4-BE49-F238E27FC236}">
                <a16:creationId xmlns:a16="http://schemas.microsoft.com/office/drawing/2014/main" id="{B73DC6E4-F321-4AD7-8D58-067A3035D6A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600200"/>
            <a:ext cx="7877175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FF885DDF-6D5A-49CB-92E0-62C08D2273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02D48457-94BA-4CE4-BA4A-D6704AE66E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BCC81951-AE7E-4D94-971E-6BD08F1D32F3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s-ES" sz="1000" b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17822E9-52D5-4F19-82FA-A1946AAF5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To express an obligation, use </a:t>
            </a:r>
            <a:r>
              <a:rPr lang="en-US" altLang="es-ES" b="1"/>
              <a:t>tener que </a:t>
            </a:r>
            <a:br>
              <a:rPr lang="en-US" altLang="es-ES" b="1"/>
            </a:br>
            <a:r>
              <a:rPr lang="en-US" altLang="es-ES"/>
              <a:t>(</a:t>
            </a:r>
            <a:r>
              <a:rPr lang="en-US" altLang="es-ES" i="1"/>
              <a:t>to have to</a:t>
            </a:r>
            <a:r>
              <a:rPr lang="en-US" altLang="es-ES"/>
              <a:t>) + [</a:t>
            </a:r>
            <a:r>
              <a:rPr lang="en-US" altLang="es-ES" i="1"/>
              <a:t>infinitive</a:t>
            </a:r>
            <a:r>
              <a:rPr lang="en-US" altLang="es-ES"/>
              <a:t>]. </a:t>
            </a:r>
          </a:p>
        </p:txBody>
      </p:sp>
      <p:pic>
        <p:nvPicPr>
          <p:cNvPr id="9221" name="Picture 6" descr="VIS4e_p101_02">
            <a:extLst>
              <a:ext uri="{FF2B5EF4-FFF2-40B4-BE49-F238E27FC236}">
                <a16:creationId xmlns:a16="http://schemas.microsoft.com/office/drawing/2014/main" id="{0163304B-4D22-4C60-B913-1FA06624976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073400"/>
            <a:ext cx="78771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6AF0E38B-57BF-4A3C-BCEF-7A719DBD8C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536C4389-F733-4104-9F0F-8B34BBB94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3.4-</a:t>
            </a:r>
            <a:fld id="{3A266390-405D-42A4-8AD6-EE724C06352C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s-ES" sz="1000" b="0"/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5CBF8D1A-7F5F-4F41-8F17-D9DCB902D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93075" cy="4114800"/>
          </a:xfrm>
        </p:spPr>
        <p:txBody>
          <a:bodyPr/>
          <a:lstStyle/>
          <a:p>
            <a:pPr eaLnBrk="1" hangingPunct="1"/>
            <a:r>
              <a:rPr lang="en-US" altLang="es-ES"/>
              <a:t>To ask people if they feel like doing something, use </a:t>
            </a:r>
            <a:r>
              <a:rPr lang="en-US" altLang="es-ES" b="1"/>
              <a:t>tener ganas de </a:t>
            </a:r>
            <a:r>
              <a:rPr lang="en-US" altLang="es-ES"/>
              <a:t>(</a:t>
            </a:r>
            <a:r>
              <a:rPr lang="en-US" altLang="es-ES" i="1"/>
              <a:t>to feel like</a:t>
            </a:r>
            <a:r>
              <a:rPr lang="en-US" altLang="es-ES"/>
              <a:t>) + [</a:t>
            </a:r>
            <a:r>
              <a:rPr lang="en-US" altLang="es-ES" i="1"/>
              <a:t>infinitive</a:t>
            </a:r>
            <a:r>
              <a:rPr lang="en-US" altLang="es-ES"/>
              <a:t>]. </a:t>
            </a:r>
          </a:p>
        </p:txBody>
      </p:sp>
      <p:pic>
        <p:nvPicPr>
          <p:cNvPr id="10245" name="Picture 8" descr="VIS4e_p101_01">
            <a:extLst>
              <a:ext uri="{FF2B5EF4-FFF2-40B4-BE49-F238E27FC236}">
                <a16:creationId xmlns:a16="http://schemas.microsoft.com/office/drawing/2014/main" id="{DFD82893-9C2D-45F8-92DC-268E35C67E0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2824163"/>
            <a:ext cx="71755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9" descr="VIS4e_p101_04">
            <a:extLst>
              <a:ext uri="{FF2B5EF4-FFF2-40B4-BE49-F238E27FC236}">
                <a16:creationId xmlns:a16="http://schemas.microsoft.com/office/drawing/2014/main" id="{08466647-2BC2-4A68-A82D-1B072CE923E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933825"/>
            <a:ext cx="47513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03D805DC6A84BA2A7972628D839F4" ma:contentTypeVersion="0" ma:contentTypeDescription="Create a new document." ma:contentTypeScope="" ma:versionID="ae7cf85e1709feec7c31bc0e7b921085">
  <xsd:schema xmlns:xsd="http://www.w3.org/2001/XMLSchema" xmlns:xs="http://www.w3.org/2001/XMLSchema" xmlns:p="http://schemas.microsoft.com/office/2006/metadata/properties" xmlns:ns2="e0933a51-5673-4c17-bf17-1a2661748596" targetNamespace="http://schemas.microsoft.com/office/2006/metadata/properties" ma:root="true" ma:fieldsID="87d82e939dfd693c5ef2a8bf44030976" ns2:_="">
    <xsd:import namespace="e0933a51-5673-4c17-bf17-1a26617485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33a51-5673-4c17-bf17-1a26617485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052009-A3F3-47D8-BDB0-0A423104B7E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DC652A-974B-45A9-99FF-8582DC82D13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F3A4BB7-4B8D-4B91-9099-91F4F2076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33a51-5673-4c17-bf17-1a2661748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E3E5FB-1F55-4AA6-B108-38F6F456C4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460</Words>
  <Application>Microsoft Office PowerPoint</Application>
  <PresentationFormat>On-screen Show (4:3)</PresentationFormat>
  <Paragraphs>59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Wingdings 3</vt:lpstr>
      <vt:lpstr>Comic Sans MS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BURAK, ANNETTE</dc:creator>
  <cp:lastModifiedBy>BURAK, ANNETTE</cp:lastModifiedBy>
  <cp:revision>80</cp:revision>
  <dcterms:created xsi:type="dcterms:W3CDTF">2007-02-26T13:56:05Z</dcterms:created>
  <dcterms:modified xsi:type="dcterms:W3CDTF">2021-02-05T13:49:26Z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ZEXZCRMYET4A-204-6265</vt:lpwstr>
  </property>
  <property fmtid="{D5CDD505-2E9C-101B-9397-08002B2CF9AE}" pid="3" name="_dlc_DocIdItemGuid">
    <vt:lpwstr>91e45931-0835-4a20-a7ad-d9ff70de7fb2</vt:lpwstr>
  </property>
  <property fmtid="{D5CDD505-2E9C-101B-9397-08002B2CF9AE}" pid="4" name="_dlc_DocIdUrl">
    <vt:lpwstr>https://portal.vistahigherlearning.com/sites/Editorial/c_2017/_layouts/DocIdRedir.aspx?ID=ZEXZCRMYET4A-204-6265, ZEXZCRMYET4A-204-6265</vt:lpwstr>
  </property>
</Properties>
</file>