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EC4D2-F377-4B26-9872-FC9536F3CA4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3638B-4E60-433A-9F91-016F2A7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7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9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52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69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7510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0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77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6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8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4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9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3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8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9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5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04492-EB57-46B7-8C88-4F32D509D026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9892CD-2FA6-45C7-97DA-28A01730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8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Expresiones</a:t>
            </a:r>
            <a:r>
              <a:rPr lang="en-US" dirty="0">
                <a:solidFill>
                  <a:schemeClr val="accent2"/>
                </a:solidFill>
              </a:rPr>
              <a:t> con «</a:t>
            </a:r>
            <a:r>
              <a:rPr lang="en-US" dirty="0" err="1">
                <a:solidFill>
                  <a:schemeClr val="accent2"/>
                </a:solidFill>
              </a:rPr>
              <a:t>tener</a:t>
            </a:r>
            <a:r>
              <a:rPr lang="en-US" dirty="0">
                <a:solidFill>
                  <a:schemeClr val="accent2"/>
                </a:solidFill>
              </a:rPr>
              <a:t>»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Descrubre</a:t>
            </a:r>
            <a:r>
              <a:rPr lang="en-US" dirty="0"/>
              <a:t> 1 </a:t>
            </a:r>
            <a:r>
              <a:rPr lang="en-US" dirty="0" err="1"/>
              <a:t>Lección</a:t>
            </a:r>
            <a:r>
              <a:rPr lang="en-US" dirty="0"/>
              <a:t> 3.4</a:t>
            </a:r>
          </a:p>
        </p:txBody>
      </p:sp>
    </p:spTree>
    <p:extLst>
      <p:ext uri="{BB962C8B-B14F-4D97-AF65-F5344CB8AC3E}">
        <p14:creationId xmlns:p14="http://schemas.microsoft.com/office/powerpoint/2010/main" val="377216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Expresiones</a:t>
            </a:r>
            <a:r>
              <a:rPr lang="en-US" dirty="0">
                <a:solidFill>
                  <a:schemeClr val="accent2"/>
                </a:solidFill>
              </a:rPr>
              <a:t> con «</a:t>
            </a:r>
            <a:r>
              <a:rPr lang="en-US" dirty="0" err="1">
                <a:solidFill>
                  <a:schemeClr val="accent2"/>
                </a:solidFill>
              </a:rPr>
              <a:t>tener</a:t>
            </a:r>
            <a:r>
              <a:rPr lang="en-US" dirty="0">
                <a:solidFill>
                  <a:schemeClr val="accent2"/>
                </a:solidFill>
              </a:rPr>
              <a:t>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0576"/>
            <a:ext cx="8596668" cy="485241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There are many idiomatic expressions in Spanish that use the verb «</a:t>
            </a:r>
            <a:r>
              <a:rPr lang="en-US" sz="3200" dirty="0" err="1"/>
              <a:t>tener</a:t>
            </a:r>
            <a:r>
              <a:rPr lang="en-US" sz="3200" dirty="0"/>
              <a:t>».</a:t>
            </a:r>
          </a:p>
          <a:p>
            <a:endParaRPr lang="en-US" sz="3200" dirty="0"/>
          </a:p>
          <a:p>
            <a:r>
              <a:rPr lang="en-US" sz="3200" dirty="0"/>
              <a:t>Idiomatic expressions do NOT translate directly!</a:t>
            </a:r>
          </a:p>
          <a:p>
            <a:endParaRPr lang="en-US" sz="3200" dirty="0"/>
          </a:p>
          <a:p>
            <a:r>
              <a:rPr lang="en-US" sz="3200" dirty="0"/>
              <a:t>Conjugate </a:t>
            </a:r>
            <a:r>
              <a:rPr lang="en-US" sz="3200" dirty="0" err="1"/>
              <a:t>tener</a:t>
            </a:r>
            <a:r>
              <a:rPr lang="en-US" sz="3200" dirty="0"/>
              <a:t> into the appropriate form based on the subject and then add the expression that follows (Keep the rest of the expression as-is! No agreement needed!)</a:t>
            </a:r>
          </a:p>
        </p:txBody>
      </p:sp>
    </p:spTree>
    <p:extLst>
      <p:ext uri="{BB962C8B-B14F-4D97-AF65-F5344CB8AC3E}">
        <p14:creationId xmlns:p14="http://schemas.microsoft.com/office/powerpoint/2010/main" val="36123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TENER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26464" y="2160589"/>
            <a:ext cx="3434905" cy="3880772"/>
          </a:xfrm>
        </p:spPr>
        <p:txBody>
          <a:bodyPr>
            <a:normAutofit/>
          </a:bodyPr>
          <a:lstStyle/>
          <a:p>
            <a:r>
              <a:rPr lang="en-US" sz="3200" dirty="0" err="1"/>
              <a:t>ten</a:t>
            </a:r>
            <a:r>
              <a:rPr lang="en-US" sz="3200" b="1" dirty="0" err="1">
                <a:solidFill>
                  <a:schemeClr val="accent1"/>
                </a:solidFill>
              </a:rPr>
              <a:t>go</a:t>
            </a:r>
            <a:endParaRPr lang="en-US" sz="3200" b="1" dirty="0">
              <a:solidFill>
                <a:schemeClr val="accent1"/>
              </a:solidFill>
            </a:endParaRPr>
          </a:p>
          <a:p>
            <a:endParaRPr lang="en-US" sz="3200" dirty="0"/>
          </a:p>
          <a:p>
            <a:r>
              <a:rPr lang="en-US" sz="3200" dirty="0" err="1"/>
              <a:t>t</a:t>
            </a:r>
            <a:r>
              <a:rPr lang="en-US" sz="3200" b="1" dirty="0" err="1">
                <a:solidFill>
                  <a:schemeClr val="accent1"/>
                </a:solidFill>
              </a:rPr>
              <a:t>ie</a:t>
            </a:r>
            <a:r>
              <a:rPr lang="en-US" sz="3200" dirty="0" err="1"/>
              <a:t>nes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err="1"/>
              <a:t>t</a:t>
            </a:r>
            <a:r>
              <a:rPr lang="en-US" sz="3200" b="1" dirty="0" err="1">
                <a:solidFill>
                  <a:schemeClr val="accent1"/>
                </a:solidFill>
              </a:rPr>
              <a:t>ie</a:t>
            </a:r>
            <a:r>
              <a:rPr lang="en-US" sz="3200" dirty="0" err="1"/>
              <a:t>ne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tenemos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err="1"/>
              <a:t>tenéis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err="1"/>
              <a:t>t</a:t>
            </a:r>
            <a:r>
              <a:rPr lang="en-US" sz="3200" b="1" dirty="0" err="1">
                <a:solidFill>
                  <a:schemeClr val="accent1"/>
                </a:solidFill>
              </a:rPr>
              <a:t>ie</a:t>
            </a:r>
            <a:r>
              <a:rPr lang="en-US" sz="3200" dirty="0" err="1"/>
              <a:t>nen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958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280416"/>
            <a:ext cx="8596668" cy="989584"/>
          </a:xfrm>
        </p:spPr>
        <p:txBody>
          <a:bodyPr/>
          <a:lstStyle/>
          <a:p>
            <a:r>
              <a:rPr lang="en-US" dirty="0" err="1"/>
              <a:t>Expresiones</a:t>
            </a:r>
            <a:r>
              <a:rPr lang="en-US" dirty="0"/>
              <a:t> con «</a:t>
            </a:r>
            <a:r>
              <a:rPr lang="en-US" dirty="0" err="1"/>
              <a:t>tener</a:t>
            </a:r>
            <a:r>
              <a:rPr lang="en-US" dirty="0"/>
              <a:t>»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184035" cy="438651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calor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frío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4386514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sueño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ganas</a:t>
            </a:r>
            <a:r>
              <a:rPr lang="en-US" dirty="0"/>
              <a:t> de + </a:t>
            </a:r>
            <a:r>
              <a:rPr lang="en-US" dirty="0" err="1"/>
              <a:t>infinitivo</a:t>
            </a:r>
            <a:endParaRPr lang="en-US" dirty="0"/>
          </a:p>
        </p:txBody>
      </p:sp>
      <p:pic>
        <p:nvPicPr>
          <p:cNvPr id="1026" name="Picture 2" descr="http://o.quizlet.com/CZSIap3K6XCo-QY9t20CMA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4" y="1412758"/>
            <a:ext cx="2526665" cy="196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o.quizlet.com/B2RHA1f5wIuY-WpLbMApQA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4" y="3826745"/>
            <a:ext cx="2509403" cy="19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lassconnection.s3.amazonaws.com/187/flashcards/1076187/jpg/tener_sueno13273586723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373" y="1026475"/>
            <a:ext cx="2372233" cy="181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-media-cache-ak0.pinimg.com/236x/d3/0a/5c/d30a5c171d95e8cc5f7f2c94285c3dc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870" y="3826745"/>
            <a:ext cx="2477570" cy="235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8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lh6.ggpht.com/-YpS66K_s5c8/Tfk6icvHZEI/AAAAAAAAAjo/jclWlgm6oiw/conejo%252520blanco_thumb%25255B9%25255D.jpg?imgmax=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76" y="633730"/>
            <a:ext cx="2054510" cy="260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353568"/>
            <a:ext cx="8596668" cy="877824"/>
          </a:xfrm>
        </p:spPr>
        <p:txBody>
          <a:bodyPr/>
          <a:lstStyle/>
          <a:p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expresiones</a:t>
            </a:r>
            <a:r>
              <a:rPr lang="en-US" dirty="0"/>
              <a:t> con «</a:t>
            </a:r>
            <a:r>
              <a:rPr lang="en-US" dirty="0" err="1"/>
              <a:t>tener</a:t>
            </a:r>
            <a:r>
              <a:rPr lang="en-US" dirty="0"/>
              <a:t>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442128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 algn="ctr">
              <a:buNone/>
            </a:pPr>
            <a:r>
              <a:rPr lang="en-US" dirty="0" err="1"/>
              <a:t>tener</a:t>
            </a:r>
            <a:r>
              <a:rPr lang="en-US" dirty="0"/>
              <a:t> 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hambre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434384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 algn="ctr">
              <a:buNone/>
            </a:pP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prisa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miedo</a:t>
            </a:r>
            <a:endParaRPr lang="en-US" dirty="0"/>
          </a:p>
        </p:txBody>
      </p:sp>
      <p:pic>
        <p:nvPicPr>
          <p:cNvPr id="2050" name="Picture 2" descr="http://www.doradosport.com/images/Agua-deportist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00" y="1085518"/>
            <a:ext cx="2751668" cy="215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lassconnection.s3.amazonaws.com/187/flashcards/1076187/jpg/tener_hambre132735870987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79" y="4064282"/>
            <a:ext cx="2477744" cy="198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scared-monke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830" y="4164856"/>
            <a:ext cx="1962313" cy="198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35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1.gstatic.com/images?q=tbn:ANd9GcTYOcmy32bQr3BRzJx3fJJ1Wb1wygQcK9J5R5kDC-NP2PVdDNZh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183" y="1226490"/>
            <a:ext cx="1692148" cy="211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3568"/>
            <a:ext cx="8596668" cy="780288"/>
          </a:xfrm>
        </p:spPr>
        <p:txBody>
          <a:bodyPr/>
          <a:lstStyle/>
          <a:p>
            <a:r>
              <a:rPr lang="en-US" dirty="0"/>
              <a:t>Y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expresiones</a:t>
            </a:r>
            <a:r>
              <a:rPr lang="en-US" dirty="0"/>
              <a:t> con «</a:t>
            </a:r>
            <a:r>
              <a:rPr lang="en-US" dirty="0" err="1"/>
              <a:t>tener</a:t>
            </a:r>
            <a:r>
              <a:rPr lang="en-US" dirty="0"/>
              <a:t>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 algn="ctr">
              <a:buNone/>
            </a:pPr>
            <a:r>
              <a:rPr lang="en-US" dirty="0" err="1"/>
              <a:t>tener</a:t>
            </a:r>
            <a:r>
              <a:rPr lang="en-US" dirty="0"/>
              <a:t> _____ </a:t>
            </a:r>
            <a:r>
              <a:rPr lang="en-US" dirty="0" err="1"/>
              <a:t>años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5952" y="2160589"/>
            <a:ext cx="3448052" cy="388077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vergüenza</a:t>
            </a:r>
            <a:endParaRPr lang="en-US" dirty="0"/>
          </a:p>
        </p:txBody>
      </p:sp>
      <p:pic>
        <p:nvPicPr>
          <p:cNvPr id="3076" name="Picture 4" descr="http://familywings.org/wp-content/uploads/2011/04/a-paper_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647" y="4100975"/>
            <a:ext cx="1533652" cy="191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169660243_ecaf8fae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950" y="1133856"/>
            <a:ext cx="3289661" cy="226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to be wroing">
            <a:extLst>
              <a:ext uri="{FF2B5EF4-FFF2-40B4-BE49-F238E27FC236}">
                <a16:creationId xmlns:a16="http://schemas.microsoft.com/office/drawing/2014/main" id="{E4D6E1EE-5AF4-459D-AEF7-AC5EC3F11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1" y="4253756"/>
            <a:ext cx="2086824" cy="187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A245D6-68B4-4597-AAE7-3AE1137A649C}"/>
              </a:ext>
            </a:extLst>
          </p:cNvPr>
          <p:cNvSpPr txBox="1"/>
          <p:nvPr/>
        </p:nvSpPr>
        <p:spPr>
          <a:xfrm>
            <a:off x="5633207" y="6018508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razón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0C46B2-74D0-458D-8053-77C228DEBA4D}"/>
              </a:ext>
            </a:extLst>
          </p:cNvPr>
          <p:cNvSpPr txBox="1"/>
          <p:nvPr/>
        </p:nvSpPr>
        <p:spPr>
          <a:xfrm>
            <a:off x="2630647" y="6131898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razón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9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81780-796F-41D1-A5BF-18D99AE44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4634"/>
          </a:xfrm>
        </p:spPr>
        <p:txBody>
          <a:bodyPr/>
          <a:lstStyle/>
          <a:p>
            <a:r>
              <a:rPr lang="en-US" dirty="0"/>
              <a:t>Y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expresiones</a:t>
            </a:r>
            <a:r>
              <a:rPr lang="en-US" dirty="0"/>
              <a:t> con «</a:t>
            </a:r>
            <a:r>
              <a:rPr lang="en-US" dirty="0" err="1"/>
              <a:t>tener</a:t>
            </a:r>
            <a:r>
              <a:rPr lang="en-US" dirty="0"/>
              <a:t>»</a:t>
            </a:r>
          </a:p>
        </p:txBody>
      </p:sp>
      <p:pic>
        <p:nvPicPr>
          <p:cNvPr id="3" name="Picture 8" descr="success_baby">
            <a:extLst>
              <a:ext uri="{FF2B5EF4-FFF2-40B4-BE49-F238E27FC236}">
                <a16:creationId xmlns:a16="http://schemas.microsoft.com/office/drawing/2014/main" id="{47A31D1F-0255-4C65-AB4C-6FC54ED58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304" y="1817687"/>
            <a:ext cx="2438400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22BCFE-1E3E-4B4C-905C-2199427E1499}"/>
              </a:ext>
            </a:extLst>
          </p:cNvPr>
          <p:cNvSpPr txBox="1"/>
          <p:nvPr/>
        </p:nvSpPr>
        <p:spPr>
          <a:xfrm>
            <a:off x="1674891" y="3508018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éxito</a:t>
            </a:r>
            <a:endParaRPr lang="en-US" dirty="0"/>
          </a:p>
        </p:txBody>
      </p:sp>
      <p:pic>
        <p:nvPicPr>
          <p:cNvPr id="2050" name="Picture 2" descr="Image result for tener ciudado">
            <a:extLst>
              <a:ext uri="{FF2B5EF4-FFF2-40B4-BE49-F238E27FC236}">
                <a16:creationId xmlns:a16="http://schemas.microsoft.com/office/drawing/2014/main" id="{AE68CEFD-ACCE-4AE9-AFEE-D6D3372DA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694" y="1611381"/>
            <a:ext cx="2821663" cy="234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FB976B4-474D-4B33-870C-0DF5FA9FECC2}"/>
              </a:ext>
            </a:extLst>
          </p:cNvPr>
          <p:cNvSpPr txBox="1"/>
          <p:nvPr/>
        </p:nvSpPr>
        <p:spPr>
          <a:xfrm>
            <a:off x="6824768" y="4061182"/>
            <a:ext cx="162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cuidado</a:t>
            </a:r>
            <a:endParaRPr lang="en-US" dirty="0"/>
          </a:p>
        </p:txBody>
      </p:sp>
      <p:pic>
        <p:nvPicPr>
          <p:cNvPr id="7" name="Picture 14" descr="lucky">
            <a:extLst>
              <a:ext uri="{FF2B5EF4-FFF2-40B4-BE49-F238E27FC236}">
                <a16:creationId xmlns:a16="http://schemas.microsoft.com/office/drawing/2014/main" id="{85F2F46B-C0E4-4E40-97BA-67C42777B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998" y="3877350"/>
            <a:ext cx="2039625" cy="203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AEC4D4-12BD-4238-B2CA-E95A30058D32}"/>
              </a:ext>
            </a:extLst>
          </p:cNvPr>
          <p:cNvSpPr txBox="1"/>
          <p:nvPr/>
        </p:nvSpPr>
        <p:spPr>
          <a:xfrm>
            <a:off x="3919474" y="5916975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tener</a:t>
            </a:r>
            <a:r>
              <a:rPr lang="en-US" dirty="0"/>
              <a:t> suerte</a:t>
            </a:r>
          </a:p>
        </p:txBody>
      </p:sp>
    </p:spTree>
    <p:extLst>
      <p:ext uri="{BB962C8B-B14F-4D97-AF65-F5344CB8AC3E}">
        <p14:creationId xmlns:p14="http://schemas.microsoft.com/office/powerpoint/2010/main" val="123788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Which </a:t>
            </a:r>
            <a:r>
              <a:rPr lang="en-US" altLang="en-US" dirty="0" err="1"/>
              <a:t>tener</a:t>
            </a:r>
            <a:r>
              <a:rPr lang="en-US" altLang="en-US" dirty="0"/>
              <a:t> expression is associated with the following?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Your birthday</a:t>
            </a:r>
          </a:p>
          <a:p>
            <a:pPr eaLnBrk="1" hangingPunct="1"/>
            <a:r>
              <a:rPr lang="en-US" altLang="en-US" sz="3200" dirty="0"/>
              <a:t>Being in a desert</a:t>
            </a:r>
          </a:p>
          <a:p>
            <a:pPr eaLnBrk="1" hangingPunct="1"/>
            <a:r>
              <a:rPr lang="en-US" altLang="en-US" sz="3200" dirty="0"/>
              <a:t>Ghosts</a:t>
            </a:r>
          </a:p>
          <a:p>
            <a:pPr eaLnBrk="1" hangingPunct="1"/>
            <a:r>
              <a:rPr lang="en-US" altLang="en-US" sz="3200" dirty="0"/>
              <a:t>Antarctica</a:t>
            </a:r>
          </a:p>
          <a:p>
            <a:pPr eaLnBrk="1" hangingPunct="1"/>
            <a:r>
              <a:rPr lang="en-US" altLang="en-US" sz="3200" dirty="0"/>
              <a:t>Winning an argument</a:t>
            </a:r>
          </a:p>
        </p:txBody>
      </p:sp>
    </p:spTree>
    <p:extLst>
      <p:ext uri="{BB962C8B-B14F-4D97-AF65-F5344CB8AC3E}">
        <p14:creationId xmlns:p14="http://schemas.microsoft.com/office/powerpoint/2010/main" val="120991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Which </a:t>
            </a:r>
            <a:r>
              <a:rPr lang="en-US" altLang="en-US" dirty="0" err="1"/>
              <a:t>tener</a:t>
            </a:r>
            <a:r>
              <a:rPr lang="en-US" altLang="en-US" dirty="0"/>
              <a:t> expression is associated with the following?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2072640"/>
            <a:ext cx="8229600" cy="438372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Feeling like eating ice cream</a:t>
            </a:r>
          </a:p>
          <a:p>
            <a:pPr eaLnBrk="1" hangingPunct="1"/>
            <a:r>
              <a:rPr lang="en-US" altLang="en-US" sz="3200" dirty="0"/>
              <a:t>Pulling an “all-nighter”</a:t>
            </a:r>
          </a:p>
          <a:p>
            <a:pPr eaLnBrk="1" hangingPunct="1"/>
            <a:r>
              <a:rPr lang="en-US" altLang="en-US" sz="3200" dirty="0"/>
              <a:t>Blushing</a:t>
            </a:r>
          </a:p>
          <a:p>
            <a:pPr eaLnBrk="1" hangingPunct="1"/>
            <a:r>
              <a:rPr lang="en-US" altLang="en-US" sz="3200" dirty="0"/>
              <a:t>Hot dogs</a:t>
            </a:r>
          </a:p>
          <a:p>
            <a:r>
              <a:rPr lang="en-US" altLang="en-US" sz="3200" dirty="0"/>
              <a:t>Running late</a:t>
            </a:r>
          </a:p>
          <a:p>
            <a:pPr eaLnBrk="1" hangingPunct="1"/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94055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209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Expresiones con «tener»</vt:lpstr>
      <vt:lpstr>Expresiones con «tener»</vt:lpstr>
      <vt:lpstr>TENER</vt:lpstr>
      <vt:lpstr>Expresiones con «tener»</vt:lpstr>
      <vt:lpstr>Más expresiones con «tener»</vt:lpstr>
      <vt:lpstr>Y más expresiones con «tener»</vt:lpstr>
      <vt:lpstr>Y más expresiones con «tener»</vt:lpstr>
      <vt:lpstr>Which tener expression is associated with the following?</vt:lpstr>
      <vt:lpstr>Which tener expression is associated with the following?</vt:lpstr>
    </vt:vector>
  </TitlesOfParts>
  <Company>Utica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con «tener»</dc:title>
  <dc:creator>BURAK, ANNETTE</dc:creator>
  <cp:lastModifiedBy>BURAK, ANNETTE</cp:lastModifiedBy>
  <cp:revision>15</cp:revision>
  <dcterms:created xsi:type="dcterms:W3CDTF">2015-04-16T17:34:37Z</dcterms:created>
  <dcterms:modified xsi:type="dcterms:W3CDTF">2021-02-05T15:02:32Z</dcterms:modified>
</cp:coreProperties>
</file>