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pos="398">
          <p15:clr>
            <a:srgbClr val="A4A3A4"/>
          </p15:clr>
        </p15:guide>
        <p15:guide id="4" pos="2880">
          <p15:clr>
            <a:srgbClr val="A4A3A4"/>
          </p15:clr>
        </p15:guide>
        <p15:guide id="5" pos="5360">
          <p15:clr>
            <a:srgbClr val="A4A3A4"/>
          </p15:clr>
        </p15:guide>
        <p15:guide id="6" pos="496">
          <p15:clr>
            <a:srgbClr val="A4A3A4"/>
          </p15:clr>
        </p15:guide>
        <p15:guide id="7" pos="15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1FA"/>
    <a:srgbClr val="0080FF"/>
    <a:srgbClr val="E6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08" autoAdjust="0"/>
    <p:restoredTop sz="94667" autoAdjust="0"/>
  </p:normalViewPr>
  <p:slideViewPr>
    <p:cSldViewPr snapToGrid="0">
      <p:cViewPr varScale="1">
        <p:scale>
          <a:sx n="110" d="100"/>
          <a:sy n="110" d="100"/>
        </p:scale>
        <p:origin x="1614" y="102"/>
      </p:cViewPr>
      <p:guideLst>
        <p:guide orient="horz" pos="4080"/>
        <p:guide orient="horz" pos="1008"/>
        <p:guide pos="398"/>
        <p:guide pos="2880"/>
        <p:guide pos="5360"/>
        <p:guide pos="496"/>
        <p:guide pos="15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2BBDCC7-35AC-4553-B285-650D9CECE3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01DDF2D-E935-4534-BAF8-EFB2F6E6B3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528896D-DFB6-4B2A-99C2-9195FF8315B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7EF4430-3FBF-4BCF-A0EC-1840D6086D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49060D6-3A93-4A51-B4AD-2586160AF8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ED0BC4C1-413F-4B30-A082-F638A6F823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33CE56-6E3E-4EB8-8FF7-5BA0D92A0F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641E0E0-82C8-4E26-A965-5264E4F83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C7962AF-F99E-413E-A578-862F7E5FA692}" type="slidenum">
              <a:rPr lang="en-US" altLang="es-ES" sz="1200"/>
              <a:pPr/>
              <a:t>1</a:t>
            </a:fld>
            <a:endParaRPr lang="en-US" altLang="es-E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AC1CACE-2237-4D0C-9A4A-525EFB574C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5EF1F43-72A0-45CC-B070-CC3C343D0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AD863EE-2445-4CAF-9092-805DECEA2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FA71A3-F886-414A-B017-39612BBF9F99}" type="slidenum">
              <a:rPr lang="en-US" altLang="es-ES" sz="1200"/>
              <a:pPr/>
              <a:t>2</a:t>
            </a:fld>
            <a:endParaRPr lang="en-US" altLang="es-E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D8A2C6E-0303-4C73-B538-B2AF48D6A4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7BCE3B5-AFCA-4FC7-AE6A-E1F930104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8C7CA8D-D96A-48A3-ABFC-C1E40B1B58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4CC747-3BD7-40C6-A541-0F534DDBF2BE}" type="slidenum">
              <a:rPr lang="en-US" altLang="es-ES" sz="1200"/>
              <a:pPr/>
              <a:t>3</a:t>
            </a:fld>
            <a:endParaRPr lang="en-US" altLang="es-E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915DC05-A710-4189-92E7-EE9604F9D2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64C6AD2-6E2F-40C6-AE6F-77CF3C4DB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0FDC32E-792E-4A9E-BE70-CD82CECDC1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EF41ED-0873-4FE8-AADB-B0BF65C16E4A}" type="slidenum">
              <a:rPr lang="en-US" altLang="es-ES" sz="1200"/>
              <a:pPr/>
              <a:t>4</a:t>
            </a:fld>
            <a:endParaRPr lang="en-US" altLang="es-E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9F01171-899D-45F1-B37B-A9512D8196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B78CD76-A5EB-40EE-BB31-165A53F0D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9F54C6F-C193-4E6D-93A7-C23B0D0788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111E73-9AC0-4C2A-8879-3143A07E3188}" type="slidenum">
              <a:rPr lang="en-US" altLang="es-ES" sz="1200"/>
              <a:pPr/>
              <a:t>5</a:t>
            </a:fld>
            <a:endParaRPr lang="en-US" altLang="es-E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FFE87AD-3AF3-4F59-A7BE-101A1EE5F2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01FA936-D411-43F1-AB25-F2B5D6C4A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21DF0C5-0199-45D8-BB08-062874747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FEA870-696B-4902-B500-C44C1EABD661}" type="slidenum">
              <a:rPr lang="en-US" altLang="es-ES" sz="1200"/>
              <a:pPr/>
              <a:t>6</a:t>
            </a:fld>
            <a:endParaRPr lang="en-US" altLang="es-E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ACE423C-D138-4658-B23E-31EF12379A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3A90102-4751-469E-91CC-320AD3652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4D6F5C0-F3F1-47C6-A079-219A73D1A8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F7C9BB2-782D-4D2F-A21A-D4D7FEB93EB8}" type="slidenum">
              <a:rPr lang="en-US" altLang="es-ES" sz="1200"/>
              <a:pPr/>
              <a:t>7</a:t>
            </a:fld>
            <a:endParaRPr lang="en-US" altLang="es-E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9C469CA-1130-4A7A-A7C8-E5489FD700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3C1ABDF-3FAA-4531-BD22-6A196C351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2FAAB65-56F1-4918-B83B-6F07EC0775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67B7C52-10FE-48AB-9291-10FCAB2C8D2F}" type="slidenum">
              <a:rPr lang="en-US" altLang="es-ES" sz="1200"/>
              <a:pPr/>
              <a:t>8</a:t>
            </a:fld>
            <a:endParaRPr lang="en-US" altLang="es-E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C85C6A8-BAB6-4AA3-9272-20318E15FF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AD4680F-40D2-42E6-A7AA-169C093C0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4EF459-032B-4D14-9677-789271D6E9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9A07FA-E65F-4B61-B703-4743F996C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F4CF893F-6F57-4A42-AC43-045CA9F843C9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44154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4E413D-54FF-461D-8C70-7DC6148214D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0853B6-D1F2-42F2-ACFB-84B32B75AE7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4F1A9528-41BC-4FA8-B7DB-FC35B664D4A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1055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8904B2-E754-464D-8541-2E4E93C5F3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94477A-B52E-4CAB-9FFC-EE172333FD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3EF34204-5A5F-4279-9819-31D4DD80D6E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9076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089C37-5BE3-4B44-9A05-9DDF799353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8D1DB4-858C-4202-8B26-C38C3C6D1C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39FE0192-CDD4-4B55-A06A-9A448987C0A0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0416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1F7903-0F3D-4D53-8ADA-FB88CB076F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C98711-D4BA-4926-AD17-FC26AB2DC5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6E627A57-E8A5-44BF-8FE0-3860E32F77E1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55186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C2B47E-DE14-4815-9404-F17A8E4627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B67F52-61F0-4072-9CEC-D49675EC812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7E7BA720-649D-4B98-B8AC-3CED2699925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23614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8048B7F-A685-4FB8-8812-51B0F188F4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9E85E05-543D-428E-AD9F-62EC677D42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57CEE9A9-A62A-49FA-A0B5-027F912EC481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61819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CE8134-2B00-4E09-B93E-E5E4196206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D7AD2F-DF15-4B06-8377-1F52E00D97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42D0D950-3B35-40F3-B1F0-5E5F64D5B899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00341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35BA709-4884-4037-B448-BC6610F3B8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7E8EAB6-29AF-4AEB-B728-326F420AD9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D390677C-C775-4585-A255-CC8F1C462EDE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49976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C4D27-7FC1-485D-9CAC-7236175C66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08B102-962F-4408-A882-6A6E3A7EEB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C303FE42-EE4D-4CE0-91F6-CACBAC8554B1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72356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744564-419E-4BBF-B8F0-92F3DAA47E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FB6824-4285-4019-AA77-15BC2EEA7A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3.3-</a:t>
            </a:r>
            <a:fld id="{03DF540A-F450-4F66-B525-4F43A37E541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91690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70ECDE92-5CE2-482D-A606-89CD34AAD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ABB814-57FD-4F01-8BF4-CF2EA87D0E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5F0E2-3C8D-4CCD-B521-AF5FA72E73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altLang="en-US"/>
              <a:t>3.3-</a:t>
            </a:r>
            <a:fld id="{4DC275B7-A6B1-409D-BD68-5067A2CC491C}" type="slidenum">
              <a:rPr lang="en-US" altLang="en-US"/>
              <a:pPr/>
              <a:t>‹#›</a:t>
            </a:fld>
            <a:endParaRPr lang="en-US" altLang="en-US" b="0"/>
          </a:p>
        </p:txBody>
      </p:sp>
      <p:pic>
        <p:nvPicPr>
          <p:cNvPr id="2" name="Picture 9" descr="c03l03_header">
            <a:extLst>
              <a:ext uri="{FF2B5EF4-FFF2-40B4-BE49-F238E27FC236}">
                <a16:creationId xmlns:a16="http://schemas.microsoft.com/office/drawing/2014/main" id="{F7223C84-D117-42F0-B120-0B730EFF04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E69400"/>
        </a:buClr>
        <a:buSzPct val="80000"/>
        <a:buFont typeface="Wingdings 3" panose="05040102010807070707" pitchFamily="18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>
            <a:extLst>
              <a:ext uri="{FF2B5EF4-FFF2-40B4-BE49-F238E27FC236}">
                <a16:creationId xmlns:a16="http://schemas.microsoft.com/office/drawing/2014/main" id="{AD1BFD6E-B9E3-414A-9827-3AB255C337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894D0613-7B0A-4D7C-9554-545FE941D80A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s-ES" sz="1000" b="0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75B40BF-D150-4546-99D2-3EEB5E246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622425"/>
            <a:ext cx="7839075" cy="4092575"/>
          </a:xfrm>
        </p:spPr>
        <p:txBody>
          <a:bodyPr/>
          <a:lstStyle/>
          <a:p>
            <a:pPr marL="0" indent="1714500" eaLnBrk="1" hangingPunct="1">
              <a:buFont typeface="Wingdings 3" panose="05040102010807070707" pitchFamily="18" charset="2"/>
              <a:buNone/>
            </a:pPr>
            <a:r>
              <a:rPr lang="en-US" altLang="es-ES"/>
              <a:t>In </a:t>
            </a:r>
            <a:r>
              <a:rPr lang="en-US" altLang="es-ES" b="1"/>
              <a:t>Lección 2</a:t>
            </a:r>
            <a:r>
              <a:rPr lang="en-US" altLang="es-ES"/>
              <a:t>, you learned how to form the present tense of regular </a:t>
            </a:r>
            <a:r>
              <a:rPr lang="en-US" altLang="es-ES" b="1"/>
              <a:t>-ar </a:t>
            </a:r>
            <a:r>
              <a:rPr lang="en-US" altLang="es-ES"/>
              <a:t>verbs. You also learned about the importance of verb forms, which change to show who is performing the action. The chart below shows the forms from two other important verb groups, </a:t>
            </a:r>
            <a:r>
              <a:rPr lang="en-US" altLang="es-ES" b="1"/>
              <a:t>-er </a:t>
            </a:r>
            <a:r>
              <a:rPr lang="en-US" altLang="es-ES"/>
              <a:t>verbs and </a:t>
            </a:r>
            <a:r>
              <a:rPr lang="en-US" altLang="es-ES" b="1"/>
              <a:t>-ir </a:t>
            </a:r>
            <a:r>
              <a:rPr lang="en-US" altLang="es-ES"/>
              <a:t>verbs. </a:t>
            </a:r>
          </a:p>
        </p:txBody>
      </p:sp>
      <p:pic>
        <p:nvPicPr>
          <p:cNvPr id="2052" name="Picture 3" descr="anteTodo">
            <a:extLst>
              <a:ext uri="{FF2B5EF4-FFF2-40B4-BE49-F238E27FC236}">
                <a16:creationId xmlns:a16="http://schemas.microsoft.com/office/drawing/2014/main" id="{2CC7409E-5645-47B0-B092-A34056279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581150"/>
            <a:ext cx="1676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Footer Placeholder 3">
            <a:extLst>
              <a:ext uri="{FF2B5EF4-FFF2-40B4-BE49-F238E27FC236}">
                <a16:creationId xmlns:a16="http://schemas.microsoft.com/office/drawing/2014/main" id="{08317BC5-E65E-4973-8A7A-FBAB29C823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FBDDCE67-D372-44A1-8565-2F0BE27C2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C8B71CC6-5149-4175-AF8F-61CBE6893135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s-ES" sz="1000" b="0"/>
          </a:p>
        </p:txBody>
      </p:sp>
      <p:pic>
        <p:nvPicPr>
          <p:cNvPr id="11267" name="Picture 11" descr="intentalo">
            <a:extLst>
              <a:ext uri="{FF2B5EF4-FFF2-40B4-BE49-F238E27FC236}">
                <a16:creationId xmlns:a16="http://schemas.microsoft.com/office/drawing/2014/main" id="{2499D4D2-D763-4A30-8B69-9404A249C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2438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8" name="Group 63">
            <a:extLst>
              <a:ext uri="{FF2B5EF4-FFF2-40B4-BE49-F238E27FC236}">
                <a16:creationId xmlns:a16="http://schemas.microsoft.com/office/drawing/2014/main" id="{2BFFB961-C402-48B1-AA0C-ABF78065A9C2}"/>
              </a:ext>
            </a:extLst>
          </p:cNvPr>
          <p:cNvGrpSpPr>
            <a:grpSpLocks/>
          </p:cNvGrpSpPr>
          <p:nvPr/>
        </p:nvGrpSpPr>
        <p:grpSpPr bwMode="auto">
          <a:xfrm>
            <a:off x="787400" y="3016250"/>
            <a:ext cx="2133600" cy="457200"/>
            <a:chOff x="1008" y="-144"/>
            <a:chExt cx="1344" cy="288"/>
          </a:xfrm>
        </p:grpSpPr>
        <p:sp>
          <p:nvSpPr>
            <p:cNvPr id="11282" name="Rectangle 64">
              <a:extLst>
                <a:ext uri="{FF2B5EF4-FFF2-40B4-BE49-F238E27FC236}">
                  <a16:creationId xmlns:a16="http://schemas.microsoft.com/office/drawing/2014/main" id="{C3323920-02DE-419A-9338-577915C41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-116"/>
              <a:ext cx="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 3" panose="05040102010807070707" pitchFamily="18" charset="2"/>
                <a:buNone/>
              </a:pPr>
              <a:r>
                <a:rPr lang="en-US" altLang="es-ES" sz="1800" b="1"/>
                <a:t>correr</a:t>
              </a:r>
            </a:p>
          </p:txBody>
        </p:sp>
        <p:sp>
          <p:nvSpPr>
            <p:cNvPr id="11283" name="AutoShape 65">
              <a:extLst>
                <a:ext uri="{FF2B5EF4-FFF2-40B4-BE49-F238E27FC236}">
                  <a16:creationId xmlns:a16="http://schemas.microsoft.com/office/drawing/2014/main" id="{90BF8A05-3EE4-4E53-BD51-BEE758A77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-144"/>
              <a:ext cx="1344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/>
            </a:p>
          </p:txBody>
        </p:sp>
      </p:grpSp>
      <p:graphicFrame>
        <p:nvGraphicFramePr>
          <p:cNvPr id="10" name="Group 87">
            <a:extLst>
              <a:ext uri="{FF2B5EF4-FFF2-40B4-BE49-F238E27FC236}">
                <a16:creationId xmlns:a16="http://schemas.microsoft.com/office/drawing/2014/main" id="{DBB92FC6-0879-4182-ABA5-8D82A68FB75B}"/>
              </a:ext>
            </a:extLst>
          </p:cNvPr>
          <p:cNvGraphicFramePr>
            <a:graphicFrameLocks noGrp="1"/>
          </p:cNvGraphicFramePr>
          <p:nvPr/>
        </p:nvGraphicFramePr>
        <p:xfrm>
          <a:off x="631825" y="2128838"/>
          <a:ext cx="7877175" cy="4219575"/>
        </p:xfrm>
        <a:graphic>
          <a:graphicData uri="http://schemas.openxmlformats.org/drawingml/2006/table">
            <a:tbl>
              <a:tblPr/>
              <a:tblGrid>
                <a:gridCol w="646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489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Provide the appropriate present tense forms of these verbs. The first item in each column has been done for you.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(cont.)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L="182880" marR="182880" marT="182899" marB="1828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678">
                <a:tc>
                  <a:txBody>
                    <a:bodyPr/>
                    <a:lstStyle/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Él __________ español.  </a:t>
                      </a:r>
                    </a:p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Maribel y yo _____ inglés.  </a:t>
                      </a:r>
                    </a:p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_____ japonés.  </a:t>
                      </a:r>
                    </a:p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y tu hermanastra _____ francés.  </a:t>
                      </a:r>
                    </a:p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Mi hijo _____ chino.  </a:t>
                      </a:r>
                    </a:p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 alemán.  </a:t>
                      </a:r>
                    </a:p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 _____ inglés.  </a:t>
                      </a:r>
                    </a:p>
                    <a:p>
                      <a:pPr marL="304800" marR="0" lvl="0" indent="-304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Nosotros _____ italiano.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L="182880" marR="182880" marT="182899" marB="1828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L="182880" marR="182880" marT="182899" marB="18289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77" name="Text Box 74">
            <a:extLst>
              <a:ext uri="{FF2B5EF4-FFF2-40B4-BE49-F238E27FC236}">
                <a16:creationId xmlns:a16="http://schemas.microsoft.com/office/drawing/2014/main" id="{F0584F75-8C18-44D2-A5A8-4BAAC1E13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663" y="3532188"/>
            <a:ext cx="1052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800" b="1">
                <a:solidFill>
                  <a:srgbClr val="0080FF"/>
                </a:solidFill>
                <a:latin typeface="Comic Sans MS" panose="030F0702030302020204" pitchFamily="66" charset="0"/>
              </a:rPr>
              <a:t>aprende</a:t>
            </a:r>
          </a:p>
        </p:txBody>
      </p:sp>
      <p:grpSp>
        <p:nvGrpSpPr>
          <p:cNvPr id="11278" name="Group 75">
            <a:extLst>
              <a:ext uri="{FF2B5EF4-FFF2-40B4-BE49-F238E27FC236}">
                <a16:creationId xmlns:a16="http://schemas.microsoft.com/office/drawing/2014/main" id="{8520E8E3-81CF-4D0C-863C-D793A20C1744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016250"/>
            <a:ext cx="1785938" cy="457200"/>
            <a:chOff x="1008" y="-144"/>
            <a:chExt cx="1344" cy="288"/>
          </a:xfrm>
        </p:grpSpPr>
        <p:sp>
          <p:nvSpPr>
            <p:cNvPr id="11280" name="Rectangle 76">
              <a:extLst>
                <a:ext uri="{FF2B5EF4-FFF2-40B4-BE49-F238E27FC236}">
                  <a16:creationId xmlns:a16="http://schemas.microsoft.com/office/drawing/2014/main" id="{6D56016D-24BC-4A07-AEF5-B06A39141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-116"/>
              <a:ext cx="87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 3" panose="05040102010807070707" pitchFamily="18" charset="2"/>
                <a:buNone/>
              </a:pPr>
              <a:r>
                <a:rPr lang="en-US" altLang="es-ES" sz="1800" b="1"/>
                <a:t>aprender</a:t>
              </a:r>
            </a:p>
          </p:txBody>
        </p:sp>
        <p:sp>
          <p:nvSpPr>
            <p:cNvPr id="11281" name="AutoShape 77">
              <a:extLst>
                <a:ext uri="{FF2B5EF4-FFF2-40B4-BE49-F238E27FC236}">
                  <a16:creationId xmlns:a16="http://schemas.microsoft.com/office/drawing/2014/main" id="{39E25C25-55E6-4AF7-838A-68D0E129D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-144"/>
              <a:ext cx="1344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/>
            </a:p>
          </p:txBody>
        </p:sp>
      </p:grpSp>
      <p:sp>
        <p:nvSpPr>
          <p:cNvPr id="11279" name="Footer Placeholder 3">
            <a:extLst>
              <a:ext uri="{FF2B5EF4-FFF2-40B4-BE49-F238E27FC236}">
                <a16:creationId xmlns:a16="http://schemas.microsoft.com/office/drawing/2014/main" id="{334B6A1F-0F39-41FD-B179-D84E9FF8BC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8EA9A912-69F4-4497-8C49-369063522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EC01A050-7213-4208-B5C1-71CBE890BA10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s-ES" sz="1000" b="0"/>
          </a:p>
        </p:txBody>
      </p:sp>
      <p:pic>
        <p:nvPicPr>
          <p:cNvPr id="3075" name="Picture 7" descr="VIS4e_p096_05">
            <a:extLst>
              <a:ext uri="{FF2B5EF4-FFF2-40B4-BE49-F238E27FC236}">
                <a16:creationId xmlns:a16="http://schemas.microsoft.com/office/drawing/2014/main" id="{008D2BF0-E66F-4125-9D6B-BFA3E487254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803400"/>
            <a:ext cx="7877175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Footer Placeholder 3">
            <a:extLst>
              <a:ext uri="{FF2B5EF4-FFF2-40B4-BE49-F238E27FC236}">
                <a16:creationId xmlns:a16="http://schemas.microsoft.com/office/drawing/2014/main" id="{DD2574F5-AD44-45C2-A3E0-33D3F65526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25E395FD-D6A4-4E32-8951-38162218A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980709ED-565F-4C7E-AF30-E292D946EA67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s-ES" sz="1000" b="0"/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55F69E05-09A8-4A91-8A71-43FE0EE60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ES" b="1"/>
              <a:t>-Er </a:t>
            </a:r>
            <a:r>
              <a:rPr lang="en-US" altLang="es-ES"/>
              <a:t>and </a:t>
            </a:r>
            <a:r>
              <a:rPr lang="en-US" altLang="es-ES" b="1"/>
              <a:t>-ir </a:t>
            </a:r>
            <a:r>
              <a:rPr lang="en-US" altLang="es-ES"/>
              <a:t>verbs have very similar endings. Study the preceding chart to detect the patterns that make it easier for you to use them to communicate in Spanish. </a:t>
            </a:r>
          </a:p>
        </p:txBody>
      </p:sp>
      <p:pic>
        <p:nvPicPr>
          <p:cNvPr id="4100" name="Picture 7" descr="VIS4e_p096_04">
            <a:extLst>
              <a:ext uri="{FF2B5EF4-FFF2-40B4-BE49-F238E27FC236}">
                <a16:creationId xmlns:a16="http://schemas.microsoft.com/office/drawing/2014/main" id="{F45F00A3-15DD-43CF-81BD-C9F549D139F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498850"/>
            <a:ext cx="7877175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Footer Placeholder 3">
            <a:extLst>
              <a:ext uri="{FF2B5EF4-FFF2-40B4-BE49-F238E27FC236}">
                <a16:creationId xmlns:a16="http://schemas.microsoft.com/office/drawing/2014/main" id="{3F137B7B-571F-4F0D-9307-B2CB0A00BB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B9CC5E0B-B690-4BBA-9704-E59318CE3A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70843731-2D0A-493D-A832-89ACE11CF2D4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s-ES" sz="1000" b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45CF8C5-34F5-4B5F-ABAC-744DE9304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ES"/>
              <a:t>Like </a:t>
            </a:r>
            <a:r>
              <a:rPr lang="en-US" altLang="es-ES" b="1"/>
              <a:t>-ar </a:t>
            </a:r>
            <a:r>
              <a:rPr lang="en-US" altLang="es-ES"/>
              <a:t>verbs, the </a:t>
            </a:r>
            <a:r>
              <a:rPr lang="en-US" altLang="es-ES" b="1"/>
              <a:t>yo </a:t>
            </a:r>
            <a:r>
              <a:rPr lang="en-US" altLang="es-ES"/>
              <a:t>forms of </a:t>
            </a:r>
            <a:r>
              <a:rPr lang="en-US" altLang="es-ES" b="1"/>
              <a:t>-er </a:t>
            </a:r>
            <a:r>
              <a:rPr lang="en-US" altLang="es-ES"/>
              <a:t>and </a:t>
            </a:r>
            <a:r>
              <a:rPr lang="en-US" altLang="es-ES" b="1"/>
              <a:t>-ir </a:t>
            </a:r>
            <a:r>
              <a:rPr lang="en-US" altLang="es-ES"/>
              <a:t>verbs end in </a:t>
            </a:r>
            <a:r>
              <a:rPr lang="en-US" altLang="es-ES" b="1"/>
              <a:t>-o</a:t>
            </a:r>
            <a:r>
              <a:rPr lang="en-US" altLang="es-ES"/>
              <a:t>. </a:t>
            </a:r>
          </a:p>
        </p:txBody>
      </p:sp>
      <p:pic>
        <p:nvPicPr>
          <p:cNvPr id="5124" name="Picture 4" descr="c03l03_p096_03">
            <a:extLst>
              <a:ext uri="{FF2B5EF4-FFF2-40B4-BE49-F238E27FC236}">
                <a16:creationId xmlns:a16="http://schemas.microsoft.com/office/drawing/2014/main" id="{D901FC89-197E-4D2E-8382-4D8C9937DC04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2768600"/>
            <a:ext cx="57991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Footer Placeholder 3">
            <a:extLst>
              <a:ext uri="{FF2B5EF4-FFF2-40B4-BE49-F238E27FC236}">
                <a16:creationId xmlns:a16="http://schemas.microsoft.com/office/drawing/2014/main" id="{CAF2F437-24FE-467C-8087-C7FB353196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9D135722-5F0B-4961-A7F2-0DA7980AC4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4C813B4D-821E-4254-8355-5CC1EF0A72A3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s-ES" sz="1000" b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F2A1185-0206-4C2F-8641-307F10AF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ES"/>
              <a:t>Except for the </a:t>
            </a:r>
            <a:r>
              <a:rPr lang="en-US" altLang="es-ES" b="1"/>
              <a:t>yo</a:t>
            </a:r>
            <a:r>
              <a:rPr lang="en-US" altLang="es-ES"/>
              <a:t> form, all of the verb endings for </a:t>
            </a:r>
            <a:r>
              <a:rPr lang="en-US" altLang="es-ES" b="1"/>
              <a:t>-er</a:t>
            </a:r>
            <a:r>
              <a:rPr lang="en-US" altLang="es-ES"/>
              <a:t> verbs begin with </a:t>
            </a:r>
            <a:r>
              <a:rPr lang="en-US" altLang="es-ES" b="1"/>
              <a:t>-e</a:t>
            </a:r>
            <a:r>
              <a:rPr lang="en-US" altLang="es-ES"/>
              <a:t>. </a:t>
            </a:r>
          </a:p>
        </p:txBody>
      </p:sp>
      <p:pic>
        <p:nvPicPr>
          <p:cNvPr id="6148" name="Picture 4" descr="c03l03_p096_04">
            <a:extLst>
              <a:ext uri="{FF2B5EF4-FFF2-40B4-BE49-F238E27FC236}">
                <a16:creationId xmlns:a16="http://schemas.microsoft.com/office/drawing/2014/main" id="{E5123083-E96E-4A15-9CB0-029EE9FADD63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2713038"/>
            <a:ext cx="6950075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Footer Placeholder 3">
            <a:extLst>
              <a:ext uri="{FF2B5EF4-FFF2-40B4-BE49-F238E27FC236}">
                <a16:creationId xmlns:a16="http://schemas.microsoft.com/office/drawing/2014/main" id="{6C720883-A4F1-4564-981A-C08BBBFFA5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98D09C04-A046-455D-B71F-F22FFC17DC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F30A4E32-B46F-4695-A856-CB2C7D7295A7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s-ES" sz="1000" b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1B9D806-8CF0-4CDB-9430-00E3938FC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ES" b="1"/>
              <a:t>-Er </a:t>
            </a:r>
            <a:r>
              <a:rPr lang="en-US" altLang="es-ES"/>
              <a:t>and </a:t>
            </a:r>
            <a:r>
              <a:rPr lang="en-US" altLang="es-ES" b="1"/>
              <a:t>-ir </a:t>
            </a:r>
            <a:r>
              <a:rPr lang="en-US" altLang="es-ES"/>
              <a:t>verbs have the exact same endings, except in the </a:t>
            </a:r>
            <a:r>
              <a:rPr lang="en-US" altLang="es-ES" b="1"/>
              <a:t>nosotros/as </a:t>
            </a:r>
            <a:r>
              <a:rPr lang="en-US" altLang="es-ES"/>
              <a:t>and </a:t>
            </a:r>
            <a:r>
              <a:rPr lang="en-US" altLang="es-ES" b="1"/>
              <a:t>vosotros/as </a:t>
            </a:r>
            <a:r>
              <a:rPr lang="en-US" altLang="es-ES"/>
              <a:t>forms. </a:t>
            </a:r>
          </a:p>
        </p:txBody>
      </p:sp>
      <p:pic>
        <p:nvPicPr>
          <p:cNvPr id="7172" name="Picture 4" descr="c03l03_p096_05">
            <a:extLst>
              <a:ext uri="{FF2B5EF4-FFF2-40B4-BE49-F238E27FC236}">
                <a16:creationId xmlns:a16="http://schemas.microsoft.com/office/drawing/2014/main" id="{B8171629-97FA-4558-9791-D092FDE93AB4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81375"/>
            <a:ext cx="82296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Footer Placeholder 3">
            <a:extLst>
              <a:ext uri="{FF2B5EF4-FFF2-40B4-BE49-F238E27FC236}">
                <a16:creationId xmlns:a16="http://schemas.microsoft.com/office/drawing/2014/main" id="{CBCE00D3-FAD7-434F-A907-D5A9C75573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00763568-3912-44ED-AD36-9D6E411A1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1E461847-387F-4B0C-B919-DE2E4A54335E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s-ES" sz="1000" b="0"/>
          </a:p>
        </p:txBody>
      </p:sp>
      <p:pic>
        <p:nvPicPr>
          <p:cNvPr id="8195" name="Picture 5" descr="VIS4e_p097_01">
            <a:extLst>
              <a:ext uri="{FF2B5EF4-FFF2-40B4-BE49-F238E27FC236}">
                <a16:creationId xmlns:a16="http://schemas.microsoft.com/office/drawing/2014/main" id="{95F27482-5F55-4B31-A274-51DF4F79E6A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600200"/>
            <a:ext cx="7877175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8AC732F4-B3C2-4B86-9F69-87CE07713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1DCF68E1-0671-48B1-A418-C4C61E624C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C772DCE3-E918-4EF9-A5B9-77DF0EF55BFA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s-ES" sz="1000" b="0"/>
          </a:p>
        </p:txBody>
      </p:sp>
      <p:pic>
        <p:nvPicPr>
          <p:cNvPr id="9219" name="Picture 6">
            <a:extLst>
              <a:ext uri="{FF2B5EF4-FFF2-40B4-BE49-F238E27FC236}">
                <a16:creationId xmlns:a16="http://schemas.microsoft.com/office/drawing/2014/main" id="{06E3F213-8B1C-4372-A21C-6D2B15B48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827213"/>
            <a:ext cx="7439025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E5495D67-98A8-42E9-8180-F3D8E8747D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B4422501-506D-4CB4-AF9A-D1BE860D10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3.3-</a:t>
            </a:r>
            <a:fld id="{D9B290B1-FEDB-4D8E-B02C-7DE262B7F667}" type="slidenum">
              <a:rPr lang="en-U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s-ES" sz="1000" b="0"/>
          </a:p>
        </p:txBody>
      </p:sp>
      <p:pic>
        <p:nvPicPr>
          <p:cNvPr id="10243" name="Picture 9" descr="intentalo">
            <a:extLst>
              <a:ext uri="{FF2B5EF4-FFF2-40B4-BE49-F238E27FC236}">
                <a16:creationId xmlns:a16="http://schemas.microsoft.com/office/drawing/2014/main" id="{4D04F547-7094-464A-BD95-11499E5A7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2438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11">
            <a:extLst>
              <a:ext uri="{FF2B5EF4-FFF2-40B4-BE49-F238E27FC236}">
                <a16:creationId xmlns:a16="http://schemas.microsoft.com/office/drawing/2014/main" id="{C5B95A9A-9196-47D0-A07E-8E55074FA0B3}"/>
              </a:ext>
            </a:extLst>
          </p:cNvPr>
          <p:cNvGrpSpPr>
            <a:grpSpLocks/>
          </p:cNvGrpSpPr>
          <p:nvPr/>
        </p:nvGrpSpPr>
        <p:grpSpPr bwMode="auto">
          <a:xfrm>
            <a:off x="787400" y="3016250"/>
            <a:ext cx="2133600" cy="457200"/>
            <a:chOff x="1008" y="-144"/>
            <a:chExt cx="1344" cy="288"/>
          </a:xfrm>
        </p:grpSpPr>
        <p:sp>
          <p:nvSpPr>
            <p:cNvPr id="10262" name="Rectangle 12">
              <a:extLst>
                <a:ext uri="{FF2B5EF4-FFF2-40B4-BE49-F238E27FC236}">
                  <a16:creationId xmlns:a16="http://schemas.microsoft.com/office/drawing/2014/main" id="{979B9638-6CD4-4772-88F0-C3F63AB67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-116"/>
              <a:ext cx="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 3" panose="05040102010807070707" pitchFamily="18" charset="2"/>
                <a:buNone/>
              </a:pPr>
              <a:r>
                <a:rPr lang="en-US" altLang="es-ES" sz="1800" b="1"/>
                <a:t>correr</a:t>
              </a:r>
            </a:p>
          </p:txBody>
        </p:sp>
        <p:sp>
          <p:nvSpPr>
            <p:cNvPr id="10263" name="AutoShape 13">
              <a:extLst>
                <a:ext uri="{FF2B5EF4-FFF2-40B4-BE49-F238E27FC236}">
                  <a16:creationId xmlns:a16="http://schemas.microsoft.com/office/drawing/2014/main" id="{E58CE75A-3AB0-4709-9C86-0480BC6D1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-144"/>
              <a:ext cx="1344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/>
            </a:p>
          </p:txBody>
        </p:sp>
      </p:grpSp>
      <p:graphicFrame>
        <p:nvGraphicFramePr>
          <p:cNvPr id="10" name="Group 93">
            <a:extLst>
              <a:ext uri="{FF2B5EF4-FFF2-40B4-BE49-F238E27FC236}">
                <a16:creationId xmlns:a16="http://schemas.microsoft.com/office/drawing/2014/main" id="{D77500CA-DA5B-41CD-807B-B4210B471880}"/>
              </a:ext>
            </a:extLst>
          </p:cNvPr>
          <p:cNvGraphicFramePr>
            <a:graphicFrameLocks noGrp="1"/>
          </p:cNvGraphicFramePr>
          <p:nvPr/>
        </p:nvGraphicFramePr>
        <p:xfrm>
          <a:off x="631825" y="2128838"/>
          <a:ext cx="7877175" cy="4219575"/>
        </p:xfrm>
        <a:graphic>
          <a:graphicData uri="http://schemas.openxmlformats.org/drawingml/2006/table">
            <a:tbl>
              <a:tblPr/>
              <a:tblGrid>
                <a:gridCol w="325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489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Provide the appropriate present tense forms of these verbs. The first item in each column has been done for you.</a:t>
                      </a:r>
                    </a:p>
                  </a:txBody>
                  <a:tcPr marL="182880" marR="182880" marT="182899" marB="1828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678"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Graciela ________. </a:t>
                      </a:r>
                    </a:p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_____. </a:t>
                      </a:r>
                    </a:p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_____. </a:t>
                      </a:r>
                    </a:p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Sara y Ana _____. </a:t>
                      </a:r>
                    </a:p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_____. </a:t>
                      </a:r>
                    </a:p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_____. </a:t>
                      </a:r>
                    </a:p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La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gente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_____. </a:t>
                      </a:r>
                    </a:p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Marcos y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_____.</a:t>
                      </a:r>
                    </a:p>
                  </a:txBody>
                  <a:tcPr marL="182880" marR="182880" marT="182899" marB="1828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325438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Ellos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________ la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puerta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  <a:p>
                      <a:pPr marL="325438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Carolina _____ la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maleta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  <a:p>
                      <a:pPr marL="325438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las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ventanas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  <a:p>
                      <a:pPr marL="325438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 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libros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  <a:p>
                      <a:pPr marL="325438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 el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cuaderno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  <a:p>
                      <a:pPr marL="325438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 la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ventana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  <a:p>
                      <a:pPr marL="325438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las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maletas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  <a:p>
                      <a:pPr marL="325438" marR="0" lvl="0" indent="-3254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muchachos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 _____ 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cuadernos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. </a:t>
                      </a:r>
                    </a:p>
                  </a:txBody>
                  <a:tcPr marL="182880" marR="182880" marT="182899" marB="18289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53" name="Text Box 10">
            <a:extLst>
              <a:ext uri="{FF2B5EF4-FFF2-40B4-BE49-F238E27FC236}">
                <a16:creationId xmlns:a16="http://schemas.microsoft.com/office/drawing/2014/main" id="{87F7E6B7-8991-45F3-AB47-7A434EE32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150" y="3532188"/>
            <a:ext cx="769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800" b="1">
                <a:solidFill>
                  <a:srgbClr val="0080FF"/>
                </a:solidFill>
                <a:latin typeface="Comic Sans MS" panose="030F0702030302020204" pitchFamily="66" charset="0"/>
              </a:rPr>
              <a:t>corre</a:t>
            </a:r>
          </a:p>
        </p:txBody>
      </p:sp>
      <p:grpSp>
        <p:nvGrpSpPr>
          <p:cNvPr id="10254" name="Group 47">
            <a:extLst>
              <a:ext uri="{FF2B5EF4-FFF2-40B4-BE49-F238E27FC236}">
                <a16:creationId xmlns:a16="http://schemas.microsoft.com/office/drawing/2014/main" id="{CF6C474A-FF21-457D-A21F-ED27F8CFA8EA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016250"/>
            <a:ext cx="1785938" cy="457200"/>
            <a:chOff x="1008" y="-144"/>
            <a:chExt cx="1344" cy="288"/>
          </a:xfrm>
        </p:grpSpPr>
        <p:sp>
          <p:nvSpPr>
            <p:cNvPr id="10260" name="Rectangle 48">
              <a:extLst>
                <a:ext uri="{FF2B5EF4-FFF2-40B4-BE49-F238E27FC236}">
                  <a16:creationId xmlns:a16="http://schemas.microsoft.com/office/drawing/2014/main" id="{627BFE7F-603A-4697-B194-A193ED698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-116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 3" panose="05040102010807070707" pitchFamily="18" charset="2"/>
                <a:buNone/>
              </a:pPr>
              <a:r>
                <a:rPr lang="en-US" altLang="es-ES" sz="1800" b="1"/>
                <a:t>correr</a:t>
              </a:r>
            </a:p>
          </p:txBody>
        </p:sp>
        <p:sp>
          <p:nvSpPr>
            <p:cNvPr id="10261" name="AutoShape 49">
              <a:extLst>
                <a:ext uri="{FF2B5EF4-FFF2-40B4-BE49-F238E27FC236}">
                  <a16:creationId xmlns:a16="http://schemas.microsoft.com/office/drawing/2014/main" id="{A4C6B696-A84F-4BF2-BCB0-BB7855799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-144"/>
              <a:ext cx="1344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/>
            </a:p>
          </p:txBody>
        </p:sp>
      </p:grpSp>
      <p:grpSp>
        <p:nvGrpSpPr>
          <p:cNvPr id="10255" name="Group 81">
            <a:extLst>
              <a:ext uri="{FF2B5EF4-FFF2-40B4-BE49-F238E27FC236}">
                <a16:creationId xmlns:a16="http://schemas.microsoft.com/office/drawing/2014/main" id="{7403B1B0-6B32-44C0-BC45-3116139D75E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016250"/>
            <a:ext cx="1822450" cy="457200"/>
            <a:chOff x="1008" y="-144"/>
            <a:chExt cx="1344" cy="288"/>
          </a:xfrm>
        </p:grpSpPr>
        <p:sp>
          <p:nvSpPr>
            <p:cNvPr id="10258" name="Rectangle 82">
              <a:extLst>
                <a:ext uri="{FF2B5EF4-FFF2-40B4-BE49-F238E27FC236}">
                  <a16:creationId xmlns:a16="http://schemas.microsoft.com/office/drawing/2014/main" id="{B0B4CA25-083F-4AFB-AD11-DC3A52455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" y="-116"/>
              <a:ext cx="5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 typeface="Wingdings 3" panose="05040102010807070707" pitchFamily="18" charset="2"/>
                <a:buNone/>
              </a:pPr>
              <a:r>
                <a:rPr lang="en-US" altLang="es-ES" sz="1800" b="1"/>
                <a:t>abrir</a:t>
              </a:r>
            </a:p>
          </p:txBody>
        </p:sp>
        <p:sp>
          <p:nvSpPr>
            <p:cNvPr id="10259" name="AutoShape 83">
              <a:extLst>
                <a:ext uri="{FF2B5EF4-FFF2-40B4-BE49-F238E27FC236}">
                  <a16:creationId xmlns:a16="http://schemas.microsoft.com/office/drawing/2014/main" id="{85B78892-C1DA-476C-B946-DB4FC7CCC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-144"/>
              <a:ext cx="1344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Char char="u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3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3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3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/>
            </a:p>
          </p:txBody>
        </p:sp>
      </p:grpSp>
      <p:sp>
        <p:nvSpPr>
          <p:cNvPr id="10256" name="Text Box 91">
            <a:extLst>
              <a:ext uri="{FF2B5EF4-FFF2-40B4-BE49-F238E27FC236}">
                <a16:creationId xmlns:a16="http://schemas.microsoft.com/office/drawing/2014/main" id="{EB56151B-1B24-4E70-94CD-45FCB92D6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3532188"/>
            <a:ext cx="804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800" b="1">
                <a:solidFill>
                  <a:srgbClr val="0080FF"/>
                </a:solidFill>
                <a:latin typeface="Comic Sans MS" panose="030F0702030302020204" pitchFamily="66" charset="0"/>
              </a:rPr>
              <a:t>abren</a:t>
            </a:r>
          </a:p>
        </p:txBody>
      </p:sp>
      <p:sp>
        <p:nvSpPr>
          <p:cNvPr id="10257" name="Footer Placeholder 3">
            <a:extLst>
              <a:ext uri="{FF2B5EF4-FFF2-40B4-BE49-F238E27FC236}">
                <a16:creationId xmlns:a16="http://schemas.microsoft.com/office/drawing/2014/main" id="{807967C2-4D50-4FC6-B32D-49EE3E16E3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E69400"/>
              </a:buClr>
              <a:buSzPct val="80000"/>
              <a:buFont typeface="Wingdings 3" panose="05040102010807070707" pitchFamily="18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000"/>
              <a:t>© by Vista Higher Learning, Inc. All rights reserved.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003D805DC6A84BA2A7972628D839F4" ma:contentTypeVersion="0" ma:contentTypeDescription="Create a new document." ma:contentTypeScope="" ma:versionID="ae7cf85e1709feec7c31bc0e7b921085">
  <xsd:schema xmlns:xsd="http://www.w3.org/2001/XMLSchema" xmlns:xs="http://www.w3.org/2001/XMLSchema" xmlns:p="http://schemas.microsoft.com/office/2006/metadata/properties" xmlns:ns2="e0933a51-5673-4c17-bf17-1a2661748596" targetNamespace="http://schemas.microsoft.com/office/2006/metadata/properties" ma:root="true" ma:fieldsID="87d82e939dfd693c5ef2a8bf44030976" ns2:_="">
    <xsd:import namespace="e0933a51-5673-4c17-bf17-1a26617485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33a51-5673-4c17-bf17-1a26617485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BC0970-7AF5-4DF7-96FE-0D551FB48C2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F6C2079-EE11-4581-AF6F-0A211D643CE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316A689-AA6F-4104-A824-FD9610DAF6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BB958B0-7BDF-4C5D-953C-21D2C751B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933a51-5673-4c17-bf17-1a2661748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449</Words>
  <Application>Microsoft Office PowerPoint</Application>
  <PresentationFormat>On-screen Show (4:3)</PresentationFormat>
  <Paragraphs>67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ＭＳ Ｐゴシック</vt:lpstr>
      <vt:lpstr>Wingdings 3</vt:lpstr>
      <vt:lpstr>Comic Sans MS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BURAK, ANNETTE</dc:creator>
  <cp:lastModifiedBy>BURAK, ANNETTE</cp:lastModifiedBy>
  <cp:revision>83</cp:revision>
  <dcterms:created xsi:type="dcterms:W3CDTF">2007-02-26T13:56:05Z</dcterms:created>
  <dcterms:modified xsi:type="dcterms:W3CDTF">2021-02-05T13:45:35Z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ZEXZCRMYET4A-204-6264</vt:lpwstr>
  </property>
  <property fmtid="{D5CDD505-2E9C-101B-9397-08002B2CF9AE}" pid="3" name="_dlc_DocIdItemGuid">
    <vt:lpwstr>9b113da5-4b3e-401d-8da7-52dcdf204884</vt:lpwstr>
  </property>
  <property fmtid="{D5CDD505-2E9C-101B-9397-08002B2CF9AE}" pid="4" name="_dlc_DocIdUrl">
    <vt:lpwstr>https://portal.vistahigherlearning.com/sites/Editorial/c_2017/_layouts/DocIdRedir.aspx?ID=ZEXZCRMYET4A-204-6264, ZEXZCRMYET4A-204-6264</vt:lpwstr>
  </property>
</Properties>
</file>