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272A-B5BE-4CD4-80C8-03E5F91546F6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588"/>
            <a:ext cx="5564188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2440F-BB6B-485E-BA55-BD99038C4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6C7319C2-4064-47C0-8A31-B7161924E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0FCC5-764B-4ACD-862F-7C96B7B4F352}" type="slidenum">
              <a:rPr lang="es-PA" altLang="en-US" sz="1200"/>
              <a:pPr/>
              <a:t>21</a:t>
            </a:fld>
            <a:endParaRPr lang="es-PA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D9B0149-1BAE-40C3-831D-C7E9F59FE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C003B77-1B04-4BF3-B9B3-A21B1F58D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A7D7246-A493-4B2D-A7C7-B27D153DD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D00EDB-1BF5-44DD-AC1F-E283BD66E207}" type="slidenum">
              <a:rPr lang="es-PA" altLang="en-US" sz="1200"/>
              <a:pPr/>
              <a:t>22</a:t>
            </a:fld>
            <a:endParaRPr lang="es-PA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2EABC72-4CF5-4DB0-893D-9B4111890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7CC795C-DF02-4F99-8CC8-7A738A8E2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6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4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2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7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8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2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81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6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72DF-4E5B-4C5B-8397-78E6DA7BD3EF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12B370-5940-44D3-B678-17114B1D50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9555-BC9B-49C7-BBC5-8C908C039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322DC-9CCB-4AF0-A77B-596934BE3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3DA81-C78D-48E7-9F7F-D2F002796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22" y="1942897"/>
            <a:ext cx="8794585" cy="1677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8D6C84-B599-4387-90A5-A7CF3824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4017604"/>
            <a:ext cx="1333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8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700D8-5330-429E-BA41-82DB08B1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Arriba 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E99FF-41AA-47FB-BE62-D9923E99A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23" y="963739"/>
            <a:ext cx="4084867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2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00D64-10C2-4A96-8720-C288D364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Abajo 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1A85D-2559-497A-BC86-C218F3E65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597" y="963739"/>
            <a:ext cx="4032720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5F111D-F8AA-4F19-AA09-F652CA88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3E5045-D3A8-43B7-A89C-BA019917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9387E-4AFC-4A5F-A31D-4CFE6FDB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Dentro de / </a:t>
            </a:r>
            <a:r>
              <a:rPr lang="en-US" sz="3600" dirty="0" err="1">
                <a:latin typeface="Franklin Gothic Demi" panose="020B0703020102020204" pitchFamily="34" charset="0"/>
              </a:rPr>
              <a:t>En</a:t>
            </a:r>
            <a:endParaRPr lang="en-US" sz="3600" dirty="0">
              <a:latin typeface="Franklin Gothic Demi" panose="020B07030201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8FAB9F-1F7D-4BEA-BDC9-751EAA87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8297361" y="600024"/>
            <a:chExt cx="2568859" cy="52224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7A52A6-60EB-4330-8AA2-B8031D4C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7361" y="600024"/>
              <a:ext cx="2568859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5712E-8B5F-4FAB-8277-9EBFB5934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2691" y="1062693"/>
              <a:ext cx="2298463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0ED8B6-3AA3-4E61-82F2-ABC45AD1E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4" r="-2" b="11545"/>
          <a:stretch/>
        </p:blipFill>
        <p:spPr>
          <a:xfrm>
            <a:off x="3645907" y="963739"/>
            <a:ext cx="4852100" cy="236922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D2909F-9345-44EF-AEC6-91AFAD30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50585-E22B-4EB6-9FAF-FE84AF7B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951AE1-F7A8-4E21-A605-A10400A0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5F111D-F8AA-4F19-AA09-F652CA88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3E5045-D3A8-43B7-A89C-BA019917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94996-F0A4-427C-A6C6-8C634AFD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 err="1">
                <a:latin typeface="Franklin Gothic Demi" panose="020B0703020102020204" pitchFamily="34" charset="0"/>
              </a:rPr>
              <a:t>Afuera</a:t>
            </a:r>
            <a:r>
              <a:rPr lang="en-US" sz="3600" dirty="0">
                <a:latin typeface="Franklin Gothic Demi" panose="020B0703020102020204" pitchFamily="34" charset="0"/>
              </a:rPr>
              <a:t> 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8FAB9F-1F7D-4BEA-BDC9-751EAA87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8297361" y="600024"/>
            <a:chExt cx="2568859" cy="52224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7A52A6-60EB-4330-8AA2-B8031D4C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7361" y="600024"/>
              <a:ext cx="2568859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5712E-8B5F-4FAB-8277-9EBFB5934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2691" y="1062693"/>
              <a:ext cx="2298463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5CFACD-A823-43D0-B11B-01959D64C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12" r="-2" b="7034"/>
          <a:stretch/>
        </p:blipFill>
        <p:spPr>
          <a:xfrm>
            <a:off x="3645907" y="963739"/>
            <a:ext cx="4852100" cy="236922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D2909F-9345-44EF-AEC6-91AFAD30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50585-E22B-4EB6-9FAF-FE84AF7B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951AE1-F7A8-4E21-A605-A10400A0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CFDC0-F956-401E-8745-CB9FBB72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 err="1">
                <a:latin typeface="Franklin Gothic Demi" panose="020B0703020102020204" pitchFamily="34" charset="0"/>
              </a:rPr>
              <a:t>Cerca</a:t>
            </a:r>
            <a:r>
              <a:rPr lang="en-US" sz="3600" dirty="0">
                <a:latin typeface="Franklin Gothic Demi" panose="020B0703020102020204" pitchFamily="34" charset="0"/>
              </a:rPr>
              <a:t> 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1BA70-6800-49DE-B888-9E62C10B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980" y="963739"/>
            <a:ext cx="4049953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23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9D112-121D-4E15-8FBF-94E0C937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 err="1">
                <a:latin typeface="Franklin Gothic Demi" panose="020B0703020102020204" pitchFamily="34" charset="0"/>
              </a:rPr>
              <a:t>Lejos</a:t>
            </a:r>
            <a:r>
              <a:rPr lang="en-US" sz="3600" dirty="0">
                <a:latin typeface="Franklin Gothic Demi" panose="020B0703020102020204" pitchFamily="34" charset="0"/>
              </a:rPr>
              <a:t> 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AB420-DE54-48B2-888B-F1C8009A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980" y="963739"/>
            <a:ext cx="4049953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EF5A19-BBE2-469C-B043-6AB130C7E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Al </a:t>
            </a:r>
            <a:r>
              <a:rPr lang="en-US" dirty="0" err="1">
                <a:latin typeface="Franklin Gothic Demi" panose="020B0703020102020204" pitchFamily="34" charset="0"/>
              </a:rPr>
              <a:t>lado</a:t>
            </a:r>
            <a:r>
              <a:rPr lang="en-US" dirty="0">
                <a:latin typeface="Franklin Gothic Demi" panose="020B0703020102020204" pitchFamily="34" charset="0"/>
              </a:rPr>
              <a:t> 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23803A-3479-4D1B-A5A2-8D59E86C8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729" y="5016709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130552D-488F-45BA-81CD-099DF63C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98" y="830706"/>
            <a:ext cx="3181501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9E8033-3EB4-4690-BF5A-EB7ED453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CA46B8-BB6B-414E-902C-9024C1AA7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AB391-30D2-4550-85B7-CA6EBA4A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b="1" dirty="0" err="1"/>
              <a:t>Sobre</a:t>
            </a:r>
            <a:r>
              <a:rPr lang="en-US" b="1" dirty="0"/>
              <a:t> / </a:t>
            </a:r>
            <a:r>
              <a:rPr lang="en-US" b="1" dirty="0" err="1"/>
              <a:t>encima</a:t>
            </a:r>
            <a:r>
              <a:rPr lang="en-US" b="1" dirty="0"/>
              <a:t> 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9F53-B9C9-4490-A6D8-6EB912A1B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425" y="5029495"/>
            <a:ext cx="8637072" cy="429072"/>
          </a:xfrm>
        </p:spPr>
        <p:txBody>
          <a:bodyPr vert="horz" lIns="91440" tIns="91440" rIns="91440" bIns="91440" rtlCol="0">
            <a:normAutofit fontScale="92500" lnSpcReduction="10000"/>
          </a:bodyPr>
          <a:lstStyle/>
          <a:p>
            <a:endParaRPr lang="en-US" sz="1600" cap="al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D1BC38-CBF6-4C61-8DC0-39CE82EEA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00983" y="323838"/>
            <a:ext cx="7385844" cy="3652791"/>
            <a:chOff x="8039702" y="600024"/>
            <a:chExt cx="3096155" cy="52224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9BF5DA-5776-4E23-AD89-4EA586FEA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9702" y="600024"/>
              <a:ext cx="3096155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DC36AC-C136-42FC-9DE9-5945E2A66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1381" y="1062693"/>
              <a:ext cx="282997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378DAB9-9567-4B43-8983-6C3239305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1293" y="812570"/>
            <a:ext cx="6430814" cy="26629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ABEA-A60F-4ED3-B5BF-B69CAE8EA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96" y="825904"/>
            <a:ext cx="3173626" cy="265791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B11C71-D7DF-4ED7-B44D-C38C1E2C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AEF2CB0-1D27-4EB8-9169-F94511C8C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4FC473-F6C3-465F-A111-D1789D186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9C25332-14ED-44CB-95AF-268B38844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8A2683-BEFE-4358-BAC0-05AA8B81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8304A-D28C-4375-BC8D-9B775A2D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dirty="0" err="1">
                <a:latin typeface="Franklin Gothic Demi" panose="020B0703020102020204" pitchFamily="34" charset="0"/>
              </a:rPr>
              <a:t>Debajo</a:t>
            </a:r>
            <a:r>
              <a:rPr lang="en-US" dirty="0">
                <a:latin typeface="Franklin Gothic Demi" panose="020B0703020102020204" pitchFamily="34" charset="0"/>
              </a:rPr>
              <a:t> 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65783-6925-40CB-804A-C498ABDAA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425" y="5029495"/>
            <a:ext cx="8637072" cy="429072"/>
          </a:xfrm>
        </p:spPr>
        <p:txBody>
          <a:bodyPr vert="horz" lIns="91440" tIns="91440" rIns="91440" bIns="91440" rtlCol="0">
            <a:normAutofit fontScale="92500" lnSpcReduction="10000"/>
          </a:bodyPr>
          <a:lstStyle/>
          <a:p>
            <a:endParaRPr lang="en-US" sz="1600" cap="all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D7A0B3-5A9C-44D0-8920-0CA07A3DF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00983" y="323838"/>
            <a:ext cx="7385844" cy="3652791"/>
            <a:chOff x="8039702" y="600024"/>
            <a:chExt cx="3096155" cy="52224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72D06A-6FCE-48EB-AC39-EE5A60771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39702" y="600024"/>
              <a:ext cx="3096155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3397D51-8510-46FC-8A71-62697E64F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1381" y="1062693"/>
              <a:ext cx="282997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BB7030-4E3F-4529-B704-E8F025326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44" b="4"/>
          <a:stretch/>
        </p:blipFill>
        <p:spPr>
          <a:xfrm>
            <a:off x="4693403" y="729586"/>
            <a:ext cx="2805193" cy="284755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56A4F9-A969-4A77-B896-9E24BAB4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F1D03C7-2970-4D01-8668-799DD6AED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842653-E6D5-4E2A-B192-9E2436F05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16">
            <a:extLst>
              <a:ext uri="{FF2B5EF4-FFF2-40B4-BE49-F238E27FC236}">
                <a16:creationId xmlns:a16="http://schemas.microsoft.com/office/drawing/2014/main" id="{A15F111D-F8AA-4F19-AA09-F652CA88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723E5045-D3A8-43B7-A89C-BA019917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AFCD5-4B8A-4ED7-A499-F12FCD75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77A58-B177-42F8-AB1B-488A8B7F9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729" y="5016709"/>
            <a:ext cx="8643011" cy="457219"/>
          </a:xfrm>
        </p:spPr>
        <p:txBody>
          <a:bodyPr vert="horz" lIns="91440" tIns="91440" rIns="91440" bIns="91440" rtlCol="0">
            <a:normAutofit/>
          </a:bodyPr>
          <a:lstStyle/>
          <a:p>
            <a:endParaRPr lang="en-US" sz="1600" cap="all"/>
          </a:p>
        </p:txBody>
      </p:sp>
      <p:grpSp>
        <p:nvGrpSpPr>
          <p:cNvPr id="39" name="Group 20">
            <a:extLst>
              <a:ext uri="{FF2B5EF4-FFF2-40B4-BE49-F238E27FC236}">
                <a16:creationId xmlns:a16="http://schemas.microsoft.com/office/drawing/2014/main" id="{768FAB9F-1F7D-4BEA-BDC9-751EAA87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8297361" y="600024"/>
            <a:chExt cx="2568859" cy="52224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7A52A6-60EB-4330-8AA2-B8031D4C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7361" y="600024"/>
              <a:ext cx="2568859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15712E-8B5F-4FAB-8277-9EBFB5934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2691" y="1062693"/>
              <a:ext cx="2298463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45D184-A427-4F3B-94BC-EC0AEC153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" r="2" b="2"/>
          <a:stretch/>
        </p:blipFill>
        <p:spPr>
          <a:xfrm>
            <a:off x="3645907" y="963739"/>
            <a:ext cx="4852100" cy="2369223"/>
          </a:xfrm>
          <a:prstGeom prst="rect">
            <a:avLst/>
          </a:prstGeom>
        </p:spPr>
      </p:pic>
      <p:cxnSp>
        <p:nvCxnSpPr>
          <p:cNvPr id="40" name="Straight Connector 24">
            <a:extLst>
              <a:ext uri="{FF2B5EF4-FFF2-40B4-BE49-F238E27FC236}">
                <a16:creationId xmlns:a16="http://schemas.microsoft.com/office/drawing/2014/main" id="{C3D2909F-9345-44EF-AEC6-91AFAD30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" name="Picture 26">
            <a:extLst>
              <a:ext uri="{FF2B5EF4-FFF2-40B4-BE49-F238E27FC236}">
                <a16:creationId xmlns:a16="http://schemas.microsoft.com/office/drawing/2014/main" id="{5C750585-E22B-4EB6-9FAF-FE84AF7B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28">
            <a:extLst>
              <a:ext uri="{FF2B5EF4-FFF2-40B4-BE49-F238E27FC236}">
                <a16:creationId xmlns:a16="http://schemas.microsoft.com/office/drawing/2014/main" id="{92951AE1-F7A8-4E21-A605-A10400A0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63F4-AD00-4A22-9C5A-EEE2842D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79500"/>
            <a:ext cx="9603275" cy="736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Frases</a:t>
            </a:r>
            <a:r>
              <a:rPr lang="en-US" sz="4400" dirty="0"/>
              <a:t> </a:t>
            </a:r>
            <a:r>
              <a:rPr lang="en-US" sz="4400" dirty="0" err="1"/>
              <a:t>Preposicionales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6E09-8E49-47F9-9C59-0C86C2097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0568"/>
          </a:xfrm>
        </p:spPr>
        <p:txBody>
          <a:bodyPr>
            <a:normAutofit/>
          </a:bodyPr>
          <a:lstStyle/>
          <a:p>
            <a:r>
              <a:rPr lang="en-US" sz="3200" dirty="0"/>
              <a:t>Prepositional phrases indicate where someone or something is located in relation to someone or something else</a:t>
            </a:r>
          </a:p>
          <a:p>
            <a:r>
              <a:rPr lang="en-US" sz="3200" dirty="0" err="1"/>
              <a:t>Utiliza</a:t>
            </a:r>
            <a:r>
              <a:rPr lang="en-US" sz="3200" dirty="0"/>
              <a:t> el </a:t>
            </a:r>
            <a:r>
              <a:rPr lang="en-US" sz="3200" dirty="0" err="1"/>
              <a:t>verbo</a:t>
            </a:r>
            <a:r>
              <a:rPr lang="en-US" sz="3200" dirty="0"/>
              <a:t> “ESTAR” con las </a:t>
            </a:r>
            <a:r>
              <a:rPr lang="en-US" sz="3200" dirty="0" err="1"/>
              <a:t>frases</a:t>
            </a:r>
            <a:r>
              <a:rPr lang="en-US" sz="3200" dirty="0"/>
              <a:t> </a:t>
            </a:r>
            <a:r>
              <a:rPr lang="en-US" sz="3200" dirty="0" err="1"/>
              <a:t>preposcionales</a:t>
            </a:r>
            <a:endParaRPr lang="en-US" sz="3200" dirty="0"/>
          </a:p>
          <a:p>
            <a:r>
              <a:rPr lang="en-US" sz="3200" dirty="0"/>
              <a:t>How you feel and WHERE YOU ARE,</a:t>
            </a:r>
          </a:p>
          <a:p>
            <a:pPr marL="0" indent="0">
              <a:buNone/>
            </a:pPr>
            <a:r>
              <a:rPr lang="en-US" sz="3200" dirty="0"/>
              <a:t>   Always use the verb ESTAR!</a:t>
            </a:r>
          </a:p>
        </p:txBody>
      </p:sp>
    </p:spTree>
    <p:extLst>
      <p:ext uri="{BB962C8B-B14F-4D97-AF65-F5344CB8AC3E}">
        <p14:creationId xmlns:p14="http://schemas.microsoft.com/office/powerpoint/2010/main" val="9868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02-08-~1">
            <a:extLst>
              <a:ext uri="{FF2B5EF4-FFF2-40B4-BE49-F238E27FC236}">
                <a16:creationId xmlns:a16="http://schemas.microsoft.com/office/drawing/2014/main" id="{B6F295A0-EB28-4B8C-AB26-41AB109C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9"/>
          <a:stretch>
            <a:fillRect/>
          </a:stretch>
        </p:blipFill>
        <p:spPr bwMode="auto">
          <a:xfrm>
            <a:off x="4749800" y="762393"/>
            <a:ext cx="7366000" cy="464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2" name="Rectangle 3">
            <a:extLst>
              <a:ext uri="{FF2B5EF4-FFF2-40B4-BE49-F238E27FC236}">
                <a16:creationId xmlns:a16="http://schemas.microsoft.com/office/drawing/2014/main" id="{68129638-4555-4587-86FD-9342CC02E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55800"/>
            <a:ext cx="10668000" cy="4673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1.  El reloj está ________ las ventanas.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2.  La pizarra está ________ la profesora.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3.  El lápiz está __________ la pluma. 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4.  El escritorio está _____ la profesora y la pizarra.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5.  Julia está _________ Pepe.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6.  Juan está ________ Pablito.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7.  Ana está ___________ Pepe.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/>
              <a:t>8.  </a:t>
            </a:r>
            <a:r>
              <a:rPr lang="es-PA" altLang="en-US" dirty="0"/>
              <a:t>Pablito, Julia y Pepe están __________ las ventanas.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9.  La profesora está _________ el escritorio. 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s-PA" altLang="en-US" dirty="0"/>
              <a:t>10.  Los libros de Pablito están ________ Juan.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A130A50A-6EEA-43C5-846F-F257548E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1955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entre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985782AB-C295-48CB-8951-FF92F66A7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23241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detrás</a:t>
            </a:r>
            <a:r>
              <a:rPr lang="es-PA" altLang="en-US" sz="1600" dirty="0"/>
              <a:t> </a:t>
            </a:r>
            <a:r>
              <a:rPr lang="es-PA" altLang="en-US" sz="1600" dirty="0">
                <a:solidFill>
                  <a:srgbClr val="CC0099"/>
                </a:solidFill>
              </a:rPr>
              <a:t>de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D60739B4-9F9B-4B51-A54C-CF98D4208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274796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cerca de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0B4D9428-BB73-4F19-B73B-61D1F2B99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9722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entre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33CBCC0A-6C35-41CF-973C-66CC4C43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94298"/>
            <a:ext cx="1612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400" dirty="0">
                <a:solidFill>
                  <a:srgbClr val="CC0099"/>
                </a:solidFill>
              </a:rPr>
              <a:t>a la izquierda de</a:t>
            </a: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297352E6-22D6-47E5-A9C4-F50AE32C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940175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lejos de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45D84019-396E-45E3-95CC-6B8F694F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6575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a la derecha de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FE7033E4-180C-4848-BB6C-91012C1F4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479584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cerca de</a:t>
            </a: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1D50260F-1312-4300-BFC0-7649FF56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189540"/>
            <a:ext cx="2203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delante d</a:t>
            </a: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80BB62DF-F5FF-4303-B495-5011CD0C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553879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A" altLang="en-US" sz="1600" dirty="0">
                <a:solidFill>
                  <a:srgbClr val="CC0099"/>
                </a:solidFill>
              </a:rPr>
              <a:t>lejos 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3" grpId="0"/>
      <p:bldP spid="358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E713C64-3C8C-4487-9E1C-1FE7A86C4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279401"/>
            <a:ext cx="9603275" cy="1574354"/>
          </a:xfrm>
        </p:spPr>
        <p:txBody>
          <a:bodyPr>
            <a:normAutofit/>
          </a:bodyPr>
          <a:lstStyle/>
          <a:p>
            <a:pPr algn="ctr" eaLnBrk="1" hangingPunct="1"/>
            <a:endParaRPr lang="es-PA" altLang="en-US" sz="3600" b="1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194F278-8412-4017-9872-F03A72ED2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1579" y="1853755"/>
            <a:ext cx="9603275" cy="4445445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buNone/>
            </a:pPr>
            <a:endParaRPr lang="en-US" altLang="en-US" sz="1800" dirty="0"/>
          </a:p>
          <a:p>
            <a:pPr marL="609600" indent="-609600">
              <a:buFontTx/>
              <a:buAutoNum type="arabicPeriod"/>
            </a:pPr>
            <a:r>
              <a:rPr lang="en-US" altLang="en-US" sz="3600" dirty="0"/>
              <a:t>la </a:t>
            </a:r>
            <a:r>
              <a:rPr lang="en-US" altLang="en-US" sz="3600" dirty="0" err="1"/>
              <a:t>silla</a:t>
            </a:r>
            <a:r>
              <a:rPr lang="en-US" altLang="en-US" sz="3600" dirty="0"/>
              <a:t> </a:t>
            </a:r>
          </a:p>
          <a:p>
            <a:pPr marL="609600" indent="-609600">
              <a:buFontTx/>
              <a:buAutoNum type="arabicPeriod" startAt="2"/>
            </a:pPr>
            <a:r>
              <a:rPr lang="en-US" altLang="en-US" sz="3600" dirty="0"/>
              <a:t>Teresa</a:t>
            </a:r>
          </a:p>
          <a:p>
            <a:pPr marL="609600" indent="-609600">
              <a:buFontTx/>
              <a:buAutoNum type="arabicPeriod" startAt="2"/>
            </a:pPr>
            <a:r>
              <a:rPr lang="en-US" altLang="en-US" sz="3600" dirty="0"/>
              <a:t>la </a:t>
            </a:r>
            <a:r>
              <a:rPr lang="en-US" altLang="en-US" sz="3600" dirty="0" err="1"/>
              <a:t>profesora</a:t>
            </a:r>
            <a:endParaRPr lang="en-US" altLang="en-US" sz="3600" dirty="0"/>
          </a:p>
          <a:p>
            <a:pPr marL="609600" indent="-609600">
              <a:buFontTx/>
              <a:buAutoNum type="arabicPeriod" startAt="2"/>
            </a:pPr>
            <a:r>
              <a:rPr lang="en-US" altLang="en-US" sz="3600" dirty="0"/>
              <a:t>la </a:t>
            </a:r>
            <a:r>
              <a:rPr lang="en-US" altLang="en-US" sz="3600" dirty="0" err="1"/>
              <a:t>puerta</a:t>
            </a:r>
            <a:endParaRPr lang="en-US" altLang="en-US" sz="3600" dirty="0"/>
          </a:p>
          <a:p>
            <a:pPr marL="609600" indent="-609600">
              <a:buFontTx/>
              <a:buAutoNum type="arabicPeriod" startAt="2"/>
            </a:pPr>
            <a:r>
              <a:rPr lang="en-US" altLang="en-US" sz="3600" dirty="0"/>
              <a:t>San Francisco</a:t>
            </a:r>
          </a:p>
          <a:p>
            <a:pPr marL="609600" indent="-609600">
              <a:buFontTx/>
              <a:buAutoNum type="arabicPeriod" startAt="2"/>
            </a:pPr>
            <a:r>
              <a:rPr lang="en-US" altLang="en-US" sz="3600" dirty="0"/>
              <a:t>la mesa</a:t>
            </a:r>
          </a:p>
          <a:p>
            <a:pPr marL="609600" indent="-609600">
              <a:buFontTx/>
              <a:buAutoNum type="arabicPeriod" startAt="2"/>
            </a:pPr>
            <a:r>
              <a:rPr lang="en-US" altLang="en-US" sz="3600" dirty="0"/>
              <a:t>el </a:t>
            </a:r>
            <a:r>
              <a:rPr lang="en-US" altLang="en-US" sz="3600" dirty="0" err="1"/>
              <a:t>mapa</a:t>
            </a:r>
            <a:endParaRPr lang="en-US" altLang="en-US" sz="3600" dirty="0"/>
          </a:p>
          <a:p>
            <a:pPr marL="609600" indent="-609600">
              <a:buNone/>
            </a:pPr>
            <a:endParaRPr lang="en-US" altLang="en-US" sz="1800" dirty="0"/>
          </a:p>
          <a:p>
            <a:pPr marL="609600" indent="-609600">
              <a:buFontTx/>
              <a:buAutoNum type="arabicPeriod" startAt="2"/>
            </a:pPr>
            <a:endParaRPr lang="en-US" altLang="en-US" sz="1800" dirty="0"/>
          </a:p>
          <a:p>
            <a:pPr marL="609600" indent="-609600">
              <a:buFontTx/>
              <a:buAutoNum type="arabicPeriod" startAt="2"/>
            </a:pPr>
            <a:endParaRPr lang="en-US" altLang="en-US" sz="1800" dirty="0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228F57D1-D281-4651-8AD4-AD6348A1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41" y="0"/>
            <a:ext cx="7660759" cy="657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map-sa2">
            <a:extLst>
              <a:ext uri="{FF2B5EF4-FFF2-40B4-BE49-F238E27FC236}">
                <a16:creationId xmlns:a16="http://schemas.microsoft.com/office/drawing/2014/main" id="{42CEADEE-5796-4102-8A06-ECDC1844D76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347200" cy="6858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5">
            <a:extLst>
              <a:ext uri="{FF2B5EF4-FFF2-40B4-BE49-F238E27FC236}">
                <a16:creationId xmlns:a16="http://schemas.microsoft.com/office/drawing/2014/main" id="{43D961C8-391E-4F3E-B2F3-A9381CA66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63838"/>
            <a:ext cx="3810000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1600" dirty="0">
                <a:solidFill>
                  <a:schemeClr val="bg1"/>
                </a:solidFill>
              </a:rPr>
              <a:t>Este país está cerca de Paraguay. </a:t>
            </a:r>
          </a:p>
          <a:p>
            <a:pPr eaLnBrk="1" hangingPunct="1"/>
            <a:r>
              <a:rPr lang="en-US" altLang="en-US" sz="1600" dirty="0" err="1">
                <a:solidFill>
                  <a:schemeClr val="bg1"/>
                </a:solidFill>
              </a:rPr>
              <a:t>Está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lejos</a:t>
            </a:r>
            <a:r>
              <a:rPr lang="en-US" altLang="en-US" sz="1600" dirty="0">
                <a:solidFill>
                  <a:schemeClr val="bg1"/>
                </a:solidFill>
              </a:rPr>
              <a:t> de Venezuela. </a:t>
            </a:r>
            <a:r>
              <a:rPr lang="en-US" altLang="en-US" sz="1600" dirty="0" err="1">
                <a:solidFill>
                  <a:schemeClr val="bg1"/>
                </a:solidFill>
              </a:rPr>
              <a:t>Está</a:t>
            </a:r>
            <a:r>
              <a:rPr lang="en-US" altLang="en-US" sz="1600" dirty="0">
                <a:solidFill>
                  <a:schemeClr val="bg1"/>
                </a:solidFill>
              </a:rPr>
              <a:t> al </a:t>
            </a:r>
            <a:r>
              <a:rPr lang="en-US" altLang="en-US" sz="1600" dirty="0" err="1">
                <a:solidFill>
                  <a:schemeClr val="bg1"/>
                </a:solidFill>
              </a:rPr>
              <a:t>lado</a:t>
            </a:r>
            <a:r>
              <a:rPr lang="en-US" altLang="en-US" sz="1600" dirty="0">
                <a:solidFill>
                  <a:schemeClr val="bg1"/>
                </a:solidFill>
              </a:rPr>
              <a:t> de Chile y </a:t>
            </a:r>
            <a:r>
              <a:rPr lang="en-US" altLang="en-US" sz="1600" dirty="0" err="1">
                <a:solidFill>
                  <a:schemeClr val="bg1"/>
                </a:solidFill>
              </a:rPr>
              <a:t>está</a:t>
            </a:r>
            <a:r>
              <a:rPr lang="en-US" altLang="en-US" sz="1600" dirty="0">
                <a:solidFill>
                  <a:schemeClr val="bg1"/>
                </a:solidFill>
              </a:rPr>
              <a:t>  </a:t>
            </a:r>
            <a:r>
              <a:rPr lang="en-US" altLang="en-US" sz="1600" dirty="0" err="1">
                <a:solidFill>
                  <a:schemeClr val="bg1"/>
                </a:solidFill>
              </a:rPr>
              <a:t>debajo</a:t>
            </a:r>
            <a:r>
              <a:rPr lang="en-US" altLang="en-US" sz="1600" dirty="0">
                <a:solidFill>
                  <a:schemeClr val="bg1"/>
                </a:solidFill>
              </a:rPr>
              <a:t> de Bolivia. ¿</a:t>
            </a:r>
            <a:r>
              <a:rPr lang="en-US" altLang="en-US" sz="1600" dirty="0" err="1">
                <a:solidFill>
                  <a:schemeClr val="bg1"/>
                </a:solidFill>
              </a:rPr>
              <a:t>Qué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país</a:t>
            </a:r>
            <a:r>
              <a:rPr lang="en-US" altLang="en-US" sz="1600" dirty="0">
                <a:solidFill>
                  <a:schemeClr val="bg1"/>
                </a:solidFill>
              </a:rPr>
              <a:t> es?</a:t>
            </a:r>
          </a:p>
          <a:p>
            <a:pPr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s-ES" altLang="en-US" sz="1600" dirty="0">
                <a:solidFill>
                  <a:schemeClr val="bg1"/>
                </a:solidFill>
              </a:rPr>
              <a:t>Este país está al lado del océano. Está cerca de Venezuela pero está lejos de Ecuador. </a:t>
            </a:r>
            <a:r>
              <a:rPr lang="en-US" altLang="en-US" sz="1600" dirty="0">
                <a:solidFill>
                  <a:schemeClr val="bg1"/>
                </a:solidFill>
              </a:rPr>
              <a:t>Este </a:t>
            </a:r>
            <a:r>
              <a:rPr lang="en-US" altLang="en-US" sz="1600" dirty="0" err="1">
                <a:solidFill>
                  <a:schemeClr val="bg1"/>
                </a:solidFill>
              </a:rPr>
              <a:t>país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está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debajo</a:t>
            </a:r>
            <a:r>
              <a:rPr lang="en-US" altLang="en-US" sz="1600" dirty="0">
                <a:solidFill>
                  <a:schemeClr val="bg1"/>
                </a:solidFill>
              </a:rPr>
              <a:t> de Venezuela y </a:t>
            </a:r>
            <a:r>
              <a:rPr lang="en-US" altLang="en-US" sz="1600" dirty="0" err="1">
                <a:solidFill>
                  <a:schemeClr val="bg1"/>
                </a:solidFill>
              </a:rPr>
              <a:t>está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encima</a:t>
            </a:r>
            <a:r>
              <a:rPr lang="en-US" altLang="en-US" sz="1600" dirty="0">
                <a:solidFill>
                  <a:schemeClr val="bg1"/>
                </a:solidFill>
              </a:rPr>
              <a:t> de Uruguay.  ¿</a:t>
            </a:r>
            <a:r>
              <a:rPr lang="en-US" altLang="en-US" sz="1600" dirty="0" err="1">
                <a:solidFill>
                  <a:schemeClr val="bg1"/>
                </a:solidFill>
              </a:rPr>
              <a:t>Qué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</a:rPr>
              <a:t>país</a:t>
            </a:r>
            <a:r>
              <a:rPr lang="en-US" altLang="en-US" sz="1600" dirty="0">
                <a:solidFill>
                  <a:schemeClr val="bg1"/>
                </a:solidFill>
              </a:rPr>
              <a:t> es</a:t>
            </a:r>
            <a:r>
              <a:rPr lang="en-US" altLang="en-US" sz="1800" dirty="0">
                <a:solidFill>
                  <a:schemeClr val="bg1"/>
                </a:solidFill>
              </a:rPr>
              <a:t>?</a:t>
            </a:r>
          </a:p>
          <a:p>
            <a:pPr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s-ES" altLang="en-US" sz="1600" dirty="0">
                <a:solidFill>
                  <a:schemeClr val="bg1"/>
                </a:solidFill>
              </a:rPr>
              <a:t>Este país está entre un país grande y otro pequeño. Está lejos de Brasil, pero está cerca de El Salvador. Está delante de Costa Rica y está detrás de Colombia. ¿Qué país es?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8FA7-A80E-4F36-9CE9-D9870E30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82600"/>
            <a:ext cx="9603275" cy="137115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ESTAR </a:t>
            </a:r>
            <a:br>
              <a:rPr lang="en-US" sz="4400" dirty="0"/>
            </a:br>
            <a:r>
              <a:rPr lang="en-US" sz="4400" dirty="0"/>
              <a:t>(</a:t>
            </a:r>
            <a:r>
              <a:rPr lang="en-US" sz="4400" dirty="0" err="1"/>
              <a:t>en</a:t>
            </a:r>
            <a:r>
              <a:rPr lang="en-US" sz="4400" dirty="0"/>
              <a:t> el </a:t>
            </a:r>
            <a:r>
              <a:rPr lang="en-US" sz="4400" dirty="0" err="1"/>
              <a:t>presente</a:t>
            </a:r>
            <a:r>
              <a:rPr lang="en-US" sz="4400" dirty="0"/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99976-E703-4F79-BCED-94689DE9E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505358"/>
              </p:ext>
            </p:extLst>
          </p:nvPr>
        </p:nvGraphicFramePr>
        <p:xfrm>
          <a:off x="1450975" y="2016124"/>
          <a:ext cx="9604376" cy="341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8">
                  <a:extLst>
                    <a:ext uri="{9D8B030D-6E8A-4147-A177-3AD203B41FA5}">
                      <a16:colId xmlns:a16="http://schemas.microsoft.com/office/drawing/2014/main" val="177515368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3722635332"/>
                    </a:ext>
                  </a:extLst>
                </a:gridCol>
              </a:tblGrid>
              <a:tr h="11398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 err="1"/>
                        <a:t>estoy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dirty="0" err="1"/>
                        <a:t>estamos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07764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b="1" dirty="0" err="1"/>
                        <a:t>estás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b="1" dirty="0" err="1"/>
                        <a:t>estáis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35425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b="1" dirty="0" err="1"/>
                        <a:t>está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3200" b="1" dirty="0" err="1"/>
                        <a:t>están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86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15F111D-F8AA-4F19-AA09-F652CA88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3E5045-D3A8-43B7-A89C-BA019917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951C49-B1BD-4494-BB36-B639D5E0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Autofit/>
          </a:bodyPr>
          <a:lstStyle/>
          <a:p>
            <a:pPr algn="ctr"/>
            <a:r>
              <a:rPr lang="en-US" sz="4000" dirty="0">
                <a:latin typeface="Franklin Gothic Demi" panose="020B0703020102020204" pitchFamily="34" charset="0"/>
              </a:rPr>
              <a:t>A la </a:t>
            </a:r>
            <a:r>
              <a:rPr lang="en-US" sz="4000" dirty="0" err="1">
                <a:latin typeface="Franklin Gothic Demi" panose="020B0703020102020204" pitchFamily="34" charset="0"/>
              </a:rPr>
              <a:t>izquierda</a:t>
            </a:r>
            <a:endParaRPr lang="en-US" sz="4000" dirty="0">
              <a:latin typeface="Franklin Gothic Demi" panose="020B07030201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8FAB9F-1F7D-4BEA-BDC9-751EAA87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8297361" y="600024"/>
            <a:chExt cx="2568859" cy="52224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7A52A6-60EB-4330-8AA2-B8031D4C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7361" y="600024"/>
              <a:ext cx="2568859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15712E-8B5F-4FAB-8277-9EBFB5934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2691" y="1062693"/>
              <a:ext cx="2298463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F565F9E1-FA49-4328-8177-F0ABF6165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290" r="1" b="7384"/>
          <a:stretch/>
        </p:blipFill>
        <p:spPr>
          <a:xfrm>
            <a:off x="3645907" y="963739"/>
            <a:ext cx="4852100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D2909F-9345-44EF-AEC6-91AFAD30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C750585-E22B-4EB6-9FAF-FE84AF7B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951AE1-F7A8-4E21-A605-A10400A0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32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15F111D-F8AA-4F19-AA09-F652CA88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3E5045-D3A8-43B7-A89C-BA019917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7ED27-7131-43C8-929C-08B4D22B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A La </a:t>
            </a:r>
            <a:r>
              <a:rPr lang="en-US" sz="3600" dirty="0" err="1">
                <a:latin typeface="Franklin Gothic Demi" panose="020B0703020102020204" pitchFamily="34" charset="0"/>
              </a:rPr>
              <a:t>Derecha</a:t>
            </a:r>
            <a:endParaRPr lang="en-US" sz="3600" dirty="0">
              <a:latin typeface="Franklin Gothic Demi" panose="020B07030201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8FAB9F-1F7D-4BEA-BDC9-751EAA87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8297361" y="600024"/>
            <a:chExt cx="2568859" cy="52224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7A52A6-60EB-4330-8AA2-B8031D4C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7361" y="600024"/>
              <a:ext cx="2568859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15712E-8B5F-4FAB-8277-9EBFB5934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2691" y="1062693"/>
              <a:ext cx="2298463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4CF1934-CC82-4CA5-A7A2-D8EE3ECED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881" r="1" b="7999"/>
          <a:stretch/>
        </p:blipFill>
        <p:spPr>
          <a:xfrm>
            <a:off x="3645907" y="963739"/>
            <a:ext cx="4852100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D2909F-9345-44EF-AEC6-91AFAD30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C750585-E22B-4EB6-9FAF-FE84AF7B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951AE1-F7A8-4E21-A605-A10400A0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A76BC-1062-4BD5-9CBB-F90F0DA0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>
                <a:latin typeface="Franklin Gothic Demi" panose="020B0703020102020204" pitchFamily="34" charset="0"/>
              </a:rPr>
              <a:t>Arriba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BE1BD8C-50B4-4728-AF4C-68A4BA3DC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9344" y="963739"/>
            <a:ext cx="3965226" cy="236922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B2802DF-8B53-4E79-95CC-E0EB0CEB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E70F0B-6649-4094-9B4C-EFB37C6A3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52B8-FED8-41E2-9CA2-05E470ED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 err="1">
                <a:latin typeface="Franklin Gothic Demi" panose="020B0703020102020204" pitchFamily="34" charset="0"/>
              </a:rPr>
              <a:t>abajo</a:t>
            </a:r>
            <a:endParaRPr lang="en-US" sz="3600" dirty="0">
              <a:latin typeface="Franklin Gothic Demi" panose="020B07030201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B0789-A9B0-403A-A5C2-10EDAE179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3015625" y="323838"/>
            <a:chExt cx="6127985" cy="365279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558B67-DB7E-40A8-87C4-F7EF59231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15625" y="323838"/>
              <a:ext cx="6127985" cy="365279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B4F63-DEAC-46ED-B604-F21B202D1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453" y="647445"/>
              <a:ext cx="5482958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FC7B1EF-D751-4A86-B2A8-689E47E5C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01876" y="806495"/>
            <a:ext cx="5143250" cy="2678774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3C723-DF0B-4EB5-AF2F-12AFCEFD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013" y="963739"/>
            <a:ext cx="3981887" cy="236922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CE0BDB-6EF4-4788-A9EA-9F9AEE879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230B863-E149-4436-9966-083284D1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9C3450-A86E-4F61-A209-464E80F5B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5F111D-F8AA-4F19-AA09-F652CA88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3E5045-D3A8-43B7-A89C-BA019917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58242-A5AA-49CB-B140-B4FA24D8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 err="1">
                <a:latin typeface="Franklin Gothic Demi" panose="020B0703020102020204" pitchFamily="34" charset="0"/>
              </a:rPr>
              <a:t>Enfrente</a:t>
            </a:r>
            <a:r>
              <a:rPr lang="en-US" sz="3600" dirty="0">
                <a:latin typeface="Franklin Gothic Demi" panose="020B0703020102020204" pitchFamily="34" charset="0"/>
              </a:rPr>
              <a:t> 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8FAB9F-1F7D-4BEA-BDC9-751EAA87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8297361" y="600024"/>
            <a:chExt cx="2568859" cy="52224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7A52A6-60EB-4330-8AA2-B8031D4C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7361" y="600024"/>
              <a:ext cx="2568859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5712E-8B5F-4FAB-8277-9EBFB5934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2691" y="1062693"/>
              <a:ext cx="2298463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62784D2-EECE-4343-96FE-80D9F2B05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53" r="-2" b="6538"/>
          <a:stretch/>
        </p:blipFill>
        <p:spPr>
          <a:xfrm>
            <a:off x="3645907" y="963739"/>
            <a:ext cx="4852100" cy="236922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D2909F-9345-44EF-AEC6-91AFAD30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50585-E22B-4EB6-9FAF-FE84AF7B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951AE1-F7A8-4E21-A605-A10400A0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3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15F111D-F8AA-4F19-AA09-F652CA881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3E5045-D3A8-43B7-A89C-BA019917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D5B07-BECE-4C4D-A7C6-522C0F2E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 err="1">
                <a:latin typeface="Franklin Gothic Demi" panose="020B0703020102020204" pitchFamily="34" charset="0"/>
              </a:rPr>
              <a:t>Detrás</a:t>
            </a:r>
            <a:r>
              <a:rPr lang="en-US" sz="3600" dirty="0">
                <a:latin typeface="Franklin Gothic Demi" panose="020B0703020102020204" pitchFamily="34" charset="0"/>
              </a:rPr>
              <a:t> 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8FAB9F-1F7D-4BEA-BDC9-751EAA87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15625" y="323838"/>
            <a:ext cx="6127985" cy="3652791"/>
            <a:chOff x="8297361" y="600024"/>
            <a:chExt cx="2568859" cy="522248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7A52A6-60EB-4330-8AA2-B8031D4C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97361" y="600024"/>
              <a:ext cx="2568859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5712E-8B5F-4FAB-8277-9EBFB5934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2691" y="1062693"/>
              <a:ext cx="2298463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85E102-29B5-4D07-89BF-23AB26E97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90" r="-2" b="4029"/>
          <a:stretch/>
        </p:blipFill>
        <p:spPr>
          <a:xfrm>
            <a:off x="3645907" y="963739"/>
            <a:ext cx="4852100" cy="236922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D2909F-9345-44EF-AEC6-91AFAD30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50585-E22B-4EB6-9FAF-FE84AF7BC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951AE1-F7A8-4E21-A605-A10400A05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322</Words>
  <Application>Microsoft Office PowerPoint</Application>
  <PresentationFormat>Widescreen</PresentationFormat>
  <Paragraphs>71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Demi</vt:lpstr>
      <vt:lpstr>Gill Sans MT</vt:lpstr>
      <vt:lpstr>Gallery</vt:lpstr>
      <vt:lpstr>PowerPoint Presentation</vt:lpstr>
      <vt:lpstr>Frases Preposicionales</vt:lpstr>
      <vt:lpstr>ESTAR  (en el presente)</vt:lpstr>
      <vt:lpstr>A la izquierda</vt:lpstr>
      <vt:lpstr>A La Derecha</vt:lpstr>
      <vt:lpstr>Arriba</vt:lpstr>
      <vt:lpstr>abajo</vt:lpstr>
      <vt:lpstr>Enfrente de</vt:lpstr>
      <vt:lpstr>Detrás De</vt:lpstr>
      <vt:lpstr>Arriba de</vt:lpstr>
      <vt:lpstr>Abajo de</vt:lpstr>
      <vt:lpstr>Dentro de / En</vt:lpstr>
      <vt:lpstr>Afuera de</vt:lpstr>
      <vt:lpstr>Cerca de</vt:lpstr>
      <vt:lpstr>Lejos de</vt:lpstr>
      <vt:lpstr>Al lado de</vt:lpstr>
      <vt:lpstr>Sobre / encima de</vt:lpstr>
      <vt:lpstr>Debajo de</vt:lpstr>
      <vt:lpstr>entre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BURAK, ANNETTE</dc:creator>
  <cp:lastModifiedBy>BURAK, ANNETTE</cp:lastModifiedBy>
  <cp:revision>10</cp:revision>
  <cp:lastPrinted>2018-11-13T17:16:42Z</cp:lastPrinted>
  <dcterms:created xsi:type="dcterms:W3CDTF">2018-11-13T17:13:20Z</dcterms:created>
  <dcterms:modified xsi:type="dcterms:W3CDTF">2020-12-04T15:56:21Z</dcterms:modified>
</cp:coreProperties>
</file>