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0E8CF3E-AE66-4630-AE48-E3D318101B9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36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5142-F0A6-428A-B274-096A6C4C9B7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57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5142-F0A6-428A-B274-096A6C4C9B7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75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5142-F0A6-428A-B274-096A6C4C9B7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771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5142-F0A6-428A-B274-096A6C4C9B7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7789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5142-F0A6-428A-B274-096A6C4C9B7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902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5142-F0A6-428A-B274-096A6C4C9B7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311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2C73-172B-48BD-A31C-79C6E366DBF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89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9B2F-911C-4E89-BA54-27F06B97B85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79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13695F30-8A5F-4D68-BB58-2AED5DE295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0811914F-C386-44BE-9139-683CF9CEF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AC49F250-0436-4B2B-90A4-2772D02A2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463FD-D83E-4E34-BCB4-F524FED1B04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619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54">
            <a:extLst>
              <a:ext uri="{FF2B5EF4-FFF2-40B4-BE49-F238E27FC236}">
                <a16:creationId xmlns:a16="http://schemas.microsoft.com/office/drawing/2014/main" id="{FA7C3685-6207-48AF-B33E-95D6506A0D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55">
            <a:extLst>
              <a:ext uri="{FF2B5EF4-FFF2-40B4-BE49-F238E27FC236}">
                <a16:creationId xmlns:a16="http://schemas.microsoft.com/office/drawing/2014/main" id="{39BB98E1-8274-4E1D-A0FA-EEDE9C99A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56">
            <a:extLst>
              <a:ext uri="{FF2B5EF4-FFF2-40B4-BE49-F238E27FC236}">
                <a16:creationId xmlns:a16="http://schemas.microsoft.com/office/drawing/2014/main" id="{0D3273F6-00F5-4DD4-AC22-5DE10B64B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A114F-175B-466E-AD2D-01E44C1840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474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4C29-260B-4DC8-98F0-99390F4F5F0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4891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51246AB6-4BB7-44EC-AF42-A501BF0CC4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54BFBAB0-A3D2-4ED6-989B-99D8C2B02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BD0FBC13-312F-43A5-A033-8AEC546F5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B74F9-4DA1-4DD6-A4D0-2D41C555FD3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7754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F76B77B5-8274-41E6-847D-B01D6C0CF1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A1B959E9-9D3F-4955-BED8-7770407BD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249B00F9-BCF6-471A-852A-8E89A5D60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09241-0ECD-4045-92EC-B7A308805C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029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0407-3E01-4238-8ABC-F9821C2C643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48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173-2B4E-4222-9290-92F6D95945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402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53C4-8E88-4AB9-B67A-2A791161FB6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77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9579-83A2-4F79-8037-8CF2792CE90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38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8FF0-556E-4F31-9AC1-C7BF05D2FA9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454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449-431F-4EC4-9B88-58C7F1CF778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17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EA15-91FC-4BE8-9AA6-8901F9127BF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869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825142-F0A6-428A-B274-096A6C4C9B7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634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98C8085-F7B3-421B-B8C2-2F8B81B2A1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Los interrogativos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C036770-A06E-4CE1-81F0-3DA163F6DC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Estructuras 2.2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>
                <a:cs typeface="Tahoma" pitchFamily="34" charset="0"/>
              </a:rPr>
              <a:t>Descubre 1 Lección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59BC831-0788-4E41-9BE5-9982D422FB1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482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Ejemplos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A2D1A1EF-1303-497A-833B-9A4312098759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62000" y="1600200"/>
            <a:ext cx="4114800" cy="44989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altLang="en-US" sz="2800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cs typeface="Tahoma" pitchFamily="34" charset="0"/>
              </a:rPr>
              <a:t>¿</a:t>
            </a:r>
            <a:r>
              <a:rPr lang="en-US" altLang="en-US" sz="2800" b="1" dirty="0">
                <a:solidFill>
                  <a:schemeClr val="accent1"/>
                </a:solidFill>
                <a:cs typeface="Tahoma" pitchFamily="34" charset="0"/>
              </a:rPr>
              <a:t>Quién</a:t>
            </a:r>
            <a:r>
              <a:rPr lang="en-US" altLang="en-US" sz="2800" dirty="0">
                <a:cs typeface="Tahoma" pitchFamily="34" charset="0"/>
              </a:rPr>
              <a:t> es tu mejor amigo?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i="1" dirty="0">
                <a:cs typeface="Tahoma" pitchFamily="34" charset="0"/>
              </a:rPr>
              <a:t>Who is your best friend?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sz="2800" i="1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cs typeface="Tahoma" pitchFamily="34" charset="0"/>
              </a:rPr>
              <a:t>Es Mateo.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sz="2800" i="1" dirty="0">
              <a:cs typeface="Tahoma" pitchFamily="34" charset="0"/>
            </a:endParaRPr>
          </a:p>
        </p:txBody>
      </p:sp>
      <p:pic>
        <p:nvPicPr>
          <p:cNvPr id="11268" name="Picture 6" descr="MPj04392940000[1]">
            <a:extLst>
              <a:ext uri="{FF2B5EF4-FFF2-40B4-BE49-F238E27FC236}">
                <a16:creationId xmlns:a16="http://schemas.microsoft.com/office/drawing/2014/main" id="{5476E029-69B8-487A-BEFD-EA66AC6456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84" y="1603173"/>
            <a:ext cx="3009207" cy="44930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A057C97-2DEC-48E8-91B7-531208AC67C6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482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Ejemplos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5E2E8AB3-983F-4435-9E59-87A7DDD9CF2B}"/>
              </a:ext>
            </a:extLst>
          </p:cNvPr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762000" y="1524000"/>
            <a:ext cx="8382000" cy="38862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cs typeface="Tahoma" pitchFamily="34" charset="0"/>
              </a:rPr>
              <a:t>¿</a:t>
            </a:r>
            <a:r>
              <a:rPr lang="en-US" altLang="en-US" sz="2800" b="1" dirty="0">
                <a:solidFill>
                  <a:schemeClr val="accent1"/>
                </a:solidFill>
                <a:cs typeface="Tahoma" pitchFamily="34" charset="0"/>
              </a:rPr>
              <a:t>Cuánt</a:t>
            </a:r>
            <a:r>
              <a:rPr lang="en-US" altLang="en-US" sz="2800" b="1" u="sng" dirty="0">
                <a:solidFill>
                  <a:schemeClr val="accent1"/>
                </a:solidFill>
                <a:cs typeface="Tahoma" pitchFamily="34" charset="0"/>
              </a:rPr>
              <a:t>as</a:t>
            </a:r>
            <a:r>
              <a:rPr lang="en-US" altLang="en-US" sz="2800" dirty="0">
                <a:cs typeface="Tahoma" pitchFamily="34" charset="0"/>
              </a:rPr>
              <a:t> person</a:t>
            </a:r>
            <a:r>
              <a:rPr lang="en-US" altLang="en-US" sz="2800" u="sng" dirty="0">
                <a:cs typeface="Tahoma" pitchFamily="34" charset="0"/>
              </a:rPr>
              <a:t>as</a:t>
            </a:r>
            <a:r>
              <a:rPr lang="en-US" altLang="en-US" sz="2800" dirty="0">
                <a:cs typeface="Tahoma" pitchFamily="34" charset="0"/>
              </a:rPr>
              <a:t> hay en la sala? ¿</a:t>
            </a:r>
            <a:r>
              <a:rPr lang="en-US" altLang="en-US" sz="2800" b="1" dirty="0">
                <a:solidFill>
                  <a:schemeClr val="accent1"/>
                </a:solidFill>
                <a:cs typeface="Tahoma" pitchFamily="34" charset="0"/>
              </a:rPr>
              <a:t>Quiénes</a:t>
            </a:r>
            <a:r>
              <a:rPr lang="en-US" altLang="en-US" sz="2800" dirty="0">
                <a:cs typeface="Tahoma" pitchFamily="34" charset="0"/>
              </a:rPr>
              <a:t> son?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i="1" dirty="0">
                <a:cs typeface="Tahoma" pitchFamily="34" charset="0"/>
              </a:rPr>
              <a:t>How many people are in the room? Who are they?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sz="2800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cs typeface="Tahoma" pitchFamily="34" charset="0"/>
              </a:rPr>
              <a:t>Hay 24 personas. Son mis compañeros de clase.</a:t>
            </a:r>
          </a:p>
        </p:txBody>
      </p:sp>
      <p:pic>
        <p:nvPicPr>
          <p:cNvPr id="12294" name="Picture 6" descr="Así reaccionan sus compañeros de clase cuando les dice que es transexual |  Europa FM">
            <a:extLst>
              <a:ext uri="{FF2B5EF4-FFF2-40B4-BE49-F238E27FC236}">
                <a16:creationId xmlns:a16="http://schemas.microsoft.com/office/drawing/2014/main" id="{81727DC1-51FA-44B0-BD57-8F2CC1179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22" y="3810000"/>
            <a:ext cx="4954156" cy="24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701A906-793E-4BA8-9F90-B547F56F045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4572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Ejemplos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C6F4020A-1BDB-4244-BA34-5332D6446431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90600" y="1600200"/>
            <a:ext cx="3889375" cy="44989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altLang="en-US" sz="2800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en-US" sz="2800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cs typeface="Tahoma" pitchFamily="34" charset="0"/>
              </a:rPr>
              <a:t>¿</a:t>
            </a:r>
            <a:r>
              <a:rPr lang="en-US" altLang="en-US" sz="2800" b="1" dirty="0">
                <a:solidFill>
                  <a:schemeClr val="hlink"/>
                </a:solidFill>
                <a:cs typeface="Tahoma" pitchFamily="34" charset="0"/>
              </a:rPr>
              <a:t>Qué</a:t>
            </a:r>
            <a:r>
              <a:rPr lang="en-US" altLang="en-US" sz="2800" dirty="0">
                <a:cs typeface="Tahoma" pitchFamily="34" charset="0"/>
              </a:rPr>
              <a:t> día es hoy?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i="1" dirty="0">
                <a:cs typeface="Tahoma" pitchFamily="34" charset="0"/>
              </a:rPr>
              <a:t>What day is today?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sz="2800" i="1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cs typeface="Tahoma" pitchFamily="34" charset="0"/>
              </a:rPr>
              <a:t>Hoy es miércoles.</a:t>
            </a:r>
          </a:p>
        </p:txBody>
      </p:sp>
      <p:pic>
        <p:nvPicPr>
          <p:cNvPr id="13318" name="Picture 6" descr="Calendario 2020 | Los 'macropuentes' del Calendario Laboral: todos los  festivos del año que entra | Ideal">
            <a:extLst>
              <a:ext uri="{FF2B5EF4-FFF2-40B4-BE49-F238E27FC236}">
                <a16:creationId xmlns:a16="http://schemas.microsoft.com/office/drawing/2014/main" id="{44B1D198-4C07-4C9E-8687-8E9D6914E3D9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4194175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14FD5F8-4A4B-4A5A-9F01-0E5109B8E90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5334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Ejemplos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B9A8C1A4-EE12-491B-95C6-CD0BFE61B802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65411" y="1701250"/>
            <a:ext cx="3962400" cy="32035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endParaRPr lang="en-US" altLang="en-US" sz="2800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en-US" sz="2800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cs typeface="Tahoma" pitchFamily="34" charset="0"/>
              </a:rPr>
              <a:t>¿</a:t>
            </a:r>
            <a:r>
              <a:rPr lang="en-US" altLang="en-US" sz="2800" b="1" dirty="0">
                <a:solidFill>
                  <a:schemeClr val="accent1"/>
                </a:solidFill>
                <a:cs typeface="Tahoma" pitchFamily="34" charset="0"/>
              </a:rPr>
              <a:t>De dónde</a:t>
            </a:r>
            <a:r>
              <a:rPr lang="en-US" altLang="en-US" sz="2800" dirty="0">
                <a:solidFill>
                  <a:schemeClr val="accent1"/>
                </a:solidFill>
                <a:cs typeface="Tahoma" pitchFamily="34" charset="0"/>
              </a:rPr>
              <a:t> </a:t>
            </a:r>
            <a:r>
              <a:rPr lang="en-US" altLang="en-US" sz="2800" dirty="0">
                <a:cs typeface="Tahoma" pitchFamily="34" charset="0"/>
              </a:rPr>
              <a:t>eres?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i="1" dirty="0">
                <a:cs typeface="Tahoma" pitchFamily="34" charset="0"/>
              </a:rPr>
              <a:t>Where are you from?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sz="2800" i="1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cs typeface="Tahoma" pitchFamily="34" charset="0"/>
              </a:rPr>
              <a:t>Soy de los Estados Unidos.</a:t>
            </a:r>
          </a:p>
        </p:txBody>
      </p:sp>
      <p:pic>
        <p:nvPicPr>
          <p:cNvPr id="14342" name="Picture 6" descr="Mapa de Los Estados Unidos en 2020 | Mapa de estados unidos, Estados y  capitales y Capital de estados unidos">
            <a:extLst>
              <a:ext uri="{FF2B5EF4-FFF2-40B4-BE49-F238E27FC236}">
                <a16:creationId xmlns:a16="http://schemas.microsoft.com/office/drawing/2014/main" id="{23C26443-8929-4469-BBFC-C43E4F78F944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53175"/>
            <a:ext cx="4194175" cy="29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4459AE6-E076-467F-ADA4-B599BA3C483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542757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Ejemplos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F090ACC7-6F00-4639-BC2F-8C51832279FD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93763" y="1473861"/>
            <a:ext cx="3725863" cy="44989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altLang="en-US" sz="2800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en-US" sz="2800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cs typeface="Tahoma" pitchFamily="34" charset="0"/>
              </a:rPr>
              <a:t>¿</a:t>
            </a:r>
            <a:r>
              <a:rPr lang="en-US" altLang="en-US" sz="2800" b="1" dirty="0">
                <a:solidFill>
                  <a:schemeClr val="accent1"/>
                </a:solidFill>
                <a:cs typeface="Tahoma" pitchFamily="34" charset="0"/>
              </a:rPr>
              <a:t>Cuál</a:t>
            </a:r>
            <a:r>
              <a:rPr lang="en-US" altLang="en-US" sz="2800" dirty="0">
                <a:cs typeface="Tahoma" pitchFamily="34" charset="0"/>
              </a:rPr>
              <a:t> es tu teléfono?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i="1" dirty="0">
                <a:cs typeface="Tahoma" pitchFamily="34" charset="0"/>
              </a:rPr>
              <a:t>What is your phone number?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sz="2800" i="1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cs typeface="Tahoma" pitchFamily="34" charset="0"/>
              </a:rPr>
              <a:t>Es 2-35-68-29.</a:t>
            </a:r>
          </a:p>
        </p:txBody>
      </p:sp>
      <p:pic>
        <p:nvPicPr>
          <p:cNvPr id="15366" name="Picture 6" descr="Fisher-Price Telefono chiachierone a € 13,45 (oggi) | Miglior prezzo su  idealo">
            <a:extLst>
              <a:ext uri="{FF2B5EF4-FFF2-40B4-BE49-F238E27FC236}">
                <a16:creationId xmlns:a16="http://schemas.microsoft.com/office/drawing/2014/main" id="{EE84E326-3C4A-4658-B39C-29DCF284B6A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449637" cy="287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4459AE6-E076-467F-ADA4-B599BA3C483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542757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Ejemplos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F090ACC7-6F00-4639-BC2F-8C51832279FD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12210" y="1473859"/>
            <a:ext cx="3725863" cy="44989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altLang="en-US" sz="2800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en-US" sz="2800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cs typeface="Tahoma" pitchFamily="34" charset="0"/>
              </a:rPr>
              <a:t>¿</a:t>
            </a:r>
            <a:r>
              <a:rPr lang="en-US" altLang="en-US" sz="2800" b="1" dirty="0">
                <a:solidFill>
                  <a:schemeClr val="accent1"/>
                </a:solidFill>
                <a:cs typeface="Tahoma" pitchFamily="34" charset="0"/>
              </a:rPr>
              <a:t>Por qué </a:t>
            </a:r>
            <a:r>
              <a:rPr lang="en-US" altLang="en-US" sz="2800" dirty="0">
                <a:solidFill>
                  <a:schemeClr val="tx1"/>
                </a:solidFill>
                <a:cs typeface="Tahoma" pitchFamily="34" charset="0"/>
              </a:rPr>
              <a:t>estudias</a:t>
            </a:r>
            <a:r>
              <a:rPr lang="en-US" altLang="en-US" sz="2800" dirty="0">
                <a:cs typeface="Tahoma" pitchFamily="34" charset="0"/>
              </a:rPr>
              <a:t>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i="1" dirty="0">
                <a:cs typeface="Tahoma" pitchFamily="34" charset="0"/>
              </a:rPr>
              <a:t>Why are you studying?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sz="2800" i="1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cs typeface="Tahoma" pitchFamily="34" charset="0"/>
              </a:rPr>
              <a:t>Porque hay un examen.</a:t>
            </a:r>
          </a:p>
        </p:txBody>
      </p:sp>
      <p:pic>
        <p:nvPicPr>
          <p:cNvPr id="3" name="Online Image Placeholder 2" descr="Cómo estudiar? Guía práctica para mejorar tu manera de aprender - Guioteca">
            <a:extLst>
              <a:ext uri="{FF2B5EF4-FFF2-40B4-BE49-F238E27FC236}">
                <a16:creationId xmlns:a16="http://schemas.microsoft.com/office/drawing/2014/main" id="{010EABDA-567A-4893-9167-9529779D50A5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26365"/>
            <a:ext cx="4194175" cy="27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B52C266-56B9-40C9-9998-14FB36CB34D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Asking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2AED261-ACE4-4FA0-95DF-A9F9EC04EDE2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altLang="en-US" dirty="0"/>
              <a:t>To ask a question that may be answered with </a:t>
            </a:r>
            <a:r>
              <a:rPr lang="en-US" altLang="en-US" b="1" dirty="0">
                <a:solidFill>
                  <a:schemeClr val="accent1"/>
                </a:solidFill>
              </a:rPr>
              <a:t>s</a:t>
            </a:r>
            <a:r>
              <a:rPr lang="en-US" altLang="en-US" b="1" dirty="0">
                <a:solidFill>
                  <a:schemeClr val="accent1"/>
                </a:solidFill>
                <a:cs typeface="Tahoma" pitchFamily="34" charset="0"/>
              </a:rPr>
              <a:t>í</a:t>
            </a:r>
            <a:r>
              <a:rPr lang="en-US" altLang="en-US" dirty="0">
                <a:cs typeface="Tahoma" pitchFamily="34" charset="0"/>
              </a:rPr>
              <a:t> or </a:t>
            </a:r>
            <a:r>
              <a:rPr lang="en-US" altLang="en-US" b="1" dirty="0">
                <a:solidFill>
                  <a:schemeClr val="accent1"/>
                </a:solidFill>
                <a:cs typeface="Tahoma" pitchFamily="34" charset="0"/>
              </a:rPr>
              <a:t>no</a:t>
            </a:r>
            <a:r>
              <a:rPr lang="en-US" altLang="en-US" dirty="0">
                <a:cs typeface="Tahoma" pitchFamily="34" charset="0"/>
              </a:rPr>
              <a:t>, raise the pitch of your voice at the end of the question.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altLang="en-US" dirty="0">
              <a:cs typeface="Tahoma" pitchFamily="34" charset="0"/>
            </a:endParaRPr>
          </a:p>
          <a:p>
            <a:pPr eaLnBrk="1" hangingPunct="1">
              <a:buFont typeface="Arial" charset="0"/>
              <a:buChar char="►"/>
              <a:defRPr/>
            </a:pPr>
            <a:r>
              <a:rPr lang="en-US" altLang="en-US" dirty="0">
                <a:cs typeface="Tahoma" pitchFamily="34" charset="0"/>
              </a:rPr>
              <a:t>The subject, if included, may go </a:t>
            </a:r>
            <a:r>
              <a:rPr lang="en-US" altLang="en-US" b="1" dirty="0">
                <a:solidFill>
                  <a:schemeClr val="accent1"/>
                </a:solidFill>
                <a:cs typeface="Tahoma" pitchFamily="34" charset="0"/>
              </a:rPr>
              <a:t>before</a:t>
            </a:r>
            <a:r>
              <a:rPr lang="en-US" altLang="en-US" dirty="0">
                <a:cs typeface="Tahoma" pitchFamily="34" charset="0"/>
              </a:rPr>
              <a:t> or </a:t>
            </a:r>
            <a:r>
              <a:rPr lang="en-US" altLang="en-US" b="1" dirty="0">
                <a:solidFill>
                  <a:schemeClr val="accent1"/>
                </a:solidFill>
                <a:cs typeface="Tahoma" pitchFamily="34" charset="0"/>
              </a:rPr>
              <a:t>after</a:t>
            </a:r>
            <a:r>
              <a:rPr lang="en-US" altLang="en-US" dirty="0">
                <a:cs typeface="Tahoma" pitchFamily="34" charset="0"/>
              </a:rPr>
              <a:t> the </a:t>
            </a:r>
            <a:r>
              <a:rPr lang="en-US" altLang="en-US" b="1" dirty="0">
                <a:solidFill>
                  <a:schemeClr val="accent1"/>
                </a:solidFill>
                <a:cs typeface="Tahoma" pitchFamily="34" charset="0"/>
              </a:rPr>
              <a:t>verb</a:t>
            </a:r>
            <a:r>
              <a:rPr lang="en-US" altLang="en-US" dirty="0"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7527A1F-C859-41CE-A503-8263612F842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Ejemplos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6264261-65BF-4712-A556-E32FB63FCF2C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dirty="0">
                <a:cs typeface="Tahoma" pitchFamily="34" charset="0"/>
              </a:rPr>
              <a:t>¿</a:t>
            </a:r>
            <a:r>
              <a:rPr lang="en-US" altLang="en-US" b="1" dirty="0">
                <a:solidFill>
                  <a:schemeClr val="accent1"/>
                </a:solidFill>
                <a:cs typeface="Tahoma" pitchFamily="34" charset="0"/>
              </a:rPr>
              <a:t>Eres</a:t>
            </a:r>
            <a:r>
              <a:rPr lang="en-US" altLang="en-US" dirty="0">
                <a:cs typeface="Tahoma" pitchFamily="34" charset="0"/>
              </a:rPr>
              <a:t> estudiante de español?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en-US" dirty="0">
                <a:cs typeface="Tahom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en-US" i="1" dirty="0">
                <a:cs typeface="Tahoma" pitchFamily="34" charset="0"/>
              </a:rPr>
              <a:t>	Are you a Spanish student?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altLang="en-US" i="1" dirty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dirty="0">
                <a:cs typeface="Tahoma" pitchFamily="34" charset="0"/>
              </a:rPr>
              <a:t>¿</a:t>
            </a:r>
            <a:r>
              <a:rPr lang="en-US" altLang="en-US" b="1" dirty="0">
                <a:cs typeface="Tahoma" pitchFamily="34" charset="0"/>
              </a:rPr>
              <a:t>La profesora</a:t>
            </a:r>
            <a:r>
              <a:rPr lang="en-US" altLang="en-US" dirty="0">
                <a:cs typeface="Tahoma" pitchFamily="34" charset="0"/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cs typeface="Tahoma" pitchFamily="34" charset="0"/>
              </a:rPr>
              <a:t>es</a:t>
            </a:r>
            <a:r>
              <a:rPr lang="en-US" altLang="en-US" dirty="0">
                <a:cs typeface="Tahoma" pitchFamily="34" charset="0"/>
              </a:rPr>
              <a:t> simpática?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en-US" dirty="0">
                <a:cs typeface="Tahoma" pitchFamily="34" charset="0"/>
              </a:rPr>
              <a:t>	¿</a:t>
            </a:r>
            <a:r>
              <a:rPr lang="en-US" altLang="en-US" b="1" dirty="0">
                <a:solidFill>
                  <a:schemeClr val="accent1"/>
                </a:solidFill>
                <a:cs typeface="Tahoma" pitchFamily="34" charset="0"/>
              </a:rPr>
              <a:t>Es</a:t>
            </a:r>
            <a:r>
              <a:rPr lang="en-US" altLang="en-US" dirty="0">
                <a:cs typeface="Tahoma" pitchFamily="34" charset="0"/>
              </a:rPr>
              <a:t> simpática </a:t>
            </a:r>
            <a:r>
              <a:rPr lang="en-US" altLang="en-US" b="1" dirty="0">
                <a:cs typeface="Tahoma" pitchFamily="34" charset="0"/>
              </a:rPr>
              <a:t>la profesora</a:t>
            </a:r>
            <a:r>
              <a:rPr lang="en-US" altLang="en-US" dirty="0">
                <a:cs typeface="Tahoma" pitchFamily="34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altLang="en-US" dirty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en-US" dirty="0">
                <a:cs typeface="Tahoma" pitchFamily="34" charset="0"/>
              </a:rPr>
              <a:t>	</a:t>
            </a:r>
            <a:r>
              <a:rPr lang="en-US" altLang="en-US" i="1" dirty="0">
                <a:cs typeface="Tahoma" pitchFamily="34" charset="0"/>
              </a:rPr>
              <a:t>Is the teacher nice?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altLang="en-US" dirty="0">
              <a:cs typeface="Tahoma" pitchFamily="34" charset="0"/>
            </a:endParaRPr>
          </a:p>
        </p:txBody>
      </p:sp>
      <p:pic>
        <p:nvPicPr>
          <p:cNvPr id="5125" name="Picture 5" descr="Estudiante Español Gesturing Thumb Up Imagen de archivo - Imagen de thumb,  gesturing: 57717299">
            <a:extLst>
              <a:ext uri="{FF2B5EF4-FFF2-40B4-BE49-F238E27FC236}">
                <a16:creationId xmlns:a16="http://schemas.microsoft.com/office/drawing/2014/main" id="{157082D0-28A3-400A-B269-2F78F365F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/>
        </p:blipFill>
        <p:spPr bwMode="auto">
          <a:xfrm>
            <a:off x="5334000" y="2483208"/>
            <a:ext cx="2356807" cy="153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Teacher and students reading books together. Friendly teacher listening to  a young boy reading and explaining Stock Photo - Alamy">
            <a:extLst>
              <a:ext uri="{FF2B5EF4-FFF2-40B4-BE49-F238E27FC236}">
                <a16:creationId xmlns:a16="http://schemas.microsoft.com/office/drawing/2014/main" id="{05FF1688-5F09-460F-B861-B42E1FDBC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8"/>
          <a:stretch/>
        </p:blipFill>
        <p:spPr bwMode="auto">
          <a:xfrm>
            <a:off x="4943291" y="4300379"/>
            <a:ext cx="2747516" cy="18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FF5CDD0-3C10-4018-A708-611B60C649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Answering Questions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7064FDE-EF22-408D-93C8-CFF871EC3D9B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altLang="en-US" dirty="0"/>
              <a:t>You can answer questions like this using </a:t>
            </a:r>
            <a:r>
              <a:rPr lang="en-US" altLang="en-US" b="1" dirty="0">
                <a:solidFill>
                  <a:schemeClr val="accent1"/>
                </a:solidFill>
              </a:rPr>
              <a:t>s</a:t>
            </a:r>
            <a:r>
              <a:rPr lang="en-US" altLang="en-US" b="1" dirty="0">
                <a:solidFill>
                  <a:schemeClr val="accent1"/>
                </a:solidFill>
                <a:cs typeface="Tahoma" pitchFamily="34" charset="0"/>
              </a:rPr>
              <a:t>í</a:t>
            </a:r>
            <a:r>
              <a:rPr lang="en-US" altLang="en-US" dirty="0">
                <a:cs typeface="Tahoma" pitchFamily="34" charset="0"/>
              </a:rPr>
              <a:t> or </a:t>
            </a:r>
            <a:r>
              <a:rPr lang="en-US" altLang="en-US" b="1" dirty="0">
                <a:solidFill>
                  <a:schemeClr val="accent1"/>
                </a:solidFill>
                <a:cs typeface="Tahoma" pitchFamily="34" charset="0"/>
              </a:rPr>
              <a:t>no</a:t>
            </a:r>
            <a:r>
              <a:rPr lang="en-US" altLang="en-US" dirty="0">
                <a:cs typeface="Tahoma" pitchFamily="34" charset="0"/>
              </a:rPr>
              <a:t>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altLang="en-US" dirty="0">
              <a:cs typeface="Tahoma" pitchFamily="34" charset="0"/>
            </a:endParaRPr>
          </a:p>
          <a:p>
            <a:pPr eaLnBrk="1" hangingPunct="1">
              <a:buFont typeface="Arial" charset="0"/>
              <a:buChar char="►"/>
              <a:defRPr/>
            </a:pPr>
            <a:r>
              <a:rPr lang="en-US" altLang="en-US" dirty="0">
                <a:cs typeface="Tahoma" pitchFamily="34" charset="0"/>
              </a:rPr>
              <a:t>When answering negatively, use the word </a:t>
            </a:r>
            <a:r>
              <a:rPr lang="en-US" altLang="en-US" b="1" dirty="0">
                <a:solidFill>
                  <a:schemeClr val="accent1"/>
                </a:solidFill>
                <a:cs typeface="Tahoma" pitchFamily="34" charset="0"/>
              </a:rPr>
              <a:t>no</a:t>
            </a:r>
            <a:r>
              <a:rPr lang="en-US" altLang="en-US" dirty="0">
                <a:cs typeface="Tahoma" pitchFamily="34" charset="0"/>
              </a:rPr>
              <a:t> twice in your response- once to mean </a:t>
            </a:r>
            <a:r>
              <a:rPr lang="en-US" altLang="en-US" b="1" dirty="0">
                <a:solidFill>
                  <a:schemeClr val="accent1"/>
                </a:solidFill>
                <a:cs typeface="Tahoma" pitchFamily="34" charset="0"/>
              </a:rPr>
              <a:t>no</a:t>
            </a:r>
            <a:r>
              <a:rPr lang="en-US" altLang="en-US" dirty="0">
                <a:cs typeface="Tahoma" pitchFamily="34" charset="0"/>
              </a:rPr>
              <a:t> and another to mean </a:t>
            </a:r>
            <a:r>
              <a:rPr lang="en-US" altLang="en-US" b="1" dirty="0">
                <a:solidFill>
                  <a:schemeClr val="accent1"/>
                </a:solidFill>
                <a:cs typeface="Tahoma" pitchFamily="34" charset="0"/>
              </a:rPr>
              <a:t>don’t</a:t>
            </a:r>
            <a:r>
              <a:rPr lang="en-US" altLang="en-US" dirty="0"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0494D86-8E0E-4867-A610-A5DF7BC0EAA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Ejemplos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7FBE36E-705A-4644-8097-4591C4C3A07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altLang="en-US" dirty="0">
                <a:cs typeface="Tahoma" pitchFamily="34" charset="0"/>
              </a:rPr>
              <a:t>¿Eres atlético?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>
                <a:cs typeface="Tahoma" pitchFamily="34" charset="0"/>
              </a:rPr>
              <a:t>	Are you athletic?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dirty="0">
              <a:cs typeface="Tahoma" pitchFamily="34" charset="0"/>
            </a:endParaRPr>
          </a:p>
          <a:p>
            <a:pPr eaLnBrk="1" hangingPunct="1">
              <a:buFont typeface="Arial" charset="0"/>
              <a:buChar char="►"/>
              <a:defRPr/>
            </a:pPr>
            <a:r>
              <a:rPr lang="en-US" altLang="en-US" b="1" dirty="0">
                <a:solidFill>
                  <a:schemeClr val="accent1"/>
                </a:solidFill>
                <a:cs typeface="Tahoma" pitchFamily="34" charset="0"/>
              </a:rPr>
              <a:t>Sí</a:t>
            </a:r>
            <a:r>
              <a:rPr lang="en-US" altLang="en-US" dirty="0">
                <a:cs typeface="Tahoma" pitchFamily="34" charset="0"/>
              </a:rPr>
              <a:t>, soy atlético.	OR	     </a:t>
            </a:r>
            <a:r>
              <a:rPr lang="en-US" altLang="en-US" b="1" dirty="0">
                <a:solidFill>
                  <a:schemeClr val="accent1"/>
                </a:solidFill>
                <a:cs typeface="Tahoma" pitchFamily="34" charset="0"/>
              </a:rPr>
              <a:t>No</a:t>
            </a:r>
            <a:r>
              <a:rPr lang="en-US" altLang="en-US" dirty="0">
                <a:cs typeface="Tahoma" pitchFamily="34" charset="0"/>
              </a:rPr>
              <a:t>, </a:t>
            </a:r>
            <a:r>
              <a:rPr lang="en-US" altLang="en-US" b="1" dirty="0">
                <a:solidFill>
                  <a:schemeClr val="accent1"/>
                </a:solidFill>
                <a:cs typeface="Tahoma" pitchFamily="34" charset="0"/>
              </a:rPr>
              <a:t>no</a:t>
            </a:r>
            <a:r>
              <a:rPr lang="en-US" altLang="en-US" dirty="0">
                <a:cs typeface="Tahoma" pitchFamily="34" charset="0"/>
              </a:rPr>
              <a:t> soy atlético.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>
                <a:cs typeface="Tahoma" pitchFamily="34" charset="0"/>
              </a:rPr>
              <a:t>	</a:t>
            </a:r>
            <a:r>
              <a:rPr lang="en-US" altLang="en-US" i="1" dirty="0">
                <a:cs typeface="Tahoma" pitchFamily="34" charset="0"/>
              </a:rPr>
              <a:t>Yes, I’m athletic.</a:t>
            </a:r>
            <a:r>
              <a:rPr lang="en-US" altLang="en-US" dirty="0">
                <a:cs typeface="Tahoma" pitchFamily="34" charset="0"/>
              </a:rPr>
              <a:t>	OR	     </a:t>
            </a:r>
            <a:r>
              <a:rPr lang="en-US" altLang="en-US" i="1" dirty="0">
                <a:cs typeface="Tahoma" pitchFamily="34" charset="0"/>
              </a:rPr>
              <a:t>No, I’m </a:t>
            </a:r>
            <a:r>
              <a:rPr lang="en-US" altLang="en-US" i="1" u="sng" dirty="0">
                <a:cs typeface="Tahoma" pitchFamily="34" charset="0"/>
              </a:rPr>
              <a:t>not</a:t>
            </a:r>
            <a:r>
              <a:rPr lang="en-US" altLang="en-US" i="1" dirty="0">
                <a:cs typeface="Tahoma" pitchFamily="34" charset="0"/>
              </a:rPr>
              <a:t> athletic.</a:t>
            </a:r>
          </a:p>
        </p:txBody>
      </p:sp>
      <p:pic>
        <p:nvPicPr>
          <p:cNvPr id="7173" name="Picture 5" descr="La tecnología transformará el fútbol en los próximos 50 años | BBVA">
            <a:extLst>
              <a:ext uri="{FF2B5EF4-FFF2-40B4-BE49-F238E27FC236}">
                <a16:creationId xmlns:a16="http://schemas.microsoft.com/office/drawing/2014/main" id="{62BE109B-D65C-4814-8DD5-CF307955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2667000" cy="162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B52C266-56B9-40C9-9998-14FB36CB34D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Asking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2AED261-ACE4-4FA0-95DF-A9F9EC04EDE2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altLang="en-US" dirty="0">
                <a:cs typeface="Tahoma" pitchFamily="34" charset="0"/>
              </a:rPr>
              <a:t>You can also ask a question by adding the tags </a:t>
            </a:r>
            <a:r>
              <a:rPr lang="en-US" altLang="en-US" b="1" dirty="0">
                <a:cs typeface="Tahoma" pitchFamily="34" charset="0"/>
              </a:rPr>
              <a:t>¿no? </a:t>
            </a:r>
            <a:r>
              <a:rPr lang="en-US" altLang="en-US" dirty="0">
                <a:cs typeface="Tahoma" pitchFamily="34" charset="0"/>
              </a:rPr>
              <a:t>or </a:t>
            </a:r>
            <a:r>
              <a:rPr lang="en-US" altLang="en-US" b="1" dirty="0">
                <a:cs typeface="Tahoma" pitchFamily="34" charset="0"/>
              </a:rPr>
              <a:t>¿verdad? </a:t>
            </a:r>
            <a:r>
              <a:rPr lang="en-US" altLang="en-US" dirty="0">
                <a:cs typeface="Tahoma" pitchFamily="34" charset="0"/>
              </a:rPr>
              <a:t>to the end of a statement.</a:t>
            </a:r>
          </a:p>
          <a:p>
            <a:pPr marL="0" indent="0" eaLnBrk="1" hangingPunct="1">
              <a:buNone/>
              <a:defRPr/>
            </a:pPr>
            <a:endParaRPr lang="en-US" altLang="en-US" dirty="0">
              <a:cs typeface="Tahoma" pitchFamily="34" charset="0"/>
            </a:endParaRPr>
          </a:p>
          <a:p>
            <a:pPr eaLnBrk="1" hangingPunct="1">
              <a:buFont typeface="Arial" charset="0"/>
              <a:buChar char="►"/>
              <a:defRPr/>
            </a:pPr>
            <a:r>
              <a:rPr lang="en-US" altLang="en-US" dirty="0">
                <a:cs typeface="Tahoma" pitchFamily="34" charset="0"/>
              </a:rPr>
              <a:t>Por ejemplo:</a:t>
            </a:r>
          </a:p>
          <a:p>
            <a:pPr lvl="1">
              <a:buFont typeface="Arial" charset="0"/>
              <a:buChar char="►"/>
              <a:defRPr/>
            </a:pPr>
            <a:r>
              <a:rPr lang="en-US" altLang="en-US" dirty="0">
                <a:cs typeface="Tahoma" pitchFamily="34" charset="0"/>
              </a:rPr>
              <a:t>Practicas el piano los fines de semana, ¿no?</a:t>
            </a:r>
          </a:p>
          <a:p>
            <a:pPr lvl="1">
              <a:buFont typeface="Arial" charset="0"/>
              <a:buChar char="►"/>
              <a:defRPr/>
            </a:pPr>
            <a:r>
              <a:rPr lang="en-US" altLang="en-US" dirty="0">
                <a:cs typeface="Tahoma" pitchFamily="34" charset="0"/>
              </a:rPr>
              <a:t>Hay una prueba el lunes, ¿verdad?</a:t>
            </a:r>
          </a:p>
        </p:txBody>
      </p:sp>
    </p:spTree>
    <p:extLst>
      <p:ext uri="{BB962C8B-B14F-4D97-AF65-F5344CB8AC3E}">
        <p14:creationId xmlns:p14="http://schemas.microsoft.com/office/powerpoint/2010/main" val="32175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E428C14-7AED-418A-8EE3-9D8ECF99777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Question Words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F99EBA5-53D9-48C7-AC8D-14BE4A992CDD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altLang="en-US" dirty="0"/>
              <a:t>You can ask for more than just a s</a:t>
            </a:r>
            <a:r>
              <a:rPr lang="en-US" altLang="en-US" dirty="0">
                <a:cs typeface="Tahoma" pitchFamily="34" charset="0"/>
              </a:rPr>
              <a:t>í or no answer by using </a:t>
            </a:r>
            <a:r>
              <a:rPr lang="en-US" altLang="en-US" b="1" dirty="0">
                <a:solidFill>
                  <a:schemeClr val="accent1"/>
                </a:solidFill>
                <a:cs typeface="Tahoma" pitchFamily="34" charset="0"/>
              </a:rPr>
              <a:t>question words</a:t>
            </a:r>
            <a:r>
              <a:rPr lang="en-US" altLang="en-US" dirty="0">
                <a:cs typeface="Tahoma" pitchFamily="34" charset="0"/>
              </a:rPr>
              <a:t>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altLang="en-US" dirty="0">
              <a:cs typeface="Tahoma" pitchFamily="34" charset="0"/>
            </a:endParaRPr>
          </a:p>
          <a:p>
            <a:pPr eaLnBrk="1" hangingPunct="1">
              <a:buFont typeface="Arial" charset="0"/>
              <a:buChar char="►"/>
              <a:defRPr/>
            </a:pPr>
            <a:r>
              <a:rPr lang="en-US" altLang="en-US" b="1" dirty="0">
                <a:cs typeface="Tahoma" pitchFamily="34" charset="0"/>
              </a:rPr>
              <a:t>All</a:t>
            </a:r>
            <a:r>
              <a:rPr lang="en-US" altLang="en-US" dirty="0">
                <a:cs typeface="Tahoma" pitchFamily="34" charset="0"/>
              </a:rPr>
              <a:t> question words have a written accent mark!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3CB5B40-C59E-4A3D-8AED-7C068A40694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5334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Ejemplos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AD55E49F-807D-490C-82E2-E9D1BCC98849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5800" y="1600199"/>
            <a:ext cx="4194175" cy="44989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altLang="en-US" sz="2800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cs typeface="Tahoma" pitchFamily="34" charset="0"/>
              </a:rPr>
              <a:t>¿</a:t>
            </a:r>
            <a:r>
              <a:rPr lang="en-US" altLang="en-US" sz="2800" b="1" dirty="0">
                <a:solidFill>
                  <a:schemeClr val="accent1"/>
                </a:solidFill>
                <a:cs typeface="Tahoma" pitchFamily="34" charset="0"/>
              </a:rPr>
              <a:t>Cómo</a:t>
            </a:r>
            <a:r>
              <a:rPr lang="en-US" altLang="en-US" sz="2800" dirty="0">
                <a:cs typeface="Tahoma" pitchFamily="34" charset="0"/>
              </a:rPr>
              <a:t> es Paco?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i="1" dirty="0">
                <a:cs typeface="Tahoma" pitchFamily="34" charset="0"/>
              </a:rPr>
              <a:t>What is Paco like?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sz="2800" i="1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cs typeface="Tahoma" pitchFamily="34" charset="0"/>
              </a:rPr>
              <a:t>Paco es muy creativo. </a:t>
            </a:r>
          </a:p>
        </p:txBody>
      </p:sp>
      <p:pic>
        <p:nvPicPr>
          <p:cNvPr id="9222" name="Picture 6" descr="Cómo incentivar la creatividad en los niños? | Caligrafix">
            <a:extLst>
              <a:ext uri="{FF2B5EF4-FFF2-40B4-BE49-F238E27FC236}">
                <a16:creationId xmlns:a16="http://schemas.microsoft.com/office/drawing/2014/main" id="{EFD2EAA1-E163-4146-97BB-58DE3C95731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30942"/>
            <a:ext cx="4194175" cy="279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80698D4-C5A0-4E00-B55C-4BDBB827450F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5334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Ejemplos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370B77C6-3946-4FAB-A036-E4D17A48ACFB}"/>
              </a:ext>
            </a:extLst>
          </p:cNvPr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544291" y="1179512"/>
            <a:ext cx="4142509" cy="44989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altLang="en-US" sz="2800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en-US" sz="2800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cs typeface="Tahoma" pitchFamily="34" charset="0"/>
              </a:rPr>
              <a:t>¿</a:t>
            </a:r>
            <a:r>
              <a:rPr lang="en-US" altLang="en-US" sz="2800" b="1" dirty="0">
                <a:solidFill>
                  <a:schemeClr val="hlink"/>
                </a:solidFill>
                <a:cs typeface="Tahoma" pitchFamily="34" charset="0"/>
              </a:rPr>
              <a:t>Cuándo</a:t>
            </a:r>
            <a:r>
              <a:rPr lang="en-US" altLang="en-US" sz="2800" dirty="0">
                <a:cs typeface="Tahoma" pitchFamily="34" charset="0"/>
              </a:rPr>
              <a:t> es tu cumpleaños?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i="1" dirty="0">
                <a:cs typeface="Tahoma" pitchFamily="34" charset="0"/>
              </a:rPr>
              <a:t>When is your birthday?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sz="2800" i="1" dirty="0"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cs typeface="Tahoma" pitchFamily="34" charset="0"/>
              </a:rPr>
              <a:t>Es el primer de junio.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altLang="en-US" sz="2800" dirty="0">
              <a:cs typeface="Tahoma" pitchFamily="34" charset="0"/>
            </a:endParaRPr>
          </a:p>
        </p:txBody>
      </p:sp>
      <p:pic>
        <p:nvPicPr>
          <p:cNvPr id="10249" name="Picture 9" descr="Feliz cumpleaños, concepto vector gratui... | Free Vector #Freepik  #freevector #… en 2020 | Dibujos de feliz cumpleaños, Feliz cumpleaños  niña, Imprimibles feliz cumpleaños">
            <a:extLst>
              <a:ext uri="{FF2B5EF4-FFF2-40B4-BE49-F238E27FC236}">
                <a16:creationId xmlns:a16="http://schemas.microsoft.com/office/drawing/2014/main" id="{7E1E8B5B-052A-4DE5-A77F-A2C1619C4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6" y="1599117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1195</TotalTime>
  <Words>388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Tahoma</vt:lpstr>
      <vt:lpstr>Arial</vt:lpstr>
      <vt:lpstr>Wingdings</vt:lpstr>
      <vt:lpstr>Calibri</vt:lpstr>
      <vt:lpstr>Organic</vt:lpstr>
      <vt:lpstr>Los interrogativos</vt:lpstr>
      <vt:lpstr>Asking Questions</vt:lpstr>
      <vt:lpstr>Ejemplos</vt:lpstr>
      <vt:lpstr>Answering Questions</vt:lpstr>
      <vt:lpstr>Ejemplos</vt:lpstr>
      <vt:lpstr>Asking Questions</vt:lpstr>
      <vt:lpstr>Question Words</vt:lpstr>
      <vt:lpstr>Ejemplos</vt:lpstr>
      <vt:lpstr>Ejemplos</vt:lpstr>
      <vt:lpstr>Ejemplos</vt:lpstr>
      <vt:lpstr>Ejemplos</vt:lpstr>
      <vt:lpstr>Ejemplos</vt:lpstr>
      <vt:lpstr>Ejemplos</vt:lpstr>
      <vt:lpstr>Ejemplos</vt:lpstr>
      <vt:lpstr>Ejemplos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Words</dc:title>
  <dc:creator>Annette M. Bird</dc:creator>
  <cp:lastModifiedBy>BURAK, ANNETTE</cp:lastModifiedBy>
  <cp:revision>21</cp:revision>
  <dcterms:created xsi:type="dcterms:W3CDTF">2008-11-18T01:15:11Z</dcterms:created>
  <dcterms:modified xsi:type="dcterms:W3CDTF">2020-12-03T13:48:12Z</dcterms:modified>
</cp:coreProperties>
</file>