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4" r:id="rId6"/>
    <p:sldId id="262" r:id="rId7"/>
    <p:sldId id="263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5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9B42F9-07BA-42DD-A2BF-FFE7F2629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19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0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4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5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2F27-3EC3-4FDD-88B8-ED99284F91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469B-1483-4BC4-80BE-32D65EA77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21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El </a:t>
            </a:r>
            <a:r>
              <a:rPr lang="en-US" sz="7200" dirty="0" err="1"/>
              <a:t>verbo</a:t>
            </a:r>
            <a:r>
              <a:rPr lang="en-US" sz="7200" dirty="0"/>
              <a:t> «</a:t>
            </a:r>
            <a:r>
              <a:rPr lang="en-US" sz="7200" dirty="0" err="1"/>
              <a:t>gustar</a:t>
            </a:r>
            <a:r>
              <a:rPr lang="en-US" sz="7200" dirty="0"/>
              <a:t>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Descubre</a:t>
            </a:r>
            <a:r>
              <a:rPr lang="en-US" dirty="0"/>
              <a:t> 1 </a:t>
            </a:r>
            <a:r>
              <a:rPr lang="en-US" dirty="0" err="1"/>
              <a:t>Lección</a:t>
            </a:r>
            <a:r>
              <a:rPr lang="en-US" dirty="0"/>
              <a:t> 2.1</a:t>
            </a:r>
          </a:p>
        </p:txBody>
      </p:sp>
    </p:spTree>
    <p:extLst>
      <p:ext uri="{BB962C8B-B14F-4D97-AF65-F5344CB8AC3E}">
        <p14:creationId xmlns:p14="http://schemas.microsoft.com/office/powerpoint/2010/main" val="240800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mucho</a:t>
            </a:r>
          </a:p>
          <a:p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poco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bastante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5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«</a:t>
            </a:r>
            <a:r>
              <a:rPr lang="en-US" dirty="0" err="1"/>
              <a:t>gustar</a:t>
            </a:r>
            <a:r>
              <a:rPr lang="en-US" dirty="0"/>
              <a:t>» </a:t>
            </a:r>
            <a:r>
              <a:rPr lang="en-US" dirty="0" err="1"/>
              <a:t>significa</a:t>
            </a:r>
            <a:r>
              <a:rPr lang="en-US" dirty="0"/>
              <a:t> “to be pleasing to.”</a:t>
            </a:r>
          </a:p>
          <a:p>
            <a:endParaRPr lang="en-US" dirty="0"/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mí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me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el </a:t>
            </a:r>
            <a:r>
              <a:rPr lang="en-US" dirty="0" err="1"/>
              <a:t>helado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Ice cream is pleasing to me.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3"/>
                </a:solidFill>
              </a:rPr>
              <a:t>nos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gustan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los </a:t>
            </a:r>
            <a:r>
              <a:rPr lang="en-US" dirty="0" err="1"/>
              <a:t>postres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Desserts are pleasing to us.</a:t>
            </a:r>
          </a:p>
        </p:txBody>
      </p:sp>
      <p:pic>
        <p:nvPicPr>
          <p:cNvPr id="1026" name="Picture 2" descr="http://www.serviciodepromociondelasalud.es/system/picto/photos/images/155/original_helado_verdad.jpg?13407811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3" y="2133600"/>
            <a:ext cx="1676400" cy="280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miendofuera.com/wp-content/uploads/2012/03/Postre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35272"/>
            <a:ext cx="2431120" cy="32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1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4"/>
            <a:ext cx="8229600" cy="1143000"/>
          </a:xfrm>
        </p:spPr>
        <p:txBody>
          <a:bodyPr/>
          <a:lstStyle/>
          <a:p>
            <a:r>
              <a:rPr lang="en-US" dirty="0"/>
              <a:t>Conjugations of </a:t>
            </a:r>
            <a:r>
              <a:rPr lang="en-US" b="1" dirty="0"/>
              <a:t>GUSTAR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Conjugations of </a:t>
            </a:r>
            <a:r>
              <a:rPr lang="en-US" b="1" dirty="0" err="1"/>
              <a:t>gustar</a:t>
            </a:r>
            <a:r>
              <a:rPr lang="en-US" dirty="0"/>
              <a:t> have two parts:</a:t>
            </a:r>
          </a:p>
          <a:p>
            <a:pPr lvl="1"/>
            <a:r>
              <a:rPr lang="en-US" dirty="0"/>
              <a:t>Indirect object pronoun (to express to whom the item(s) are pleasing)</a:t>
            </a:r>
          </a:p>
          <a:p>
            <a:pPr marL="1828800" lvl="4" indent="0">
              <a:buNone/>
            </a:pPr>
            <a:r>
              <a:rPr lang="en-US" sz="3500" b="1" dirty="0"/>
              <a:t>me		</a:t>
            </a:r>
            <a:r>
              <a:rPr lang="en-US" sz="3500" b="1" dirty="0" err="1"/>
              <a:t>nos</a:t>
            </a:r>
            <a:endParaRPr lang="en-US" sz="3500" b="1" dirty="0"/>
          </a:p>
          <a:p>
            <a:pPr marL="1828800" lvl="4" indent="0">
              <a:buNone/>
            </a:pPr>
            <a:r>
              <a:rPr lang="en-US" sz="3500" b="1" dirty="0" err="1"/>
              <a:t>te</a:t>
            </a:r>
            <a:r>
              <a:rPr lang="en-US" sz="3500" b="1" dirty="0"/>
              <a:t>		</a:t>
            </a:r>
            <a:r>
              <a:rPr lang="en-US" sz="3500" b="1" dirty="0" err="1"/>
              <a:t>os</a:t>
            </a:r>
            <a:endParaRPr lang="en-US" sz="3500" b="1" dirty="0"/>
          </a:p>
          <a:p>
            <a:pPr marL="1828800" lvl="4" indent="0">
              <a:buNone/>
            </a:pPr>
            <a:r>
              <a:rPr lang="en-US" sz="3500" b="1" dirty="0"/>
              <a:t>le		les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Singular or plural form of </a:t>
            </a:r>
            <a:r>
              <a:rPr lang="en-US" b="1" dirty="0" err="1"/>
              <a:t>gustar</a:t>
            </a:r>
            <a:r>
              <a:rPr lang="en-US" b="1" dirty="0"/>
              <a:t> </a:t>
            </a:r>
            <a:r>
              <a:rPr lang="en-US" dirty="0"/>
              <a:t>(to express what is pleasing)</a:t>
            </a:r>
          </a:p>
          <a:p>
            <a:pPr lvl="2"/>
            <a:r>
              <a:rPr lang="en-US" sz="3200" b="1" dirty="0" err="1"/>
              <a:t>gusta</a:t>
            </a:r>
            <a:r>
              <a:rPr lang="en-US" sz="3200" dirty="0"/>
              <a:t> (singular or infinitive verb)</a:t>
            </a:r>
          </a:p>
          <a:p>
            <a:pPr lvl="2"/>
            <a:r>
              <a:rPr lang="en-US" sz="3200" b="1" dirty="0" err="1"/>
              <a:t>gustan</a:t>
            </a:r>
            <a:r>
              <a:rPr lang="en-US" sz="3200" dirty="0"/>
              <a:t> (plural)</a:t>
            </a:r>
          </a:p>
        </p:txBody>
      </p:sp>
    </p:spTree>
    <p:extLst>
      <p:ext uri="{BB962C8B-B14F-4D97-AF65-F5344CB8AC3E}">
        <p14:creationId xmlns:p14="http://schemas.microsoft.com/office/powerpoint/2010/main" val="309255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Forms of GUSTAR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716411"/>
              </p:ext>
            </p:extLst>
          </p:nvPr>
        </p:nvGraphicFramePr>
        <p:xfrm>
          <a:off x="457200" y="1600200"/>
          <a:ext cx="82296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5600">
                <a:tc>
                  <a:txBody>
                    <a:bodyPr/>
                    <a:lstStyle/>
                    <a:p>
                      <a:pPr algn="ctr"/>
                      <a:endParaRPr lang="en-US" altLang="en-US" sz="2800" dirty="0"/>
                    </a:p>
                    <a:p>
                      <a:pPr algn="ctr"/>
                      <a:r>
                        <a:rPr lang="en-US" altLang="en-US" sz="2800" dirty="0" err="1"/>
                        <a:t>yo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me </a:t>
                      </a:r>
                      <a:r>
                        <a:rPr lang="en-US" altLang="en-US" sz="2800" b="1" i="1" dirty="0" err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800" dirty="0"/>
                    </a:p>
                    <a:p>
                      <a:pPr algn="ctr"/>
                      <a:r>
                        <a:rPr lang="en-US" altLang="en-US" sz="2800" dirty="0" err="1"/>
                        <a:t>nosotros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 err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nos</a:t>
                      </a:r>
                      <a:r>
                        <a:rPr lang="en-US" altLang="en-US" sz="2800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r>
                        <a:rPr lang="en-US" altLang="en-US" sz="2800" b="1" i="1" dirty="0" err="1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0">
                <a:tc>
                  <a:txBody>
                    <a:bodyPr/>
                    <a:lstStyle/>
                    <a:p>
                      <a:pPr algn="ctr"/>
                      <a:endParaRPr lang="en-US" altLang="en-US" sz="2800" dirty="0"/>
                    </a:p>
                    <a:p>
                      <a:pPr algn="ctr"/>
                      <a:r>
                        <a:rPr lang="en-US" altLang="en-US" sz="2800" dirty="0" err="1"/>
                        <a:t>t</a:t>
                      </a:r>
                      <a:r>
                        <a:rPr lang="en-US" altLang="en-US" sz="2800" dirty="0" err="1">
                          <a:cs typeface="Arial" charset="0"/>
                        </a:rPr>
                        <a:t>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te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 </a:t>
                      </a: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US" sz="2800" dirty="0"/>
                    </a:p>
                    <a:p>
                      <a:pPr algn="ctr"/>
                      <a:r>
                        <a:rPr lang="en-US" altLang="en-US" sz="2800" dirty="0" err="1"/>
                        <a:t>vosotros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os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 </a:t>
                      </a: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0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>
                          <a:cs typeface="Arial" charset="0"/>
                        </a:rPr>
                        <a:t>él</a:t>
                      </a:r>
                      <a:r>
                        <a:rPr lang="en-US" altLang="en-US" sz="2800" dirty="0">
                          <a:cs typeface="Arial" charset="0"/>
                        </a:rPr>
                        <a:t>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>
                          <a:cs typeface="Arial" charset="0"/>
                        </a:rPr>
                        <a:t>ella</a:t>
                      </a:r>
                      <a:r>
                        <a:rPr lang="en-US" altLang="en-US" sz="2800" dirty="0">
                          <a:cs typeface="Arial" charset="0"/>
                        </a:rPr>
                        <a:t>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>
                          <a:cs typeface="Arial" charset="0"/>
                        </a:rPr>
                        <a:t>Ud</a:t>
                      </a:r>
                      <a:r>
                        <a:rPr lang="en-US" altLang="en-US" sz="2800" dirty="0">
                          <a:cs typeface="Arial" charset="0"/>
                        </a:rPr>
                        <a:t>.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le </a:t>
                      </a: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/>
                        <a:t>ellos</a:t>
                      </a:r>
                      <a:r>
                        <a:rPr lang="en-US" altLang="en-US" sz="2800" dirty="0"/>
                        <a:t>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/>
                        <a:t>ellas</a:t>
                      </a:r>
                      <a:r>
                        <a:rPr lang="en-US" altLang="en-US" sz="2800" dirty="0"/>
                        <a:t>,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altLang="en-US" sz="2800" dirty="0" err="1"/>
                        <a:t>Uds</a:t>
                      </a:r>
                      <a:r>
                        <a:rPr lang="en-US" altLang="en-US" sz="2800" dirty="0"/>
                        <a:t>.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800" b="1" i="1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les </a:t>
                      </a:r>
                      <a:r>
                        <a:rPr lang="en-US" altLang="en-US" sz="2800" b="1" i="1" dirty="0" err="1">
                          <a:solidFill>
                            <a:schemeClr val="hlink"/>
                          </a:solidFill>
                        </a:rPr>
                        <a:t>gusta</a:t>
                      </a:r>
                      <a:r>
                        <a:rPr lang="en-US" altLang="en-US" sz="2800" b="1" i="1" dirty="0">
                          <a:solidFill>
                            <a:schemeClr val="hlink"/>
                          </a:solidFill>
                        </a:rPr>
                        <a:t>(n)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3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for GUSTAR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u="sng" dirty="0"/>
              <a:t>Always</a:t>
            </a:r>
            <a:r>
              <a:rPr lang="en-US" altLang="en-US" dirty="0"/>
              <a:t> use a pronoun with each conjugation!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effectLst/>
              </a:rPr>
              <a:t>Singular forms must be matched with singular objects and plural forms with plural objects!!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effectLst/>
              </a:rPr>
              <a:t>To say one likes to do something, use the singular form of </a:t>
            </a:r>
            <a:r>
              <a:rPr lang="en-US" altLang="en-US" dirty="0" err="1">
                <a:effectLst/>
              </a:rPr>
              <a:t>gusta</a:t>
            </a:r>
            <a:r>
              <a:rPr lang="en-US" altLang="en-US" dirty="0" err="1"/>
              <a:t>r</a:t>
            </a:r>
            <a:r>
              <a:rPr lang="en-US" altLang="en-US" dirty="0"/>
              <a:t> followed by an infinitive verb.</a:t>
            </a:r>
            <a:endParaRPr lang="en-US" altLang="en-US" dirty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ffectLst/>
              </a:rPr>
              <a:t>To say something is not pleasing, use the word “no” </a:t>
            </a:r>
            <a:r>
              <a:rPr lang="en-US" altLang="en-US" u="sng" dirty="0">
                <a:effectLst/>
              </a:rPr>
              <a:t>in front of</a:t>
            </a:r>
            <a:r>
              <a:rPr lang="en-US" altLang="en-US" dirty="0">
                <a:effectLst/>
              </a:rPr>
              <a:t> the pronoun. </a:t>
            </a:r>
          </a:p>
        </p:txBody>
      </p:sp>
    </p:spTree>
    <p:extLst>
      <p:ext uri="{BB962C8B-B14F-4D97-AF65-F5344CB8AC3E}">
        <p14:creationId xmlns:p14="http://schemas.microsoft.com/office/powerpoint/2010/main" val="302083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To clarify or emphasize, use these pronouns </a:t>
            </a:r>
            <a:r>
              <a:rPr lang="en-US" altLang="en-US" sz="4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 front of</a:t>
            </a:r>
            <a:r>
              <a:rPr lang="en-US" alt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GUSTAR…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572000" y="4492625"/>
            <a:ext cx="4114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ellos</a:t>
            </a:r>
            <a:r>
              <a:rPr lang="en-US" altLang="en-US" dirty="0">
                <a:solidFill>
                  <a:schemeClr val="accent3"/>
                </a:solidFill>
              </a:rPr>
              <a:t>,</a:t>
            </a:r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ellas</a:t>
            </a:r>
            <a:r>
              <a:rPr lang="en-US" altLang="en-US" dirty="0">
                <a:solidFill>
                  <a:schemeClr val="accent3"/>
                </a:solidFill>
              </a:rPr>
              <a:t>,</a:t>
            </a:r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ustedes</a:t>
            </a:r>
            <a:endParaRPr lang="en-US" altLang="en-US" dirty="0">
              <a:solidFill>
                <a:schemeClr val="accent3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57200" y="4492625"/>
            <a:ext cx="4114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  <a:cs typeface="Arial" charset="0"/>
              </a:rPr>
              <a:t>él</a:t>
            </a:r>
            <a:r>
              <a:rPr lang="en-US" altLang="en-US" dirty="0">
                <a:solidFill>
                  <a:schemeClr val="accent3"/>
                </a:solidFill>
                <a:cs typeface="Arial" charset="0"/>
              </a:rPr>
              <a:t>,</a:t>
            </a:r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  <a:cs typeface="Arial" charset="0"/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  <a:cs typeface="Arial" charset="0"/>
              </a:rPr>
              <a:t>ella</a:t>
            </a:r>
            <a:r>
              <a:rPr lang="en-US" altLang="en-US" dirty="0">
                <a:solidFill>
                  <a:schemeClr val="accent3"/>
                </a:solidFill>
                <a:cs typeface="Arial" charset="0"/>
              </a:rPr>
              <a:t>,</a:t>
            </a:r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  <a:cs typeface="Arial" charset="0"/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  <a:cs typeface="Arial" charset="0"/>
              </a:rPr>
              <a:t>usted</a:t>
            </a:r>
            <a:endParaRPr lang="en-US" altLang="en-US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0" y="3389313"/>
            <a:ext cx="411480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vosotros</a:t>
            </a:r>
            <a:endParaRPr lang="en-US" altLang="en-US" dirty="0">
              <a:solidFill>
                <a:schemeClr val="accent3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3389313"/>
            <a:ext cx="4114800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ti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0" y="2286000"/>
            <a:ext cx="41148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nosotros</a:t>
            </a:r>
            <a:endParaRPr lang="en-US" altLang="en-US" dirty="0">
              <a:solidFill>
                <a:schemeClr val="accent3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2286000"/>
            <a:ext cx="411480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>
                <a:solidFill>
                  <a:schemeClr val="accent3"/>
                </a:solidFill>
              </a:rPr>
              <a:t>a </a:t>
            </a:r>
            <a:r>
              <a:rPr lang="en-US" altLang="en-US" dirty="0" err="1">
                <a:solidFill>
                  <a:schemeClr val="accent3"/>
                </a:solidFill>
              </a:rPr>
              <a:t>m</a:t>
            </a:r>
            <a:r>
              <a:rPr lang="en-US" altLang="en-US" dirty="0" err="1">
                <a:solidFill>
                  <a:schemeClr val="accent3"/>
                </a:solidFill>
                <a:cs typeface="Arial" charset="0"/>
              </a:rPr>
              <a:t>í</a:t>
            </a:r>
            <a:endParaRPr lang="en-US" altLang="en-US" dirty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457200" y="338931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57200" y="449262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57200" y="2286000"/>
            <a:ext cx="0" cy="3886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4572000" y="2286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8686800" y="2286000"/>
            <a:ext cx="0" cy="3886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 + (name)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altLang="en-US" dirty="0"/>
              <a:t>If you know the person’s name, use:</a:t>
            </a: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chemeClr val="hlink"/>
                </a:solidFill>
              </a:rPr>
              <a:t>a + (name)</a:t>
            </a:r>
            <a:r>
              <a:rPr lang="en-US" altLang="en-US" dirty="0"/>
              <a:t> instead of using the subject pronoun.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dirty="0" err="1"/>
              <a:t>Por</a:t>
            </a:r>
            <a:r>
              <a:rPr lang="en-US" altLang="en-US" dirty="0"/>
              <a:t> </a:t>
            </a:r>
            <a:r>
              <a:rPr lang="en-US" altLang="en-US" dirty="0" err="1"/>
              <a:t>ejemplo</a:t>
            </a:r>
            <a:r>
              <a:rPr lang="en-US" altLang="en-US" dirty="0"/>
              <a:t>:</a:t>
            </a:r>
          </a:p>
          <a:p>
            <a:pPr lvl="1">
              <a:buFontTx/>
              <a:buNone/>
            </a:pPr>
            <a:r>
              <a:rPr lang="en-US" altLang="en-US" sz="3200" dirty="0"/>
              <a:t>Eating pizza is pleasing to Teresa.</a:t>
            </a:r>
          </a:p>
          <a:p>
            <a:pPr lvl="1">
              <a:buFontTx/>
              <a:buNone/>
            </a:pPr>
            <a:r>
              <a:rPr lang="en-US" altLang="en-US" sz="3200" b="1" dirty="0">
                <a:solidFill>
                  <a:schemeClr val="hlink"/>
                </a:solidFill>
              </a:rPr>
              <a:t>A </a:t>
            </a:r>
            <a:r>
              <a:rPr lang="es-MX" altLang="en-US" sz="3200" b="1" dirty="0">
                <a:solidFill>
                  <a:schemeClr val="hlink"/>
                </a:solidFill>
              </a:rPr>
              <a:t>Teresa</a:t>
            </a:r>
            <a:r>
              <a:rPr lang="es-MX" altLang="en-US" sz="3200" dirty="0"/>
              <a:t> le gusta comer pizza.</a:t>
            </a:r>
            <a:r>
              <a:rPr lang="en-US" altLang="en-US" sz="2400" dirty="0"/>
              <a:t> </a:t>
            </a:r>
          </a:p>
        </p:txBody>
      </p:sp>
      <p:pic>
        <p:nvPicPr>
          <p:cNvPr id="16388" name="Picture 4" descr="MCj039751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200400"/>
            <a:ext cx="2259013" cy="228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9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A ti </a:t>
            </a:r>
            <a:r>
              <a:rPr lang="en-US" b="1" dirty="0" err="1">
                <a:solidFill>
                  <a:schemeClr val="accent3"/>
                </a:solidFill>
              </a:rPr>
              <a:t>te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u="sng" dirty="0" err="1">
                <a:solidFill>
                  <a:schemeClr val="accent3"/>
                </a:solidFill>
              </a:rPr>
              <a:t>n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u="sng" dirty="0" err="1"/>
              <a:t>las</a:t>
            </a:r>
            <a:r>
              <a:rPr lang="en-US" u="sng" dirty="0"/>
              <a:t> </a:t>
            </a:r>
            <a:r>
              <a:rPr lang="en-US" u="sng" dirty="0" err="1"/>
              <a:t>verduras</a:t>
            </a:r>
            <a:r>
              <a:rPr lang="en-US" dirty="0"/>
              <a:t>.</a:t>
            </a:r>
          </a:p>
          <a:p>
            <a:r>
              <a:rPr lang="en-US" dirty="0"/>
              <a:t>Vegetables are pleasing to you.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mí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no me </a:t>
            </a:r>
            <a:r>
              <a:rPr lang="en-US" b="1" dirty="0" err="1">
                <a:solidFill>
                  <a:schemeClr val="accent3"/>
                </a:solidFill>
              </a:rPr>
              <a:t>gust</a:t>
            </a:r>
            <a:r>
              <a:rPr lang="en-US" b="1" u="sng" dirty="0" err="1">
                <a:solidFill>
                  <a:schemeClr val="accent3"/>
                </a:solidFill>
              </a:rPr>
              <a:t>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u="sng" dirty="0"/>
              <a:t>comer</a:t>
            </a:r>
            <a:r>
              <a:rPr lang="en-US" dirty="0"/>
              <a:t> los </a:t>
            </a:r>
            <a:r>
              <a:rPr lang="en-US" dirty="0" err="1"/>
              <a:t>tomates</a:t>
            </a:r>
            <a:r>
              <a:rPr lang="en-US" dirty="0"/>
              <a:t>.</a:t>
            </a:r>
          </a:p>
          <a:p>
            <a:r>
              <a:rPr lang="en-US" dirty="0"/>
              <a:t>Eating tomatoes is not pleasing to 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3"/>
                </a:solidFill>
              </a:rPr>
              <a:t>nos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gust</a:t>
            </a:r>
            <a:r>
              <a:rPr lang="en-US" b="1" u="sng" dirty="0" err="1">
                <a:solidFill>
                  <a:schemeClr val="accent3"/>
                </a:solidFill>
              </a:rPr>
              <a:t>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u="sng" dirty="0"/>
              <a:t>el cereal</a:t>
            </a:r>
            <a:r>
              <a:rPr lang="en-US" dirty="0"/>
              <a:t>.</a:t>
            </a:r>
          </a:p>
          <a:p>
            <a:r>
              <a:rPr lang="en-US" dirty="0"/>
              <a:t>Cereal is pleasing to 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yo</a:t>
            </a:r>
            <a:r>
              <a:rPr lang="en-US" dirty="0"/>
              <a:t> – el </a:t>
            </a:r>
            <a:r>
              <a:rPr lang="en-US" dirty="0" err="1"/>
              <a:t>pescado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mí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me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el </a:t>
            </a:r>
            <a:r>
              <a:rPr lang="en-US" dirty="0" err="1"/>
              <a:t>pescado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Juanita – comer </a:t>
            </a:r>
            <a:r>
              <a:rPr lang="en-US" dirty="0" err="1"/>
              <a:t>vegetales</a:t>
            </a:r>
            <a:endParaRPr lang="en-US" dirty="0"/>
          </a:p>
          <a:p>
            <a:r>
              <a:rPr lang="en-US" dirty="0"/>
              <a:t>A Juanita </a:t>
            </a:r>
            <a:r>
              <a:rPr lang="en-US" b="1" dirty="0">
                <a:solidFill>
                  <a:schemeClr val="accent3"/>
                </a:solidFill>
              </a:rPr>
              <a:t>le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comer </a:t>
            </a:r>
            <a:r>
              <a:rPr lang="en-US" dirty="0" err="1"/>
              <a:t>vegetales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mis</a:t>
            </a:r>
            <a:r>
              <a:rPr lang="en-US" dirty="0"/>
              <a:t> amigos – la pizza</a:t>
            </a:r>
          </a:p>
          <a:p>
            <a:r>
              <a:rPr lang="en-US" dirty="0"/>
              <a:t>A </a:t>
            </a:r>
            <a:r>
              <a:rPr lang="en-US" dirty="0" err="1"/>
              <a:t>mis</a:t>
            </a:r>
            <a:r>
              <a:rPr lang="en-US" dirty="0"/>
              <a:t> amigos </a:t>
            </a:r>
            <a:r>
              <a:rPr lang="en-US" b="1" dirty="0">
                <a:solidFill>
                  <a:schemeClr val="accent3"/>
                </a:solidFill>
              </a:rPr>
              <a:t>les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la pizza.</a:t>
            </a:r>
          </a:p>
          <a:p>
            <a:endParaRPr lang="en-US" dirty="0"/>
          </a:p>
          <a:p>
            <a:r>
              <a:rPr lang="en-US" dirty="0" err="1"/>
              <a:t>nosotros</a:t>
            </a:r>
            <a:r>
              <a:rPr lang="en-US" dirty="0"/>
              <a:t> – la comida </a:t>
            </a:r>
            <a:r>
              <a:rPr lang="en-US" dirty="0" err="1"/>
              <a:t>española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3"/>
                </a:solidFill>
              </a:rPr>
              <a:t>nos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gusta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la comida </a:t>
            </a:r>
            <a:r>
              <a:rPr lang="en-US" dirty="0" err="1"/>
              <a:t>española</a:t>
            </a:r>
            <a:r>
              <a:rPr lang="en-US" dirty="0"/>
              <a:t>.</a:t>
            </a:r>
          </a:p>
        </p:txBody>
      </p:sp>
      <p:pic>
        <p:nvPicPr>
          <p:cNvPr id="2050" name="Picture 2" descr="http://tv.greenmedinfo.com/wp-content/uploads/2013/06/vegetables-clip-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69" y="2133600"/>
            <a:ext cx="2209800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static.com/images?q=tbn:ANd9GcT0E__mUoJl1Wqaaodxa0VqXZOrBrgMDeH-eiFHvsl4kRgFHOJ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347" y="1524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d/d3/Supreme_pizz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347" y="3505200"/>
            <a:ext cx="2617029" cy="175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st-listas.20minutos.es/images/2012-09/343429/3716108_640px.jpg?13483995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463" y="5411007"/>
            <a:ext cx="1898468" cy="142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407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El verbo «gustar»</vt:lpstr>
      <vt:lpstr>GUSTAR</vt:lpstr>
      <vt:lpstr>Conjugations of GUSTAR</vt:lpstr>
      <vt:lpstr>Forms of GUSTAR</vt:lpstr>
      <vt:lpstr>Rules for GUSTAR</vt:lpstr>
      <vt:lpstr>To clarify or emphasize, use these pronouns in front of GUSTAR…</vt:lpstr>
      <vt:lpstr>A + (name)</vt:lpstr>
      <vt:lpstr>Más ejemplos</vt:lpstr>
      <vt:lpstr>Práctica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«gustar»</dc:title>
  <dc:creator>support</dc:creator>
  <cp:lastModifiedBy>BURAK, ANNETTE</cp:lastModifiedBy>
  <cp:revision>16</cp:revision>
  <dcterms:created xsi:type="dcterms:W3CDTF">2014-11-20T14:37:33Z</dcterms:created>
  <dcterms:modified xsi:type="dcterms:W3CDTF">2020-11-12T19:35:57Z</dcterms:modified>
</cp:coreProperties>
</file>