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2" r:id="rId9"/>
    <p:sldId id="265" r:id="rId10"/>
    <p:sldId id="263" r:id="rId11"/>
    <p:sldId id="261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24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BF0B-1C0D-4A39-95AC-0A70DA02122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0BA1-622D-4B07-82AC-05E598A5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3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BF0B-1C0D-4A39-95AC-0A70DA02122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0BA1-622D-4B07-82AC-05E598A5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BF0B-1C0D-4A39-95AC-0A70DA02122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0BA1-622D-4B07-82AC-05E598A5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8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BF0B-1C0D-4A39-95AC-0A70DA02122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0BA1-622D-4B07-82AC-05E598A5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9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BF0B-1C0D-4A39-95AC-0A70DA02122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0BA1-622D-4B07-82AC-05E598A5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9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BF0B-1C0D-4A39-95AC-0A70DA02122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0BA1-622D-4B07-82AC-05E598A5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3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BF0B-1C0D-4A39-95AC-0A70DA02122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0BA1-622D-4B07-82AC-05E598A5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7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BF0B-1C0D-4A39-95AC-0A70DA02122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0BA1-622D-4B07-82AC-05E598A5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1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BF0B-1C0D-4A39-95AC-0A70DA02122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0BA1-622D-4B07-82AC-05E598A5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6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BF0B-1C0D-4A39-95AC-0A70DA02122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0BA1-622D-4B07-82AC-05E598A5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9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5BF0B-1C0D-4A39-95AC-0A70DA02122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0BA1-622D-4B07-82AC-05E598A5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8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5BF0B-1C0D-4A39-95AC-0A70DA02122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0BA1-622D-4B07-82AC-05E598A5A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6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Verbs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649214"/>
              </p:ext>
            </p:extLst>
          </p:nvPr>
        </p:nvGraphicFramePr>
        <p:xfrm>
          <a:off x="609600" y="19050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aba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ábamos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abas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abais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aba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aban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090551"/>
              </p:ext>
            </p:extLst>
          </p:nvPr>
        </p:nvGraphicFramePr>
        <p:xfrm>
          <a:off x="5181600" y="19050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ía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íamos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ías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íais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ía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ían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095217"/>
              </p:ext>
            </p:extLst>
          </p:nvPr>
        </p:nvGraphicFramePr>
        <p:xfrm>
          <a:off x="533400" y="3810000"/>
          <a:ext cx="34290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hablaba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hablábamos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hablabas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hablabais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hablaba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hablaban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762579"/>
              </p:ext>
            </p:extLst>
          </p:nvPr>
        </p:nvGraphicFramePr>
        <p:xfrm>
          <a:off x="5181600" y="3810000"/>
          <a:ext cx="30480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comíais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181395"/>
              </p:ext>
            </p:extLst>
          </p:nvPr>
        </p:nvGraphicFramePr>
        <p:xfrm>
          <a:off x="3276600" y="5181600"/>
          <a:ext cx="28194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vivíais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77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91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the verb </a:t>
            </a:r>
            <a:r>
              <a:rPr lang="en-US" dirty="0" err="1" smtClean="0">
                <a:solidFill>
                  <a:srgbClr val="FF0000"/>
                </a:solidFill>
              </a:rPr>
              <a:t>ir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ser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ver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dar</a:t>
            </a:r>
            <a:r>
              <a:rPr lang="en-US" dirty="0" smtClean="0"/>
              <a:t>?</a:t>
            </a:r>
          </a:p>
          <a:p>
            <a:r>
              <a:rPr lang="en-US" dirty="0"/>
              <a:t>	</a:t>
            </a:r>
            <a:r>
              <a:rPr lang="en-US" dirty="0" smtClean="0"/>
              <a:t>Yes – Conjugate it accordingly</a:t>
            </a:r>
          </a:p>
          <a:p>
            <a:r>
              <a:rPr lang="en-US" dirty="0"/>
              <a:t>	</a:t>
            </a:r>
            <a:r>
              <a:rPr lang="en-US" dirty="0" smtClean="0"/>
              <a:t>No – Continue</a:t>
            </a:r>
          </a:p>
          <a:p>
            <a:r>
              <a:rPr lang="en-US" dirty="0" smtClean="0"/>
              <a:t>Is it a </a:t>
            </a:r>
            <a:r>
              <a:rPr lang="en-US" dirty="0" smtClean="0">
                <a:solidFill>
                  <a:srgbClr val="FF0000"/>
                </a:solidFill>
              </a:rPr>
              <a:t>morphing verb </a:t>
            </a:r>
            <a:r>
              <a:rPr lang="en-US" dirty="0" smtClean="0"/>
              <a:t>(stem changes in EVERY form)? 	</a:t>
            </a:r>
          </a:p>
          <a:p>
            <a:r>
              <a:rPr lang="en-US" dirty="0"/>
              <a:t>	</a:t>
            </a:r>
            <a:r>
              <a:rPr lang="en-US" dirty="0" smtClean="0"/>
              <a:t>Yes – conjugate it using the morphing endings and new stem in all forms</a:t>
            </a:r>
          </a:p>
          <a:p>
            <a:r>
              <a:rPr lang="en-US" dirty="0"/>
              <a:t>	</a:t>
            </a:r>
            <a:r>
              <a:rPr lang="en-US" dirty="0" smtClean="0"/>
              <a:t>No – Identify the ending</a:t>
            </a:r>
          </a:p>
          <a:p>
            <a:r>
              <a:rPr lang="en-US" dirty="0"/>
              <a:t>	</a:t>
            </a:r>
            <a:r>
              <a:rPr lang="en-US" dirty="0" smtClean="0"/>
              <a:t>	-AR	</a:t>
            </a:r>
          </a:p>
          <a:p>
            <a:r>
              <a:rPr lang="en-US" dirty="0"/>
              <a:t>	</a:t>
            </a:r>
            <a:r>
              <a:rPr lang="en-US" dirty="0" smtClean="0"/>
              <a:t>		Does it end with -</a:t>
            </a:r>
            <a:r>
              <a:rPr lang="en-US" dirty="0" smtClean="0">
                <a:solidFill>
                  <a:srgbClr val="FF0000"/>
                </a:solidFill>
              </a:rPr>
              <a:t>gar</a:t>
            </a:r>
            <a:r>
              <a:rPr lang="en-US" dirty="0" smtClean="0"/>
              <a:t>, -</a:t>
            </a:r>
            <a:r>
              <a:rPr lang="en-US" dirty="0" smtClean="0">
                <a:solidFill>
                  <a:srgbClr val="FF0000"/>
                </a:solidFill>
              </a:rPr>
              <a:t>car</a:t>
            </a:r>
            <a:r>
              <a:rPr lang="en-US" dirty="0" smtClean="0"/>
              <a:t>, -</a:t>
            </a:r>
            <a:r>
              <a:rPr lang="en-US" dirty="0" err="1" smtClean="0">
                <a:solidFill>
                  <a:srgbClr val="FF0000"/>
                </a:solidFill>
              </a:rPr>
              <a:t>zar</a:t>
            </a:r>
            <a:r>
              <a:rPr lang="en-US" dirty="0" smtClean="0"/>
              <a:t>?</a:t>
            </a:r>
          </a:p>
          <a:p>
            <a:r>
              <a:rPr lang="en-US" dirty="0"/>
              <a:t>	</a:t>
            </a:r>
            <a:r>
              <a:rPr lang="en-US" dirty="0" smtClean="0"/>
              <a:t>			Yes – spell change in </a:t>
            </a:r>
            <a:r>
              <a:rPr lang="en-US" dirty="0" err="1" smtClean="0"/>
              <a:t>Yo</a:t>
            </a:r>
            <a:r>
              <a:rPr lang="en-US" dirty="0" smtClean="0"/>
              <a:t> form</a:t>
            </a:r>
          </a:p>
          <a:p>
            <a:r>
              <a:rPr lang="en-US" dirty="0"/>
              <a:t>	</a:t>
            </a:r>
            <a:r>
              <a:rPr lang="en-US" dirty="0" smtClean="0"/>
              <a:t>			No – It’s regular</a:t>
            </a:r>
          </a:p>
          <a:p>
            <a:r>
              <a:rPr lang="en-US" dirty="0"/>
              <a:t>	</a:t>
            </a:r>
            <a:r>
              <a:rPr lang="en-US" dirty="0" smtClean="0"/>
              <a:t>	-ER	</a:t>
            </a:r>
          </a:p>
          <a:p>
            <a:r>
              <a:rPr lang="en-US" dirty="0"/>
              <a:t>	</a:t>
            </a:r>
            <a:r>
              <a:rPr lang="en-US" dirty="0" smtClean="0"/>
              <a:t>		Does stem end in vowel?</a:t>
            </a:r>
          </a:p>
          <a:p>
            <a:r>
              <a:rPr lang="en-US" dirty="0"/>
              <a:t>	</a:t>
            </a:r>
            <a:r>
              <a:rPr lang="en-US" dirty="0" smtClean="0"/>
              <a:t>			Yes – Is the vowel ending of the stem u?</a:t>
            </a:r>
          </a:p>
          <a:p>
            <a:r>
              <a:rPr lang="en-US" dirty="0"/>
              <a:t>	</a:t>
            </a:r>
            <a:r>
              <a:rPr lang="en-US" dirty="0" smtClean="0"/>
              <a:t>				Yes – replace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in 3</a:t>
            </a:r>
            <a:r>
              <a:rPr lang="en-US" baseline="30000" dirty="0" smtClean="0"/>
              <a:t>rd</a:t>
            </a:r>
            <a:r>
              <a:rPr lang="en-US" dirty="0" smtClean="0"/>
              <a:t> person</a:t>
            </a:r>
          </a:p>
          <a:p>
            <a:r>
              <a:rPr lang="en-US" dirty="0"/>
              <a:t>	</a:t>
            </a:r>
            <a:r>
              <a:rPr lang="en-US" dirty="0" smtClean="0"/>
              <a:t>				No – replace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in 3</a:t>
            </a:r>
            <a:r>
              <a:rPr lang="en-US" baseline="30000" dirty="0" smtClean="0"/>
              <a:t>rd</a:t>
            </a:r>
            <a:r>
              <a:rPr lang="en-US" dirty="0" smtClean="0"/>
              <a:t> person &amp; add an 					accent mark to the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person</a:t>
            </a:r>
          </a:p>
          <a:p>
            <a:r>
              <a:rPr lang="en-US" dirty="0"/>
              <a:t>	</a:t>
            </a:r>
            <a:r>
              <a:rPr lang="en-US" dirty="0" smtClean="0"/>
              <a:t>			No – It’s regular</a:t>
            </a:r>
          </a:p>
          <a:p>
            <a:r>
              <a:rPr lang="en-US" dirty="0" smtClean="0"/>
              <a:t>		-IR	Does it stem change in present tense? </a:t>
            </a:r>
          </a:p>
          <a:p>
            <a:r>
              <a:rPr lang="en-US" dirty="0"/>
              <a:t>	</a:t>
            </a:r>
            <a:r>
              <a:rPr lang="en-US" dirty="0" smtClean="0"/>
              <a:t>			Yes – Is it in the 3</a:t>
            </a:r>
            <a:r>
              <a:rPr lang="en-US" baseline="30000" dirty="0" smtClean="0"/>
              <a:t>rd</a:t>
            </a:r>
            <a:r>
              <a:rPr lang="en-US" dirty="0" smtClean="0"/>
              <a:t> person?</a:t>
            </a:r>
          </a:p>
          <a:p>
            <a:r>
              <a:rPr lang="en-US" dirty="0"/>
              <a:t>	</a:t>
            </a:r>
            <a:r>
              <a:rPr lang="en-US" dirty="0" smtClean="0"/>
              <a:t>				Yes – Stem change (e – </a:t>
            </a:r>
            <a:r>
              <a:rPr lang="en-US" dirty="0" err="1" smtClean="0"/>
              <a:t>i</a:t>
            </a:r>
            <a:r>
              <a:rPr lang="en-US" dirty="0" smtClean="0"/>
              <a:t>; o – u) with regular 						endings</a:t>
            </a:r>
          </a:p>
          <a:p>
            <a:r>
              <a:rPr lang="en-US" dirty="0"/>
              <a:t>	</a:t>
            </a:r>
            <a:r>
              <a:rPr lang="en-US" dirty="0" smtClean="0"/>
              <a:t>				No – See next question</a:t>
            </a:r>
          </a:p>
          <a:p>
            <a:r>
              <a:rPr lang="en-US" dirty="0"/>
              <a:t>	</a:t>
            </a:r>
            <a:r>
              <a:rPr lang="en-US" dirty="0" smtClean="0"/>
              <a:t>			No – Does the stem end in vowel?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				Yes – see same question with –ER verbs</a:t>
            </a:r>
          </a:p>
          <a:p>
            <a:r>
              <a:rPr lang="en-US" dirty="0"/>
              <a:t>	</a:t>
            </a:r>
            <a:r>
              <a:rPr lang="en-US" dirty="0" smtClean="0"/>
              <a:t>				No – It’s Regular</a:t>
            </a:r>
          </a:p>
        </p:txBody>
      </p:sp>
    </p:spTree>
    <p:extLst>
      <p:ext uri="{BB962C8B-B14F-4D97-AF65-F5344CB8AC3E}">
        <p14:creationId xmlns:p14="http://schemas.microsoft.com/office/powerpoint/2010/main" val="276172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Imperfect Verbs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913892"/>
              </p:ext>
            </p:extLst>
          </p:nvPr>
        </p:nvGraphicFramePr>
        <p:xfrm>
          <a:off x="609600" y="19050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iba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íbamos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ibas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ibais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iba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iban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26622"/>
              </p:ext>
            </p:extLst>
          </p:nvPr>
        </p:nvGraphicFramePr>
        <p:xfrm>
          <a:off x="4800600" y="19050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veía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veíamos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veías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veíais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veía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veían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547060"/>
              </p:ext>
            </p:extLst>
          </p:nvPr>
        </p:nvGraphicFramePr>
        <p:xfrm>
          <a:off x="609600" y="32766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éramos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erais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6600" y="2133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ir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3439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ser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2133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ver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26068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Irregulars – ALL 3 OF THEM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8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701702"/>
              </p:ext>
            </p:extLst>
          </p:nvPr>
        </p:nvGraphicFramePr>
        <p:xfrm>
          <a:off x="762000" y="685800"/>
          <a:ext cx="34290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habl</a:t>
                      </a:r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ab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habl</a:t>
                      </a:r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áb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amos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habl</a:t>
                      </a:r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ab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habl</a:t>
                      </a:r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ab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ais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habl</a:t>
                      </a:r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ab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habl</a:t>
                      </a:r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ab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325227"/>
              </p:ext>
            </p:extLst>
          </p:nvPr>
        </p:nvGraphicFramePr>
        <p:xfrm>
          <a:off x="685800" y="3429000"/>
          <a:ext cx="35052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amos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ais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20354"/>
              </p:ext>
            </p:extLst>
          </p:nvPr>
        </p:nvGraphicFramePr>
        <p:xfrm>
          <a:off x="685800" y="2057400"/>
          <a:ext cx="35052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amos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ais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498476"/>
              </p:ext>
            </p:extLst>
          </p:nvPr>
        </p:nvGraphicFramePr>
        <p:xfrm>
          <a:off x="5257800" y="6858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ib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íb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amos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ib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ib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ais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ib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B0F0"/>
                          </a:solidFill>
                        </a:rPr>
                        <a:t>ib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378440"/>
              </p:ext>
            </p:extLst>
          </p:nvPr>
        </p:nvGraphicFramePr>
        <p:xfrm>
          <a:off x="5257800" y="20574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amos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ais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veí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696889"/>
              </p:ext>
            </p:extLst>
          </p:nvPr>
        </p:nvGraphicFramePr>
        <p:xfrm>
          <a:off x="5257800" y="34290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er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ér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amos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er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ais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er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er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an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3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</a:t>
            </a:r>
            <a:r>
              <a:rPr lang="en-US" dirty="0" err="1" smtClean="0"/>
              <a:t>Preterite</a:t>
            </a:r>
            <a:r>
              <a:rPr lang="en-US" dirty="0" smtClean="0"/>
              <a:t> Verbs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30046"/>
              </p:ext>
            </p:extLst>
          </p:nvPr>
        </p:nvGraphicFramePr>
        <p:xfrm>
          <a:off x="609600" y="19050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462361"/>
              </p:ext>
            </p:extLst>
          </p:nvPr>
        </p:nvGraphicFramePr>
        <p:xfrm>
          <a:off x="5181600" y="19050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14397"/>
              </p:ext>
            </p:extLst>
          </p:nvPr>
        </p:nvGraphicFramePr>
        <p:xfrm>
          <a:off x="152400" y="3810000"/>
          <a:ext cx="2971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485900"/>
                <a:gridCol w="1485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hablé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hablamos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hablaste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hablasteis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habló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hablaron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36277"/>
              </p:ext>
            </p:extLst>
          </p:nvPr>
        </p:nvGraphicFramePr>
        <p:xfrm>
          <a:off x="3200400" y="3810000"/>
          <a:ext cx="28194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comieron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058485"/>
              </p:ext>
            </p:extLst>
          </p:nvPr>
        </p:nvGraphicFramePr>
        <p:xfrm>
          <a:off x="6096000" y="3810000"/>
          <a:ext cx="28194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vivieron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51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-gar, -car, -</a:t>
            </a:r>
            <a:r>
              <a:rPr lang="en-US" dirty="0" err="1" smtClean="0"/>
              <a:t>zar</a:t>
            </a:r>
            <a:r>
              <a:rPr lang="en-US" dirty="0" smtClean="0"/>
              <a:t> verbs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075028"/>
              </p:ext>
            </p:extLst>
          </p:nvPr>
        </p:nvGraphicFramePr>
        <p:xfrm>
          <a:off x="609600" y="19050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gu</a:t>
                      </a:r>
                      <a:r>
                        <a:rPr lang="en-US" sz="2400" dirty="0" err="1" smtClean="0"/>
                        <a:t>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gamos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gaste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gasteis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gó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garon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402496"/>
              </p:ext>
            </p:extLst>
          </p:nvPr>
        </p:nvGraphicFramePr>
        <p:xfrm>
          <a:off x="609600" y="32766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qu</a:t>
                      </a:r>
                      <a:r>
                        <a:rPr lang="en-US" sz="2400" dirty="0" err="1" smtClean="0"/>
                        <a:t>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camos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-caste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casteis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caron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6600" y="2133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-gar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3439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-car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663070"/>
              </p:ext>
            </p:extLst>
          </p:nvPr>
        </p:nvGraphicFramePr>
        <p:xfrm>
          <a:off x="609600" y="46482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2400" dirty="0" err="1" smtClean="0"/>
                        <a:t>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zamos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zaste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zasteis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zó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zaron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76600" y="48107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-</a:t>
            </a:r>
            <a:r>
              <a:rPr lang="en-US" sz="2800" dirty="0" err="1" smtClean="0">
                <a:solidFill>
                  <a:srgbClr val="0070C0"/>
                </a:solidFill>
              </a:rPr>
              <a:t>zar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89266"/>
              </p:ext>
            </p:extLst>
          </p:nvPr>
        </p:nvGraphicFramePr>
        <p:xfrm>
          <a:off x="4419600" y="1905000"/>
          <a:ext cx="30480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lle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gu</a:t>
                      </a:r>
                      <a:r>
                        <a:rPr lang="en-US" sz="2400" dirty="0" err="1" smtClean="0"/>
                        <a:t>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llegamos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llegaste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llegasteis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llegó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llegaron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866570"/>
              </p:ext>
            </p:extLst>
          </p:nvPr>
        </p:nvGraphicFramePr>
        <p:xfrm>
          <a:off x="4419600" y="3276600"/>
          <a:ext cx="30480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mar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qu</a:t>
                      </a:r>
                      <a:r>
                        <a:rPr lang="en-US" sz="2400" dirty="0" err="1" smtClean="0"/>
                        <a:t>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marcamos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marcaste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marcasteis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marcó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marcaron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315200" y="2133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llegar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15200" y="34391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marcar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630930"/>
              </p:ext>
            </p:extLst>
          </p:nvPr>
        </p:nvGraphicFramePr>
        <p:xfrm>
          <a:off x="4419600" y="4648200"/>
          <a:ext cx="28194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lan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2400" dirty="0" err="1" smtClean="0"/>
                        <a:t>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lanzamos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lanzaste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lanzasteis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lanzó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lanzaron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7315200" y="48107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lanzar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8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Changing Verbs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848989"/>
              </p:ext>
            </p:extLst>
          </p:nvPr>
        </p:nvGraphicFramePr>
        <p:xfrm>
          <a:off x="228600" y="127379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971800" y="1324630"/>
            <a:ext cx="457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 smtClean="0">
                <a:solidFill>
                  <a:srgbClr val="0070C0"/>
                </a:solidFill>
              </a:rPr>
              <a:t>Is it a stem changing verb in the present tense?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solidFill>
                  <a:srgbClr val="0070C0"/>
                </a:solidFill>
              </a:rPr>
              <a:t>Is it an –IR verb?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solidFill>
                  <a:srgbClr val="0070C0"/>
                </a:solidFill>
              </a:rPr>
              <a:t>Is it in the 3</a:t>
            </a:r>
            <a:r>
              <a:rPr lang="en-US" sz="2800" baseline="30000" dirty="0" smtClean="0">
                <a:solidFill>
                  <a:srgbClr val="0070C0"/>
                </a:solidFill>
              </a:rPr>
              <a:t>rd</a:t>
            </a:r>
            <a:r>
              <a:rPr lang="en-US" sz="2800" dirty="0" smtClean="0">
                <a:solidFill>
                  <a:srgbClr val="0070C0"/>
                </a:solidFill>
              </a:rPr>
              <a:t> Person?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Stem Change</a:t>
            </a:r>
            <a:endParaRPr lang="en-US" sz="2800" dirty="0">
              <a:solidFill>
                <a:srgbClr val="C00000"/>
              </a:solidFill>
            </a:endParaRPr>
          </a:p>
        </p:txBody>
      </p:sp>
      <p:cxnSp>
        <p:nvCxnSpPr>
          <p:cNvPr id="6" name="Curved Connector 5"/>
          <p:cNvCxnSpPr/>
          <p:nvPr/>
        </p:nvCxnSpPr>
        <p:spPr>
          <a:xfrm rot="10800000">
            <a:off x="2514600" y="2133600"/>
            <a:ext cx="3429000" cy="381000"/>
          </a:xfrm>
          <a:prstGeom prst="curvedConnector3">
            <a:avLst>
              <a:gd name="adj1" fmla="val 43333"/>
            </a:avLst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200" y="2895600"/>
            <a:ext cx="228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 err="1" smtClean="0">
                <a:solidFill>
                  <a:srgbClr val="0070C0"/>
                </a:solidFill>
              </a:rPr>
              <a:t>jugar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solidFill>
                  <a:srgbClr val="0070C0"/>
                </a:solidFill>
              </a:rPr>
              <a:t>pedir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solidFill>
                  <a:srgbClr val="0070C0"/>
                </a:solidFill>
              </a:rPr>
              <a:t>vivir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solidFill>
                  <a:srgbClr val="0070C0"/>
                </a:solidFill>
              </a:rPr>
              <a:t>dormir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solidFill>
                  <a:srgbClr val="0070C0"/>
                </a:solidFill>
              </a:rPr>
              <a:t>perder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solidFill>
                  <a:srgbClr val="0070C0"/>
                </a:solidFill>
              </a:rPr>
              <a:t>divertir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2,4,6 will change a </a:t>
            </a:r>
            <a:r>
              <a:rPr lang="en-US" sz="2800" b="1" dirty="0" smtClean="0">
                <a:solidFill>
                  <a:srgbClr val="7030A0"/>
                </a:solidFill>
              </a:rPr>
              <a:t>single</a:t>
            </a:r>
            <a:r>
              <a:rPr lang="en-US" sz="2800" dirty="0" smtClean="0">
                <a:solidFill>
                  <a:srgbClr val="C00000"/>
                </a:solidFill>
              </a:rPr>
              <a:t> letter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38520"/>
              </p:ext>
            </p:extLst>
          </p:nvPr>
        </p:nvGraphicFramePr>
        <p:xfrm>
          <a:off x="2286000" y="3601879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pedí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pedimos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pediste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pedisteis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err="1" smtClean="0"/>
                        <a:t>dió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err="1" smtClean="0"/>
                        <a:t>dieron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26208"/>
              </p:ext>
            </p:extLst>
          </p:nvPr>
        </p:nvGraphicFramePr>
        <p:xfrm>
          <a:off x="2286000" y="4953000"/>
          <a:ext cx="31242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562100"/>
                <a:gridCol w="1562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dormí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dormimos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dormiste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dormisteis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dk1"/>
                          </a:solidFill>
                        </a:rPr>
                        <a:t>d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u</a:t>
                      </a:r>
                      <a:r>
                        <a:rPr lang="en-US" sz="2400" dirty="0" err="1" smtClean="0">
                          <a:solidFill>
                            <a:schemeClr val="dk1"/>
                          </a:solidFill>
                        </a:rPr>
                        <a:t>rm</a:t>
                      </a:r>
                      <a:r>
                        <a:rPr lang="en-US" sz="2400" dirty="0" err="1" smtClean="0"/>
                        <a:t>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dk1"/>
                          </a:solidFill>
                        </a:rPr>
                        <a:t>d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u</a:t>
                      </a:r>
                      <a:r>
                        <a:rPr lang="en-US" sz="2400" dirty="0" err="1" smtClean="0">
                          <a:solidFill>
                            <a:schemeClr val="dk1"/>
                          </a:solidFill>
                        </a:rPr>
                        <a:t>rm</a:t>
                      </a:r>
                      <a:r>
                        <a:rPr lang="en-US" sz="2400" dirty="0" err="1" smtClean="0"/>
                        <a:t>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77959"/>
              </p:ext>
            </p:extLst>
          </p:nvPr>
        </p:nvGraphicFramePr>
        <p:xfrm>
          <a:off x="5105400" y="3581400"/>
          <a:ext cx="31242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562100"/>
                <a:gridCol w="1562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divertí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divertimos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divertiste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divertisteis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dk1"/>
                          </a:solidFill>
                        </a:rPr>
                        <a:t>div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rt</a:t>
                      </a:r>
                      <a:r>
                        <a:rPr lang="en-US" sz="2400" dirty="0" err="1" smtClean="0"/>
                        <a:t>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dk1"/>
                          </a:solidFill>
                        </a:rPr>
                        <a:t>div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400" dirty="0" err="1" smtClean="0">
                          <a:solidFill>
                            <a:schemeClr val="dk1"/>
                          </a:solidFill>
                        </a:rPr>
                        <a:t>rt</a:t>
                      </a:r>
                      <a:r>
                        <a:rPr lang="en-US" sz="2400" dirty="0" err="1" smtClean="0"/>
                        <a:t>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5638800" y="5105400"/>
            <a:ext cx="350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e to </a:t>
            </a:r>
            <a:r>
              <a:rPr lang="en-US" sz="2800" b="1" dirty="0" err="1" smtClean="0">
                <a:solidFill>
                  <a:srgbClr val="7030A0"/>
                </a:solidFill>
              </a:rPr>
              <a:t>i</a:t>
            </a:r>
            <a:r>
              <a:rPr lang="en-US" sz="2800" b="1" dirty="0" smtClean="0">
                <a:solidFill>
                  <a:srgbClr val="7030A0"/>
                </a:solidFill>
              </a:rPr>
              <a:t> = e to </a:t>
            </a:r>
            <a:r>
              <a:rPr lang="en-US" sz="2800" b="1" dirty="0" err="1" smtClean="0">
                <a:solidFill>
                  <a:srgbClr val="7030A0"/>
                </a:solidFill>
              </a:rPr>
              <a:t>i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r>
              <a:rPr lang="en-US" sz="2800" b="1" dirty="0" smtClean="0">
                <a:solidFill>
                  <a:srgbClr val="7030A0"/>
                </a:solidFill>
              </a:rPr>
              <a:t>e to </a:t>
            </a:r>
            <a:r>
              <a:rPr lang="en-US" sz="2800" b="1" dirty="0" err="1" smtClean="0">
                <a:solidFill>
                  <a:srgbClr val="7030A0"/>
                </a:solidFill>
              </a:rPr>
              <a:t>ie</a:t>
            </a:r>
            <a:r>
              <a:rPr lang="en-US" sz="2800" b="1" dirty="0" smtClean="0">
                <a:solidFill>
                  <a:srgbClr val="7030A0"/>
                </a:solidFill>
              </a:rPr>
              <a:t> = e to </a:t>
            </a:r>
            <a:r>
              <a:rPr lang="en-US" sz="2800" b="1" dirty="0" err="1" smtClean="0">
                <a:solidFill>
                  <a:srgbClr val="7030A0"/>
                </a:solidFill>
              </a:rPr>
              <a:t>i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r>
              <a:rPr lang="en-US" sz="2800" b="1" dirty="0" smtClean="0">
                <a:solidFill>
                  <a:srgbClr val="7030A0"/>
                </a:solidFill>
              </a:rPr>
              <a:t>o to </a:t>
            </a:r>
            <a:r>
              <a:rPr lang="en-US" sz="2800" b="1" dirty="0" err="1" smtClean="0">
                <a:solidFill>
                  <a:srgbClr val="7030A0"/>
                </a:solidFill>
              </a:rPr>
              <a:t>ue</a:t>
            </a:r>
            <a:r>
              <a:rPr lang="en-US" sz="2800" b="1" dirty="0" smtClean="0">
                <a:solidFill>
                  <a:srgbClr val="7030A0"/>
                </a:solidFill>
              </a:rPr>
              <a:t> = o to u</a:t>
            </a:r>
          </a:p>
          <a:p>
            <a:r>
              <a:rPr lang="en-US" sz="2800" b="1" dirty="0" smtClean="0">
                <a:solidFill>
                  <a:srgbClr val="7030A0"/>
                </a:solidFill>
              </a:rPr>
              <a:t>u to </a:t>
            </a:r>
            <a:r>
              <a:rPr lang="en-US" sz="2800" b="1" dirty="0" err="1" smtClean="0">
                <a:solidFill>
                  <a:srgbClr val="7030A0"/>
                </a:solidFill>
              </a:rPr>
              <a:t>ue</a:t>
            </a:r>
            <a:r>
              <a:rPr lang="en-US" sz="2800" b="1" dirty="0" smtClean="0">
                <a:solidFill>
                  <a:srgbClr val="7030A0"/>
                </a:solidFill>
              </a:rPr>
              <a:t> = doesn’t exist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15000" y="48768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Present </a:t>
            </a:r>
            <a:r>
              <a:rPr lang="en-US" sz="2000" dirty="0"/>
              <a:t>/</a:t>
            </a:r>
            <a:r>
              <a:rPr lang="en-US" sz="2000" dirty="0" smtClean="0"/>
              <a:t> Preterit</a:t>
            </a:r>
          </a:p>
        </p:txBody>
      </p:sp>
    </p:spTree>
    <p:extLst>
      <p:ext uri="{BB962C8B-B14F-4D97-AF65-F5344CB8AC3E}">
        <p14:creationId xmlns:p14="http://schemas.microsoft.com/office/powerpoint/2010/main" val="378277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25" grpId="0" build="p"/>
      <p:bldP spid="30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543800" y="1828800"/>
            <a:ext cx="2057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caer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creer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leer</a:t>
            </a:r>
          </a:p>
          <a:p>
            <a:r>
              <a:rPr lang="en-US" sz="2800" dirty="0" err="1" smtClean="0">
                <a:solidFill>
                  <a:srgbClr val="0070C0"/>
                </a:solidFill>
              </a:rPr>
              <a:t>oír</a:t>
            </a:r>
            <a:endParaRPr lang="en-US" sz="2800" dirty="0" smtClean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huir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construir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influir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fluir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incluir</a:t>
            </a:r>
            <a:endParaRPr lang="en-US" sz="2800" dirty="0" smtClean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Spell Changing Verbs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626394"/>
              </p:ext>
            </p:extLst>
          </p:nvPr>
        </p:nvGraphicFramePr>
        <p:xfrm>
          <a:off x="609600" y="19050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543924"/>
              </p:ext>
            </p:extLst>
          </p:nvPr>
        </p:nvGraphicFramePr>
        <p:xfrm>
          <a:off x="609600" y="32766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leí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leimos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leiste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leisteis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leió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leieron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220713"/>
              </p:ext>
            </p:extLst>
          </p:nvPr>
        </p:nvGraphicFramePr>
        <p:xfrm>
          <a:off x="609600" y="46482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huí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huimos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huiste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huisteis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huió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huieron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31746"/>
              </p:ext>
            </p:extLst>
          </p:nvPr>
        </p:nvGraphicFramePr>
        <p:xfrm>
          <a:off x="4419600" y="1905000"/>
          <a:ext cx="30480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en-US" sz="2400" dirty="0" err="1" smtClean="0"/>
                        <a:t>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í</a:t>
                      </a:r>
                      <a:r>
                        <a:rPr lang="en-US" sz="2400" dirty="0" err="1" smtClean="0"/>
                        <a:t>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en-US" sz="2400" dirty="0" err="1" smtClean="0"/>
                        <a:t>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US" sz="2400" dirty="0" err="1" smtClean="0"/>
                        <a:t>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ca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US" sz="2400" dirty="0" err="1" smtClean="0"/>
                        <a:t>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331146"/>
              </p:ext>
            </p:extLst>
          </p:nvPr>
        </p:nvGraphicFramePr>
        <p:xfrm>
          <a:off x="4419600" y="3276600"/>
          <a:ext cx="30480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leí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en-US" sz="2400" dirty="0" err="1" smtClean="0"/>
                        <a:t>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dk1"/>
                          </a:solidFill>
                        </a:rPr>
                        <a:t>le</a:t>
                      </a:r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</a:rPr>
                        <a:t>í</a:t>
                      </a:r>
                      <a:r>
                        <a:rPr lang="en-US" sz="2400" dirty="0" err="1" smtClean="0"/>
                        <a:t>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í</a:t>
                      </a:r>
                      <a:r>
                        <a:rPr lang="en-US" sz="2400" dirty="0" err="1" smtClean="0"/>
                        <a:t>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US" sz="2400" dirty="0" err="1" smtClean="0"/>
                        <a:t>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US" sz="2400" dirty="0" err="1" smtClean="0"/>
                        <a:t>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543800" y="1828800"/>
            <a:ext cx="2057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c</a:t>
            </a:r>
            <a:r>
              <a:rPr lang="en-US" sz="2800" dirty="0" err="1" smtClean="0">
                <a:solidFill>
                  <a:srgbClr val="C00000"/>
                </a:solidFill>
              </a:rPr>
              <a:t>a</a:t>
            </a:r>
            <a:r>
              <a:rPr lang="en-US" sz="2800" dirty="0" err="1" smtClean="0">
                <a:solidFill>
                  <a:srgbClr val="0070C0"/>
                </a:solidFill>
              </a:rPr>
              <a:t>er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cr</a:t>
            </a:r>
            <a:r>
              <a:rPr lang="en-US" sz="2800" dirty="0" err="1" smtClean="0">
                <a:solidFill>
                  <a:srgbClr val="C00000"/>
                </a:solidFill>
              </a:rPr>
              <a:t>e</a:t>
            </a:r>
            <a:r>
              <a:rPr lang="en-US" sz="2800" dirty="0" err="1" smtClean="0">
                <a:solidFill>
                  <a:srgbClr val="0070C0"/>
                </a:solidFill>
              </a:rPr>
              <a:t>er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l</a:t>
            </a:r>
            <a:r>
              <a:rPr lang="en-US" sz="2800" dirty="0" smtClean="0">
                <a:solidFill>
                  <a:srgbClr val="C00000"/>
                </a:solidFill>
              </a:rPr>
              <a:t>e</a:t>
            </a:r>
            <a:r>
              <a:rPr lang="en-US" sz="2800" dirty="0" smtClean="0">
                <a:solidFill>
                  <a:srgbClr val="0070C0"/>
                </a:solidFill>
              </a:rPr>
              <a:t>er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o</a:t>
            </a:r>
            <a:r>
              <a:rPr lang="en-US" sz="2800" dirty="0" err="1" smtClean="0">
                <a:solidFill>
                  <a:srgbClr val="0070C0"/>
                </a:solidFill>
              </a:rPr>
              <a:t>ír</a:t>
            </a:r>
            <a:endParaRPr lang="en-US" sz="2800" dirty="0" smtClean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h</a:t>
            </a:r>
            <a:r>
              <a:rPr lang="en-US" sz="2800" dirty="0" err="1" smtClean="0">
                <a:solidFill>
                  <a:srgbClr val="C00000"/>
                </a:solidFill>
              </a:rPr>
              <a:t>uir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constr</a:t>
            </a:r>
            <a:r>
              <a:rPr lang="en-US" sz="2800" dirty="0" err="1" smtClean="0">
                <a:solidFill>
                  <a:srgbClr val="C00000"/>
                </a:solidFill>
              </a:rPr>
              <a:t>uir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infl</a:t>
            </a:r>
            <a:r>
              <a:rPr lang="en-US" sz="2800" dirty="0" err="1" smtClean="0">
                <a:solidFill>
                  <a:srgbClr val="C00000"/>
                </a:solidFill>
              </a:rPr>
              <a:t>uir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fl</a:t>
            </a:r>
            <a:r>
              <a:rPr lang="en-US" sz="2800" dirty="0" err="1" smtClean="0">
                <a:solidFill>
                  <a:srgbClr val="C00000"/>
                </a:solidFill>
              </a:rPr>
              <a:t>uir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incl</a:t>
            </a:r>
            <a:r>
              <a:rPr lang="en-US" sz="2800" dirty="0" err="1" smtClean="0">
                <a:solidFill>
                  <a:srgbClr val="C00000"/>
                </a:solidFill>
              </a:rPr>
              <a:t>uir</a:t>
            </a:r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03676"/>
              </p:ext>
            </p:extLst>
          </p:nvPr>
        </p:nvGraphicFramePr>
        <p:xfrm>
          <a:off x="4419600" y="4648200"/>
          <a:ext cx="28194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huí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hui</a:t>
                      </a:r>
                      <a:r>
                        <a:rPr lang="en-US" sz="2400" dirty="0" err="1" smtClean="0"/>
                        <a:t>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dk1"/>
                          </a:solidFill>
                        </a:rPr>
                        <a:t>hui</a:t>
                      </a:r>
                      <a:r>
                        <a:rPr lang="en-US" sz="2400" dirty="0" err="1" smtClean="0"/>
                        <a:t>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hui</a:t>
                      </a:r>
                      <a:r>
                        <a:rPr lang="en-US" sz="2400" dirty="0" err="1" smtClean="0"/>
                        <a:t>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US" sz="2400" dirty="0" err="1" smtClean="0"/>
                        <a:t>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</a:t>
                      </a:r>
                      <a:r>
                        <a:rPr lang="en-US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US" sz="2400" dirty="0" err="1" smtClean="0"/>
                        <a:t>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reeform 3"/>
          <p:cNvSpPr/>
          <p:nvPr/>
        </p:nvSpPr>
        <p:spPr>
          <a:xfrm>
            <a:off x="354330" y="1143000"/>
            <a:ext cx="2789086" cy="5132070"/>
          </a:xfrm>
          <a:custGeom>
            <a:avLst/>
            <a:gdLst>
              <a:gd name="connsiteX0" fmla="*/ 0 w 2789086"/>
              <a:gd name="connsiteY0" fmla="*/ 0 h 5132070"/>
              <a:gd name="connsiteX1" fmla="*/ 57150 w 2789086"/>
              <a:gd name="connsiteY1" fmla="*/ 57150 h 5132070"/>
              <a:gd name="connsiteX2" fmla="*/ 102870 w 2789086"/>
              <a:gd name="connsiteY2" fmla="*/ 137160 h 5132070"/>
              <a:gd name="connsiteX3" fmla="*/ 137160 w 2789086"/>
              <a:gd name="connsiteY3" fmla="*/ 160020 h 5132070"/>
              <a:gd name="connsiteX4" fmla="*/ 171450 w 2789086"/>
              <a:gd name="connsiteY4" fmla="*/ 194310 h 5132070"/>
              <a:gd name="connsiteX5" fmla="*/ 182880 w 2789086"/>
              <a:gd name="connsiteY5" fmla="*/ 228600 h 5132070"/>
              <a:gd name="connsiteX6" fmla="*/ 251460 w 2789086"/>
              <a:gd name="connsiteY6" fmla="*/ 320040 h 5132070"/>
              <a:gd name="connsiteX7" fmla="*/ 308610 w 2789086"/>
              <a:gd name="connsiteY7" fmla="*/ 400050 h 5132070"/>
              <a:gd name="connsiteX8" fmla="*/ 331470 w 2789086"/>
              <a:gd name="connsiteY8" fmla="*/ 445770 h 5132070"/>
              <a:gd name="connsiteX9" fmla="*/ 400050 w 2789086"/>
              <a:gd name="connsiteY9" fmla="*/ 537210 h 5132070"/>
              <a:gd name="connsiteX10" fmla="*/ 445770 w 2789086"/>
              <a:gd name="connsiteY10" fmla="*/ 605790 h 5132070"/>
              <a:gd name="connsiteX11" fmla="*/ 468630 w 2789086"/>
              <a:gd name="connsiteY11" fmla="*/ 674370 h 5132070"/>
              <a:gd name="connsiteX12" fmla="*/ 514350 w 2789086"/>
              <a:gd name="connsiteY12" fmla="*/ 731520 h 5132070"/>
              <a:gd name="connsiteX13" fmla="*/ 548640 w 2789086"/>
              <a:gd name="connsiteY13" fmla="*/ 811530 h 5132070"/>
              <a:gd name="connsiteX14" fmla="*/ 617220 w 2789086"/>
              <a:gd name="connsiteY14" fmla="*/ 914400 h 5132070"/>
              <a:gd name="connsiteX15" fmla="*/ 640080 w 2789086"/>
              <a:gd name="connsiteY15" fmla="*/ 948690 h 5132070"/>
              <a:gd name="connsiteX16" fmla="*/ 651510 w 2789086"/>
              <a:gd name="connsiteY16" fmla="*/ 994410 h 5132070"/>
              <a:gd name="connsiteX17" fmla="*/ 685800 w 2789086"/>
              <a:gd name="connsiteY17" fmla="*/ 1028700 h 5132070"/>
              <a:gd name="connsiteX18" fmla="*/ 742950 w 2789086"/>
              <a:gd name="connsiteY18" fmla="*/ 1097280 h 5132070"/>
              <a:gd name="connsiteX19" fmla="*/ 800100 w 2789086"/>
              <a:gd name="connsiteY19" fmla="*/ 1211580 h 5132070"/>
              <a:gd name="connsiteX20" fmla="*/ 834390 w 2789086"/>
              <a:gd name="connsiteY20" fmla="*/ 1245870 h 5132070"/>
              <a:gd name="connsiteX21" fmla="*/ 857250 w 2789086"/>
              <a:gd name="connsiteY21" fmla="*/ 1291590 h 5132070"/>
              <a:gd name="connsiteX22" fmla="*/ 891540 w 2789086"/>
              <a:gd name="connsiteY22" fmla="*/ 1325880 h 5132070"/>
              <a:gd name="connsiteX23" fmla="*/ 994410 w 2789086"/>
              <a:gd name="connsiteY23" fmla="*/ 1417320 h 5132070"/>
              <a:gd name="connsiteX24" fmla="*/ 1005840 w 2789086"/>
              <a:gd name="connsiteY24" fmla="*/ 1474470 h 5132070"/>
              <a:gd name="connsiteX25" fmla="*/ 1051560 w 2789086"/>
              <a:gd name="connsiteY25" fmla="*/ 1508760 h 5132070"/>
              <a:gd name="connsiteX26" fmla="*/ 1097280 w 2789086"/>
              <a:gd name="connsiteY26" fmla="*/ 1554480 h 5132070"/>
              <a:gd name="connsiteX27" fmla="*/ 1131570 w 2789086"/>
              <a:gd name="connsiteY27" fmla="*/ 1611630 h 5132070"/>
              <a:gd name="connsiteX28" fmla="*/ 1154430 w 2789086"/>
              <a:gd name="connsiteY28" fmla="*/ 1645920 h 5132070"/>
              <a:gd name="connsiteX29" fmla="*/ 1245870 w 2789086"/>
              <a:gd name="connsiteY29" fmla="*/ 1760220 h 5132070"/>
              <a:gd name="connsiteX30" fmla="*/ 1291590 w 2789086"/>
              <a:gd name="connsiteY30" fmla="*/ 1805940 h 5132070"/>
              <a:gd name="connsiteX31" fmla="*/ 1383030 w 2789086"/>
              <a:gd name="connsiteY31" fmla="*/ 1920240 h 5132070"/>
              <a:gd name="connsiteX32" fmla="*/ 1451610 w 2789086"/>
              <a:gd name="connsiteY32" fmla="*/ 2045970 h 5132070"/>
              <a:gd name="connsiteX33" fmla="*/ 1497330 w 2789086"/>
              <a:gd name="connsiteY33" fmla="*/ 2091690 h 5132070"/>
              <a:gd name="connsiteX34" fmla="*/ 1520190 w 2789086"/>
              <a:gd name="connsiteY34" fmla="*/ 2137410 h 5132070"/>
              <a:gd name="connsiteX35" fmla="*/ 1600200 w 2789086"/>
              <a:gd name="connsiteY35" fmla="*/ 2251710 h 5132070"/>
              <a:gd name="connsiteX36" fmla="*/ 1645920 w 2789086"/>
              <a:gd name="connsiteY36" fmla="*/ 2343150 h 5132070"/>
              <a:gd name="connsiteX37" fmla="*/ 1657350 w 2789086"/>
              <a:gd name="connsiteY37" fmla="*/ 2377440 h 5132070"/>
              <a:gd name="connsiteX38" fmla="*/ 1725930 w 2789086"/>
              <a:gd name="connsiteY38" fmla="*/ 2503170 h 5132070"/>
              <a:gd name="connsiteX39" fmla="*/ 1760220 w 2789086"/>
              <a:gd name="connsiteY39" fmla="*/ 2594610 h 5132070"/>
              <a:gd name="connsiteX40" fmla="*/ 1771650 w 2789086"/>
              <a:gd name="connsiteY40" fmla="*/ 2686050 h 5132070"/>
              <a:gd name="connsiteX41" fmla="*/ 1794510 w 2789086"/>
              <a:gd name="connsiteY41" fmla="*/ 2754630 h 5132070"/>
              <a:gd name="connsiteX42" fmla="*/ 1840230 w 2789086"/>
              <a:gd name="connsiteY42" fmla="*/ 2903220 h 5132070"/>
              <a:gd name="connsiteX43" fmla="*/ 1863090 w 2789086"/>
              <a:gd name="connsiteY43" fmla="*/ 2994660 h 5132070"/>
              <a:gd name="connsiteX44" fmla="*/ 1885950 w 2789086"/>
              <a:gd name="connsiteY44" fmla="*/ 3200400 h 5132070"/>
              <a:gd name="connsiteX45" fmla="*/ 1931670 w 2789086"/>
              <a:gd name="connsiteY45" fmla="*/ 3314700 h 5132070"/>
              <a:gd name="connsiteX46" fmla="*/ 1977390 w 2789086"/>
              <a:gd name="connsiteY46" fmla="*/ 3463290 h 5132070"/>
              <a:gd name="connsiteX47" fmla="*/ 2011680 w 2789086"/>
              <a:gd name="connsiteY47" fmla="*/ 3543300 h 5132070"/>
              <a:gd name="connsiteX48" fmla="*/ 2057400 w 2789086"/>
              <a:gd name="connsiteY48" fmla="*/ 3646170 h 5132070"/>
              <a:gd name="connsiteX49" fmla="*/ 2091690 w 2789086"/>
              <a:gd name="connsiteY49" fmla="*/ 3771900 h 5132070"/>
              <a:gd name="connsiteX50" fmla="*/ 2103120 w 2789086"/>
              <a:gd name="connsiteY50" fmla="*/ 3840480 h 5132070"/>
              <a:gd name="connsiteX51" fmla="*/ 2148840 w 2789086"/>
              <a:gd name="connsiteY51" fmla="*/ 3931920 h 5132070"/>
              <a:gd name="connsiteX52" fmla="*/ 2171700 w 2789086"/>
              <a:gd name="connsiteY52" fmla="*/ 4000500 h 5132070"/>
              <a:gd name="connsiteX53" fmla="*/ 2228850 w 2789086"/>
              <a:gd name="connsiteY53" fmla="*/ 4080510 h 5132070"/>
              <a:gd name="connsiteX54" fmla="*/ 2274570 w 2789086"/>
              <a:gd name="connsiteY54" fmla="*/ 4183380 h 5132070"/>
              <a:gd name="connsiteX55" fmla="*/ 2423160 w 2789086"/>
              <a:gd name="connsiteY55" fmla="*/ 4423410 h 5132070"/>
              <a:gd name="connsiteX56" fmla="*/ 2548890 w 2789086"/>
              <a:gd name="connsiteY56" fmla="*/ 4583430 h 5132070"/>
              <a:gd name="connsiteX57" fmla="*/ 2583180 w 2789086"/>
              <a:gd name="connsiteY57" fmla="*/ 4640580 h 5132070"/>
              <a:gd name="connsiteX58" fmla="*/ 2606040 w 2789086"/>
              <a:gd name="connsiteY58" fmla="*/ 4674870 h 5132070"/>
              <a:gd name="connsiteX59" fmla="*/ 2628900 w 2789086"/>
              <a:gd name="connsiteY59" fmla="*/ 4720590 h 5132070"/>
              <a:gd name="connsiteX60" fmla="*/ 2686050 w 2789086"/>
              <a:gd name="connsiteY60" fmla="*/ 4789170 h 5132070"/>
              <a:gd name="connsiteX61" fmla="*/ 2731770 w 2789086"/>
              <a:gd name="connsiteY61" fmla="*/ 4880610 h 5132070"/>
              <a:gd name="connsiteX62" fmla="*/ 2743200 w 2789086"/>
              <a:gd name="connsiteY62" fmla="*/ 4937760 h 5132070"/>
              <a:gd name="connsiteX63" fmla="*/ 2754630 w 2789086"/>
              <a:gd name="connsiteY63" fmla="*/ 4972050 h 5132070"/>
              <a:gd name="connsiteX64" fmla="*/ 2766060 w 2789086"/>
              <a:gd name="connsiteY64" fmla="*/ 5029200 h 5132070"/>
              <a:gd name="connsiteX65" fmla="*/ 2788920 w 2789086"/>
              <a:gd name="connsiteY65" fmla="*/ 5132070 h 513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789086" h="5132070">
                <a:moveTo>
                  <a:pt x="0" y="0"/>
                </a:moveTo>
                <a:cubicBezTo>
                  <a:pt x="19050" y="19050"/>
                  <a:pt x="40610" y="35884"/>
                  <a:pt x="57150" y="57150"/>
                </a:cubicBezTo>
                <a:cubicBezTo>
                  <a:pt x="88527" y="97491"/>
                  <a:pt x="68645" y="102935"/>
                  <a:pt x="102870" y="137160"/>
                </a:cubicBezTo>
                <a:cubicBezTo>
                  <a:pt x="112584" y="146874"/>
                  <a:pt x="126607" y="151226"/>
                  <a:pt x="137160" y="160020"/>
                </a:cubicBezTo>
                <a:cubicBezTo>
                  <a:pt x="149578" y="170368"/>
                  <a:pt x="160020" y="182880"/>
                  <a:pt x="171450" y="194310"/>
                </a:cubicBezTo>
                <a:cubicBezTo>
                  <a:pt x="175260" y="205740"/>
                  <a:pt x="176412" y="218435"/>
                  <a:pt x="182880" y="228600"/>
                </a:cubicBezTo>
                <a:cubicBezTo>
                  <a:pt x="203335" y="260744"/>
                  <a:pt x="251460" y="320040"/>
                  <a:pt x="251460" y="320040"/>
                </a:cubicBezTo>
                <a:cubicBezTo>
                  <a:pt x="274579" y="412515"/>
                  <a:pt x="241751" y="322048"/>
                  <a:pt x="308610" y="400050"/>
                </a:cubicBezTo>
                <a:cubicBezTo>
                  <a:pt x="319699" y="412987"/>
                  <a:pt x="322019" y="431593"/>
                  <a:pt x="331470" y="445770"/>
                </a:cubicBezTo>
                <a:cubicBezTo>
                  <a:pt x="352604" y="477471"/>
                  <a:pt x="400050" y="537210"/>
                  <a:pt x="400050" y="537210"/>
                </a:cubicBezTo>
                <a:cubicBezTo>
                  <a:pt x="437864" y="650651"/>
                  <a:pt x="374421" y="477362"/>
                  <a:pt x="445770" y="605790"/>
                </a:cubicBezTo>
                <a:cubicBezTo>
                  <a:pt x="457472" y="626854"/>
                  <a:pt x="457091" y="653216"/>
                  <a:pt x="468630" y="674370"/>
                </a:cubicBezTo>
                <a:cubicBezTo>
                  <a:pt x="480312" y="695787"/>
                  <a:pt x="500818" y="711221"/>
                  <a:pt x="514350" y="731520"/>
                </a:cubicBezTo>
                <a:cubicBezTo>
                  <a:pt x="590656" y="845979"/>
                  <a:pt x="497840" y="720090"/>
                  <a:pt x="548640" y="811530"/>
                </a:cubicBezTo>
                <a:lnTo>
                  <a:pt x="617220" y="914400"/>
                </a:lnTo>
                <a:lnTo>
                  <a:pt x="640080" y="948690"/>
                </a:lnTo>
                <a:cubicBezTo>
                  <a:pt x="643890" y="963930"/>
                  <a:pt x="643716" y="980771"/>
                  <a:pt x="651510" y="994410"/>
                </a:cubicBezTo>
                <a:cubicBezTo>
                  <a:pt x="659530" y="1008445"/>
                  <a:pt x="675452" y="1016282"/>
                  <a:pt x="685800" y="1028700"/>
                </a:cubicBezTo>
                <a:cubicBezTo>
                  <a:pt x="765366" y="1124179"/>
                  <a:pt x="642771" y="997101"/>
                  <a:pt x="742950" y="1097280"/>
                </a:cubicBezTo>
                <a:cubicBezTo>
                  <a:pt x="762227" y="1145473"/>
                  <a:pt x="768067" y="1168869"/>
                  <a:pt x="800100" y="1211580"/>
                </a:cubicBezTo>
                <a:cubicBezTo>
                  <a:pt x="809799" y="1224512"/>
                  <a:pt x="824995" y="1232716"/>
                  <a:pt x="834390" y="1245870"/>
                </a:cubicBezTo>
                <a:cubicBezTo>
                  <a:pt x="844294" y="1259735"/>
                  <a:pt x="847346" y="1277725"/>
                  <a:pt x="857250" y="1291590"/>
                </a:cubicBezTo>
                <a:cubicBezTo>
                  <a:pt x="866645" y="1304744"/>
                  <a:pt x="880896" y="1313715"/>
                  <a:pt x="891540" y="1325880"/>
                </a:cubicBezTo>
                <a:cubicBezTo>
                  <a:pt x="962901" y="1407435"/>
                  <a:pt x="905629" y="1364051"/>
                  <a:pt x="994410" y="1417320"/>
                </a:cubicBezTo>
                <a:cubicBezTo>
                  <a:pt x="998220" y="1436370"/>
                  <a:pt x="995544" y="1457996"/>
                  <a:pt x="1005840" y="1474470"/>
                </a:cubicBezTo>
                <a:cubicBezTo>
                  <a:pt x="1015936" y="1490624"/>
                  <a:pt x="1037223" y="1496215"/>
                  <a:pt x="1051560" y="1508760"/>
                </a:cubicBezTo>
                <a:cubicBezTo>
                  <a:pt x="1067780" y="1522952"/>
                  <a:pt x="1084048" y="1537467"/>
                  <a:pt x="1097280" y="1554480"/>
                </a:cubicBezTo>
                <a:cubicBezTo>
                  <a:pt x="1110919" y="1572016"/>
                  <a:pt x="1119796" y="1592791"/>
                  <a:pt x="1131570" y="1611630"/>
                </a:cubicBezTo>
                <a:cubicBezTo>
                  <a:pt x="1138851" y="1623279"/>
                  <a:pt x="1146054" y="1635032"/>
                  <a:pt x="1154430" y="1645920"/>
                </a:cubicBezTo>
                <a:cubicBezTo>
                  <a:pt x="1184179" y="1684594"/>
                  <a:pt x="1211369" y="1725719"/>
                  <a:pt x="1245870" y="1760220"/>
                </a:cubicBezTo>
                <a:cubicBezTo>
                  <a:pt x="1261110" y="1775460"/>
                  <a:pt x="1277564" y="1789576"/>
                  <a:pt x="1291590" y="1805940"/>
                </a:cubicBezTo>
                <a:cubicBezTo>
                  <a:pt x="1323343" y="1842986"/>
                  <a:pt x="1361210" y="1876599"/>
                  <a:pt x="1383030" y="1920240"/>
                </a:cubicBezTo>
                <a:cubicBezTo>
                  <a:pt x="1393453" y="1941086"/>
                  <a:pt x="1426552" y="2016736"/>
                  <a:pt x="1451610" y="2045970"/>
                </a:cubicBezTo>
                <a:cubicBezTo>
                  <a:pt x="1465636" y="2062334"/>
                  <a:pt x="1484398" y="2074448"/>
                  <a:pt x="1497330" y="2091690"/>
                </a:cubicBezTo>
                <a:cubicBezTo>
                  <a:pt x="1507553" y="2105321"/>
                  <a:pt x="1511159" y="2122961"/>
                  <a:pt x="1520190" y="2137410"/>
                </a:cubicBezTo>
                <a:cubicBezTo>
                  <a:pt x="1538820" y="2167218"/>
                  <a:pt x="1590272" y="2221927"/>
                  <a:pt x="1600200" y="2251710"/>
                </a:cubicBezTo>
                <a:cubicBezTo>
                  <a:pt x="1625975" y="2329034"/>
                  <a:pt x="1591935" y="2235180"/>
                  <a:pt x="1645920" y="2343150"/>
                </a:cubicBezTo>
                <a:cubicBezTo>
                  <a:pt x="1651308" y="2353926"/>
                  <a:pt x="1652457" y="2366430"/>
                  <a:pt x="1657350" y="2377440"/>
                </a:cubicBezTo>
                <a:cubicBezTo>
                  <a:pt x="1730119" y="2541170"/>
                  <a:pt x="1653679" y="2358669"/>
                  <a:pt x="1725930" y="2503170"/>
                </a:cubicBezTo>
                <a:cubicBezTo>
                  <a:pt x="1739597" y="2530505"/>
                  <a:pt x="1750328" y="2564933"/>
                  <a:pt x="1760220" y="2594610"/>
                </a:cubicBezTo>
                <a:cubicBezTo>
                  <a:pt x="1764030" y="2625090"/>
                  <a:pt x="1765214" y="2656015"/>
                  <a:pt x="1771650" y="2686050"/>
                </a:cubicBezTo>
                <a:cubicBezTo>
                  <a:pt x="1776699" y="2709612"/>
                  <a:pt x="1789784" y="2731001"/>
                  <a:pt x="1794510" y="2754630"/>
                </a:cubicBezTo>
                <a:cubicBezTo>
                  <a:pt x="1820064" y="2882400"/>
                  <a:pt x="1795817" y="2836601"/>
                  <a:pt x="1840230" y="2903220"/>
                </a:cubicBezTo>
                <a:cubicBezTo>
                  <a:pt x="1847850" y="2933700"/>
                  <a:pt x="1860481" y="2963350"/>
                  <a:pt x="1863090" y="2994660"/>
                </a:cubicBezTo>
                <a:cubicBezTo>
                  <a:pt x="1864494" y="3011511"/>
                  <a:pt x="1873014" y="3159006"/>
                  <a:pt x="1885950" y="3200400"/>
                </a:cubicBezTo>
                <a:cubicBezTo>
                  <a:pt x="1898190" y="3239567"/>
                  <a:pt x="1921718" y="3274890"/>
                  <a:pt x="1931670" y="3314700"/>
                </a:cubicBezTo>
                <a:cubicBezTo>
                  <a:pt x="1945042" y="3368187"/>
                  <a:pt x="1953835" y="3408329"/>
                  <a:pt x="1977390" y="3463290"/>
                </a:cubicBezTo>
                <a:cubicBezTo>
                  <a:pt x="1988820" y="3489960"/>
                  <a:pt x="1999673" y="3516885"/>
                  <a:pt x="2011680" y="3543300"/>
                </a:cubicBezTo>
                <a:cubicBezTo>
                  <a:pt x="2044347" y="3615168"/>
                  <a:pt x="2027452" y="3563812"/>
                  <a:pt x="2057400" y="3646170"/>
                </a:cubicBezTo>
                <a:cubicBezTo>
                  <a:pt x="2080123" y="3708659"/>
                  <a:pt x="2080597" y="3710891"/>
                  <a:pt x="2091690" y="3771900"/>
                </a:cubicBezTo>
                <a:cubicBezTo>
                  <a:pt x="2095836" y="3794702"/>
                  <a:pt x="2095325" y="3818655"/>
                  <a:pt x="2103120" y="3840480"/>
                </a:cubicBezTo>
                <a:cubicBezTo>
                  <a:pt x="2114582" y="3872572"/>
                  <a:pt x="2135416" y="3900598"/>
                  <a:pt x="2148840" y="3931920"/>
                </a:cubicBezTo>
                <a:cubicBezTo>
                  <a:pt x="2158332" y="3954068"/>
                  <a:pt x="2160276" y="3979284"/>
                  <a:pt x="2171700" y="4000500"/>
                </a:cubicBezTo>
                <a:cubicBezTo>
                  <a:pt x="2187239" y="4029357"/>
                  <a:pt x="2212782" y="4051944"/>
                  <a:pt x="2228850" y="4080510"/>
                </a:cubicBezTo>
                <a:cubicBezTo>
                  <a:pt x="2247247" y="4113215"/>
                  <a:pt x="2257789" y="4149817"/>
                  <a:pt x="2274570" y="4183380"/>
                </a:cubicBezTo>
                <a:cubicBezTo>
                  <a:pt x="2301908" y="4238056"/>
                  <a:pt x="2406572" y="4403504"/>
                  <a:pt x="2423160" y="4423410"/>
                </a:cubicBezTo>
                <a:cubicBezTo>
                  <a:pt x="2456482" y="4463396"/>
                  <a:pt x="2524195" y="4542271"/>
                  <a:pt x="2548890" y="4583430"/>
                </a:cubicBezTo>
                <a:cubicBezTo>
                  <a:pt x="2560320" y="4602480"/>
                  <a:pt x="2571406" y="4621741"/>
                  <a:pt x="2583180" y="4640580"/>
                </a:cubicBezTo>
                <a:cubicBezTo>
                  <a:pt x="2590461" y="4652229"/>
                  <a:pt x="2599224" y="4662943"/>
                  <a:pt x="2606040" y="4674870"/>
                </a:cubicBezTo>
                <a:cubicBezTo>
                  <a:pt x="2614494" y="4689664"/>
                  <a:pt x="2618996" y="4706725"/>
                  <a:pt x="2628900" y="4720590"/>
                </a:cubicBezTo>
                <a:cubicBezTo>
                  <a:pt x="2671031" y="4779573"/>
                  <a:pt x="2655815" y="4728700"/>
                  <a:pt x="2686050" y="4789170"/>
                </a:cubicBezTo>
                <a:cubicBezTo>
                  <a:pt x="2741974" y="4901017"/>
                  <a:pt x="2678808" y="4801166"/>
                  <a:pt x="2731770" y="4880610"/>
                </a:cubicBezTo>
                <a:cubicBezTo>
                  <a:pt x="2735580" y="4899660"/>
                  <a:pt x="2738488" y="4918913"/>
                  <a:pt x="2743200" y="4937760"/>
                </a:cubicBezTo>
                <a:cubicBezTo>
                  <a:pt x="2746122" y="4949449"/>
                  <a:pt x="2751708" y="4960361"/>
                  <a:pt x="2754630" y="4972050"/>
                </a:cubicBezTo>
                <a:cubicBezTo>
                  <a:pt x="2759342" y="4990897"/>
                  <a:pt x="2760948" y="5010457"/>
                  <a:pt x="2766060" y="5029200"/>
                </a:cubicBezTo>
                <a:cubicBezTo>
                  <a:pt x="2792534" y="5126273"/>
                  <a:pt x="2788920" y="5065311"/>
                  <a:pt x="2788920" y="5132070"/>
                </a:cubicBezTo>
              </a:path>
            </a:pathLst>
          </a:custGeom>
          <a:noFill/>
          <a:ln w="130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0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Irregular </a:t>
            </a:r>
            <a:r>
              <a:rPr lang="en-US" dirty="0" err="1" smtClean="0"/>
              <a:t>Preterite</a:t>
            </a:r>
            <a:r>
              <a:rPr lang="en-US" dirty="0" smtClean="0"/>
              <a:t> </a:t>
            </a:r>
            <a:r>
              <a:rPr lang="en-US" dirty="0" smtClean="0"/>
              <a:t>Verbs</a:t>
            </a:r>
            <a:br>
              <a:rPr lang="en-US" dirty="0" smtClean="0"/>
            </a:br>
            <a:r>
              <a:rPr lang="en-US" sz="1800" dirty="0" smtClean="0"/>
              <a:t>(NEVER require accents)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24983"/>
              </p:ext>
            </p:extLst>
          </p:nvPr>
        </p:nvGraphicFramePr>
        <p:xfrm>
          <a:off x="609600" y="19050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907543"/>
              </p:ext>
            </p:extLst>
          </p:nvPr>
        </p:nvGraphicFramePr>
        <p:xfrm>
          <a:off x="4800600" y="19050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733019"/>
              </p:ext>
            </p:extLst>
          </p:nvPr>
        </p:nvGraphicFramePr>
        <p:xfrm>
          <a:off x="609600" y="32766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fueron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446388"/>
              </p:ext>
            </p:extLst>
          </p:nvPr>
        </p:nvGraphicFramePr>
        <p:xfrm>
          <a:off x="4800600" y="3276600"/>
          <a:ext cx="2590800" cy="13716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disteis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76600" y="2133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ir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3439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ser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2133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ver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34391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dar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7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29237"/>
              </p:ext>
            </p:extLst>
          </p:nvPr>
        </p:nvGraphicFramePr>
        <p:xfrm>
          <a:off x="4777154" y="4419600"/>
          <a:ext cx="2157046" cy="118872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78523"/>
                <a:gridCol w="1078523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hicimos</a:t>
                      </a:r>
                      <a:endParaRPr lang="en-US" sz="20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hiciste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hicisteis</a:t>
                      </a:r>
                      <a:endParaRPr lang="en-US" sz="20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hi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z</a:t>
                      </a:r>
                      <a:r>
                        <a:rPr lang="en-US" sz="2000" dirty="0" err="1" smtClean="0"/>
                        <a:t>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hicieron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8600" y="1434643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UV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tener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andar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estar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Morphing </a:t>
            </a:r>
            <a:r>
              <a:rPr lang="en-US" sz="4000" dirty="0" smtClean="0"/>
              <a:t>Verbs </a:t>
            </a:r>
            <a:r>
              <a:rPr lang="en-US" sz="4000" smtClean="0"/>
              <a:t>and Endings</a:t>
            </a:r>
            <a:endParaRPr lang="en-US" sz="4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91920"/>
              </p:ext>
            </p:extLst>
          </p:nvPr>
        </p:nvGraphicFramePr>
        <p:xfrm>
          <a:off x="246185" y="3244663"/>
          <a:ext cx="2362200" cy="118872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181100"/>
                <a:gridCol w="1181100"/>
              </a:tblGrid>
              <a:tr h="3821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tuve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tuvimos</a:t>
                      </a:r>
                      <a:endParaRPr lang="en-US" sz="2000" dirty="0"/>
                    </a:p>
                  </a:txBody>
                  <a:tcPr/>
                </a:tc>
              </a:tr>
              <a:tr h="3821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tuviste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tuvisteis</a:t>
                      </a:r>
                      <a:endParaRPr lang="en-US" sz="2000" dirty="0"/>
                    </a:p>
                  </a:txBody>
                  <a:tcPr/>
                </a:tc>
              </a:tr>
              <a:tr h="3821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tuvo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tuvieron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0" y="1434643"/>
            <a:ext cx="2057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U</a:t>
            </a:r>
          </a:p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saber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poner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poder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haber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78923" y="1434643"/>
            <a:ext cx="2057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I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venir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hacer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querer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323" y="1434643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J</a:t>
            </a: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decir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C00000"/>
                </a:solidFill>
              </a:rPr>
              <a:t>traer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con</a:t>
            </a:r>
            <a:r>
              <a:rPr lang="en-US" sz="2800" dirty="0" err="1" smtClean="0">
                <a:solidFill>
                  <a:srgbClr val="C00000"/>
                </a:solidFill>
              </a:rPr>
              <a:t>ducir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040525"/>
              </p:ext>
            </p:extLst>
          </p:nvPr>
        </p:nvGraphicFramePr>
        <p:xfrm>
          <a:off x="2590800" y="3669688"/>
          <a:ext cx="2133600" cy="118872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27289"/>
                <a:gridCol w="1106311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supe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supimos</a:t>
                      </a:r>
                      <a:endParaRPr lang="en-US" sz="20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supiste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supisteis</a:t>
                      </a:r>
                      <a:endParaRPr lang="en-US" sz="20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supo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supieron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718368"/>
              </p:ext>
            </p:extLst>
          </p:nvPr>
        </p:nvGraphicFramePr>
        <p:xfrm>
          <a:off x="4645268" y="3250525"/>
          <a:ext cx="2294794" cy="118872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147397"/>
                <a:gridCol w="1147397"/>
              </a:tblGrid>
              <a:tr h="3962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vinimos</a:t>
                      </a:r>
                      <a:endParaRPr lang="en-US" sz="2000" dirty="0"/>
                    </a:p>
                  </a:txBody>
                  <a:tcPr/>
                </a:tc>
              </a:tr>
              <a:tr h="3962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viniste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vinisteis</a:t>
                      </a:r>
                      <a:endParaRPr lang="en-US" sz="2000" dirty="0"/>
                    </a:p>
                  </a:txBody>
                  <a:tcPr/>
                </a:tc>
              </a:tr>
              <a:tr h="3962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vino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vinieron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840113"/>
              </p:ext>
            </p:extLst>
          </p:nvPr>
        </p:nvGraphicFramePr>
        <p:xfrm>
          <a:off x="6934200" y="3250525"/>
          <a:ext cx="2215662" cy="118872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107831"/>
                <a:gridCol w="1107831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dije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dijimos</a:t>
                      </a:r>
                      <a:endParaRPr lang="en-US" sz="20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dijiste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dijisteis</a:t>
                      </a:r>
                      <a:endParaRPr lang="en-US" sz="2000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dijo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dij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eron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588309"/>
              </p:ext>
            </p:extLst>
          </p:nvPr>
        </p:nvGraphicFramePr>
        <p:xfrm>
          <a:off x="6477000" y="63043"/>
          <a:ext cx="2438400" cy="1371600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219200"/>
                <a:gridCol w="1219200"/>
              </a:tblGrid>
              <a:tr h="4415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imos</a:t>
                      </a:r>
                      <a:endParaRPr lang="en-US" sz="2400" dirty="0"/>
                    </a:p>
                  </a:txBody>
                  <a:tcPr/>
                </a:tc>
              </a:tr>
              <a:tr h="4415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isteis</a:t>
                      </a:r>
                      <a:endParaRPr lang="en-US" sz="2400" dirty="0"/>
                    </a:p>
                  </a:txBody>
                  <a:tcPr/>
                </a:tc>
              </a:tr>
              <a:tr h="4415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ieron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676400" y="1434643"/>
            <a:ext cx="121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C00000"/>
                </a:solidFill>
              </a:rPr>
              <a:t>tuv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C00000"/>
                </a:solidFill>
              </a:rPr>
              <a:t>anduv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C00000"/>
                </a:solidFill>
              </a:rPr>
              <a:t>estuv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6200" y="1859668"/>
            <a:ext cx="121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sup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pus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pud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hub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0" y="1434643"/>
            <a:ext cx="121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vin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hic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quis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86600" y="1434643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800" dirty="0" smtClean="0">
              <a:solidFill>
                <a:srgbClr val="0070C0"/>
              </a:solidFill>
            </a:endParaRPr>
          </a:p>
          <a:p>
            <a:pPr algn="r"/>
            <a:r>
              <a:rPr lang="en-US" sz="2800" dirty="0" err="1" smtClean="0">
                <a:solidFill>
                  <a:srgbClr val="C00000"/>
                </a:solidFill>
              </a:rPr>
              <a:t>dij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r"/>
            <a:r>
              <a:rPr lang="en-US" sz="2800" dirty="0" err="1" smtClean="0">
                <a:solidFill>
                  <a:srgbClr val="C00000"/>
                </a:solidFill>
              </a:rPr>
              <a:t>traj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r"/>
            <a:r>
              <a:rPr lang="en-US" sz="2800" dirty="0" err="1" smtClean="0">
                <a:solidFill>
                  <a:srgbClr val="C00000"/>
                </a:solidFill>
              </a:rPr>
              <a:t>conduj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95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2" grpId="0" build="p"/>
      <p:bldP spid="13" grpId="0" build="p"/>
      <p:bldP spid="14" grpId="0" build="p"/>
      <p:bldP spid="22" grpId="0" build="p"/>
      <p:bldP spid="23" grpId="0" build="p"/>
      <p:bldP spid="24" grpId="0" build="p"/>
      <p:bldP spid="2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D571463B35E4597A971C1A7808A39" ma:contentTypeVersion="1" ma:contentTypeDescription="Create a new document." ma:contentTypeScope="" ma:versionID="b9d394395c2ee4369413bb7691f97684">
  <xsd:schema xmlns:xsd="http://www.w3.org/2001/XMLSchema" xmlns:xs="http://www.w3.org/2001/XMLSchema" xmlns:p="http://schemas.microsoft.com/office/2006/metadata/properties" xmlns:ns3="6140ed93-d3e4-4ed1-bc50-2ba679496c0a" targetNamespace="http://schemas.microsoft.com/office/2006/metadata/properties" ma:root="true" ma:fieldsID="16c8fcd0a9fb761119a8ee9666e31efc" ns3:_="">
    <xsd:import namespace="6140ed93-d3e4-4ed1-bc50-2ba679496c0a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0ed93-d3e4-4ed1-bc50-2ba679496c0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B6405F-4BF9-4794-B6A0-25DB978312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40ed93-d3e4-4ed1-bc50-2ba679496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AE1038-18F1-4214-81C2-6BBD2D4A61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479386-3D58-43BE-A872-4C5308CF7929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6140ed93-d3e4-4ed1-bc50-2ba679496c0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467</Words>
  <Application>Microsoft Office PowerPoint</Application>
  <PresentationFormat>On-screen Show (4:3)</PresentationFormat>
  <Paragraphs>384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Imperfect Verbs</vt:lpstr>
      <vt:lpstr>Imperfect Verbs</vt:lpstr>
      <vt:lpstr>PowerPoint Presentation</vt:lpstr>
      <vt:lpstr>Regular Preterite Verbs</vt:lpstr>
      <vt:lpstr>-gar, -car, -zar verbs</vt:lpstr>
      <vt:lpstr>Stem Changing Verbs</vt:lpstr>
      <vt:lpstr>Other Spell Changing Verbs</vt:lpstr>
      <vt:lpstr>Irregular Preterite Verbs (NEVER require accents)</vt:lpstr>
      <vt:lpstr>Morphing Verbs and Endings</vt:lpstr>
      <vt:lpstr>PowerPoint Presentation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 Verbs</dc:title>
  <dc:creator>win7</dc:creator>
  <cp:lastModifiedBy>win7</cp:lastModifiedBy>
  <cp:revision>12</cp:revision>
  <dcterms:created xsi:type="dcterms:W3CDTF">2014-12-05T16:08:11Z</dcterms:created>
  <dcterms:modified xsi:type="dcterms:W3CDTF">2014-12-05T18:48:41Z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0x010100D85D571463B35E4597A971C1A7808A39</vt:lpwstr>
  </property>
</Properties>
</file>