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264" r:id="rId4"/>
    <p:sldId id="265" r:id="rId5"/>
    <p:sldId id="258" r:id="rId6"/>
    <p:sldId id="259" r:id="rId7"/>
    <p:sldId id="260" r:id="rId8"/>
    <p:sldId id="261" r:id="rId9"/>
    <p:sldId id="262" r:id="rId10"/>
    <p:sldId id="263" r:id="rId11"/>
    <p:sldId id="268" r:id="rId12"/>
    <p:sldId id="267" r:id="rId13"/>
    <p:sldId id="269" r:id="rId14"/>
    <p:sldId id="270" r:id="rId15"/>
    <p:sldId id="271" r:id="rId16"/>
    <p:sldId id="272" r:id="rId17"/>
    <p:sldId id="274" r:id="rId18"/>
    <p:sldId id="273" r:id="rId19"/>
    <p:sldId id="275" r:id="rId20"/>
    <p:sldId id="276" r:id="rId21"/>
    <p:sldId id="277" r:id="rId22"/>
    <p:sldId id="278" r:id="rId23"/>
    <p:sldId id="282" r:id="rId24"/>
    <p:sldId id="279" r:id="rId25"/>
    <p:sldId id="281" r:id="rId26"/>
    <p:sldId id="284" r:id="rId27"/>
    <p:sldId id="285" r:id="rId28"/>
    <p:sldId id="283" r:id="rId29"/>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549EC5C5-D87B-49D5-83B2-133BDC37EB80}" type="datetimeFigureOut">
              <a:rPr lang="en-US" smtClean="0"/>
              <a:t>4/20/2022</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CA7795A9-E268-480B-B99A-94B40F306D52}" type="slidenum">
              <a:rPr lang="en-US" smtClean="0"/>
              <a:t>‹#›</a:t>
            </a:fld>
            <a:endParaRPr lang="en-US"/>
          </a:p>
        </p:txBody>
      </p:sp>
    </p:spTree>
    <p:extLst>
      <p:ext uri="{BB962C8B-B14F-4D97-AF65-F5344CB8AC3E}">
        <p14:creationId xmlns:p14="http://schemas.microsoft.com/office/powerpoint/2010/main" val="160350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14D9EF4B-F5FA-4CCD-8C87-F01788E2C0E4}" type="datetimeFigureOut">
              <a:rPr lang="en-US" smtClean="0"/>
              <a:t>4/20/2022</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48600E05-6913-4E73-800E-58C0803DF2C2}" type="slidenum">
              <a:rPr lang="en-US" smtClean="0"/>
              <a:t>‹#›</a:t>
            </a:fld>
            <a:endParaRPr lang="en-US"/>
          </a:p>
        </p:txBody>
      </p:sp>
    </p:spTree>
    <p:extLst>
      <p:ext uri="{BB962C8B-B14F-4D97-AF65-F5344CB8AC3E}">
        <p14:creationId xmlns:p14="http://schemas.microsoft.com/office/powerpoint/2010/main" val="218810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600E05-6913-4E73-800E-58C0803DF2C2}" type="slidenum">
              <a:rPr lang="en-US" smtClean="0"/>
              <a:t>2</a:t>
            </a:fld>
            <a:endParaRPr lang="en-US"/>
          </a:p>
        </p:txBody>
      </p:sp>
    </p:spTree>
    <p:extLst>
      <p:ext uri="{BB962C8B-B14F-4D97-AF65-F5344CB8AC3E}">
        <p14:creationId xmlns:p14="http://schemas.microsoft.com/office/powerpoint/2010/main" val="331518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09/28/09</a:t>
            </a:r>
          </a:p>
        </p:txBody>
      </p:sp>
      <p:sp>
        <p:nvSpPr>
          <p:cNvPr id="5" name="Rectangle 7"/>
          <p:cNvSpPr>
            <a:spLocks noGrp="1" noChangeArrowheads="1"/>
          </p:cNvSpPr>
          <p:nvPr>
            <p:ph type="sldNum"/>
          </p:nvPr>
        </p:nvSpPr>
        <p:spPr>
          <a:ln/>
        </p:spPr>
        <p:txBody>
          <a:bodyPr/>
          <a:lstStyle/>
          <a:p>
            <a:fld id="{3C1982F0-FC59-47A2-9BE4-A17D896F3FCB}" type="slidenum">
              <a:rPr lang="en-US"/>
              <a:pPr/>
              <a:t>12</a:t>
            </a:fld>
            <a:endParaRPr lang="en-US"/>
          </a:p>
        </p:txBody>
      </p:sp>
      <p:sp>
        <p:nvSpPr>
          <p:cNvPr id="29697" name="Rectangle 1"/>
          <p:cNvSpPr txBox="1">
            <a:spLocks noGrp="1" noRot="1" noChangeAspect="1" noChangeArrowheads="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95484" y="4389399"/>
            <a:ext cx="5563870" cy="4253032"/>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09/28/09</a:t>
            </a:r>
          </a:p>
        </p:txBody>
      </p:sp>
      <p:sp>
        <p:nvSpPr>
          <p:cNvPr id="5" name="Rectangle 7"/>
          <p:cNvSpPr>
            <a:spLocks noGrp="1" noChangeArrowheads="1"/>
          </p:cNvSpPr>
          <p:nvPr>
            <p:ph type="sldNum"/>
          </p:nvPr>
        </p:nvSpPr>
        <p:spPr>
          <a:ln/>
        </p:spPr>
        <p:txBody>
          <a:bodyPr/>
          <a:lstStyle/>
          <a:p>
            <a:fld id="{D32A9461-DD54-4FFA-8F84-87C8BC5157D7}" type="slidenum">
              <a:rPr lang="en-US"/>
              <a:pPr/>
              <a:t>22</a:t>
            </a:fld>
            <a:endParaRPr lang="en-US"/>
          </a:p>
        </p:txBody>
      </p:sp>
      <p:sp>
        <p:nvSpPr>
          <p:cNvPr id="33793" name="Rectangle 1"/>
          <p:cNvSpPr txBox="1">
            <a:spLocks noGrp="1" noRot="1" noChangeAspect="1" noChangeArrowheads="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95484" y="4389399"/>
            <a:ext cx="5563870" cy="4253032"/>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09/28/09</a:t>
            </a:r>
          </a:p>
        </p:txBody>
      </p:sp>
      <p:sp>
        <p:nvSpPr>
          <p:cNvPr id="5" name="Rectangle 7"/>
          <p:cNvSpPr>
            <a:spLocks noGrp="1" noChangeArrowheads="1"/>
          </p:cNvSpPr>
          <p:nvPr>
            <p:ph type="sldNum"/>
          </p:nvPr>
        </p:nvSpPr>
        <p:spPr>
          <a:ln/>
        </p:spPr>
        <p:txBody>
          <a:bodyPr/>
          <a:lstStyle/>
          <a:p>
            <a:fld id="{8D6186BC-C1A3-446F-94D2-A23A6B7B680B}" type="slidenum">
              <a:rPr lang="en-US"/>
              <a:pPr/>
              <a:t>23</a:t>
            </a:fld>
            <a:endParaRPr lang="en-US"/>
          </a:p>
        </p:txBody>
      </p:sp>
      <p:sp>
        <p:nvSpPr>
          <p:cNvPr id="36865" name="Rectangle 1"/>
          <p:cNvSpPr txBox="1">
            <a:spLocks noGrp="1" noRot="1" noChangeAspect="1" noChangeArrowheads="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95484" y="4389399"/>
            <a:ext cx="5563870" cy="4253032"/>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09/28/09</a:t>
            </a:r>
          </a:p>
        </p:txBody>
      </p:sp>
      <p:sp>
        <p:nvSpPr>
          <p:cNvPr id="5" name="Rectangle 7"/>
          <p:cNvSpPr>
            <a:spLocks noGrp="1" noChangeArrowheads="1"/>
          </p:cNvSpPr>
          <p:nvPr>
            <p:ph type="sldNum"/>
          </p:nvPr>
        </p:nvSpPr>
        <p:spPr>
          <a:ln/>
        </p:spPr>
        <p:txBody>
          <a:bodyPr/>
          <a:lstStyle/>
          <a:p>
            <a:fld id="{D32A9461-DD54-4FFA-8F84-87C8BC5157D7}" type="slidenum">
              <a:rPr lang="en-US"/>
              <a:pPr/>
              <a:t>24</a:t>
            </a:fld>
            <a:endParaRPr lang="en-US"/>
          </a:p>
        </p:txBody>
      </p:sp>
      <p:sp>
        <p:nvSpPr>
          <p:cNvPr id="33793" name="Rectangle 1"/>
          <p:cNvSpPr txBox="1">
            <a:spLocks noGrp="1" noRot="1" noChangeAspect="1" noChangeArrowheads="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95484" y="4389399"/>
            <a:ext cx="5563870" cy="4253032"/>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a:spLocks noGrp="1" noChangeArrowheads="1"/>
          </p:cNvSpPr>
          <p:nvPr>
            <p:ph type="dt"/>
          </p:nvPr>
        </p:nvSpPr>
        <p:spPr>
          <a:ln/>
        </p:spPr>
        <p:txBody>
          <a:bodyPr/>
          <a:lstStyle/>
          <a:p>
            <a:r>
              <a:rPr lang="en-US"/>
              <a:t>09/28/09</a:t>
            </a:r>
          </a:p>
        </p:txBody>
      </p:sp>
      <p:sp>
        <p:nvSpPr>
          <p:cNvPr id="5" name="Rectangle 7"/>
          <p:cNvSpPr>
            <a:spLocks noGrp="1" noChangeArrowheads="1"/>
          </p:cNvSpPr>
          <p:nvPr>
            <p:ph type="sldNum"/>
          </p:nvPr>
        </p:nvSpPr>
        <p:spPr>
          <a:ln/>
        </p:spPr>
        <p:txBody>
          <a:bodyPr/>
          <a:lstStyle/>
          <a:p>
            <a:fld id="{9CE6125F-CF56-4E0E-ACB1-AC5EC07F6432}" type="slidenum">
              <a:rPr lang="en-US"/>
              <a:pPr/>
              <a:t>25</a:t>
            </a:fld>
            <a:endParaRPr lang="en-US"/>
          </a:p>
        </p:txBody>
      </p:sp>
      <p:sp>
        <p:nvSpPr>
          <p:cNvPr id="35841" name="Rectangle 1"/>
          <p:cNvSpPr txBox="1">
            <a:spLocks noGrp="1" noRot="1" noChangeAspect="1" noChangeArrowheads="1"/>
          </p:cNvSpPr>
          <p:nvPr>
            <p:ph type="sldImg"/>
          </p:nvPr>
        </p:nvSpPr>
        <p:spPr bwMode="auto">
          <a:xfrm>
            <a:off x="1168400" y="693738"/>
            <a:ext cx="4618038" cy="3463925"/>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695484" y="4389399"/>
            <a:ext cx="5563870" cy="4253032"/>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445FF2B-1DD4-44B8-9AA5-E2BAA1FE9752}" type="datetimeFigureOut">
              <a:rPr lang="en-US" smtClean="0"/>
              <a:t>4/20/2022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AC47A9-9203-4091-BA15-7C3CECC4E3E7}"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45FF2B-1DD4-44B8-9AA5-E2BAA1FE9752}"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C47A9-9203-4091-BA15-7C3CECC4E3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3AC47A9-9203-4091-BA15-7C3CECC4E3E7}"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45FF2B-1DD4-44B8-9AA5-E2BAA1FE9752}"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445FF2B-1DD4-44B8-9AA5-E2BAA1FE9752}"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3AC47A9-9203-4091-BA15-7C3CECC4E3E7}"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445FF2B-1DD4-44B8-9AA5-E2BAA1FE9752}" type="datetimeFigureOut">
              <a:rPr lang="en-US" smtClean="0"/>
              <a:t>4/20/2022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3AC47A9-9203-4091-BA15-7C3CECC4E3E7}"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2445FF2B-1DD4-44B8-9AA5-E2BAA1FE9752}"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C47A9-9203-4091-BA15-7C3CECC4E3E7}"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445FF2B-1DD4-44B8-9AA5-E2BAA1FE9752}" type="datetimeFigureOut">
              <a:rPr lang="en-US" smtClean="0"/>
              <a:t>4/20/2022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3AC47A9-9203-4091-BA15-7C3CECC4E3E7}"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445FF2B-1DD4-44B8-9AA5-E2BAA1FE9752}"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3AC47A9-9203-4091-BA15-7C3CECC4E3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445FF2B-1DD4-44B8-9AA5-E2BAA1FE9752}"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3AC47A9-9203-4091-BA15-7C3CECC4E3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3AC47A9-9203-4091-BA15-7C3CECC4E3E7}"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445FF2B-1DD4-44B8-9AA5-E2BAA1FE9752}" type="datetimeFigureOut">
              <a:rPr lang="en-US" smtClean="0"/>
              <a:t>4/20/2022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3AC47A9-9203-4091-BA15-7C3CECC4E3E7}"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445FF2B-1DD4-44B8-9AA5-E2BAA1FE9752}" type="datetimeFigureOut">
              <a:rPr lang="en-US" smtClean="0"/>
              <a:t>4/20/2022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445FF2B-1DD4-44B8-9AA5-E2BAA1FE9752}" type="datetimeFigureOut">
              <a:rPr lang="en-US" smtClean="0"/>
              <a:t>4/20/2022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3AC47A9-9203-4091-BA15-7C3CECC4E3E7}"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G4cmPhxW7eGMM&amp;tbnid=FN3nV_7aSepFuM:&amp;ved=0CAUQjRw&amp;url=http://www.tourist-destinations.com/2011/05/caribbean.html&amp;ei=5MdLUbL_K8G1iwK40YCgCg&amp;psig=AFQjCNErlqXUuhx7iAmEtWU2_VbR_PtZAg&amp;ust=136400725092081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j9iKqw-ZFKofQM&amp;tbnid=-ui5nPDMyap7EM:&amp;ved=0CAUQjRw&amp;url=http://malmetiendo.blogspot.com/2010/08/canciones-en-ingles-para-anuncios_17.html&amp;ei=1MlLUf65OcK2iwLNpIGwDA&amp;psig=AFQjCNGXyG-jIJGlaxNYr9yCwJ2v_6BUkA&amp;ust=136400773921659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docid=QYDtAwKVxM5r2M&amp;tbnid=h0VSTf03VCt9FM:&amp;ved=0CAUQjRw&amp;url=http://www.utn.edu.ec/facae/carreras/mercadotecnia/?tag%3Destudiantes-2&amp;ei=gMpLUeuuKa33igKN2oCIBw&amp;psig=AFQjCNEhnmLLJx3wpJqf25_iZMfJY0EzhQ&amp;ust=136400788012204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980EjJjYOTZTrM&amp;tbnid=g3BjmDm25i0-cM:&amp;ved=0CAUQjRw&amp;url=http://bloginterjet.com.mx/?p%3D2186&amp;ei=octLUYWqJavOigKk6ICQCg&amp;psig=AFQjCNFZ9KIdLaZIl7HSWyLt8zFjlFf-aQ&amp;ust=136400813163526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XOqIhELE74h4IM&amp;tbnid=Cx_ZMCrbPoDHdM:&amp;ved=0CAUQjRw&amp;url=http://www.compugamestv.com/2012/08/the-avengers-dvdrip-subtitulos-espanol-.html&amp;ei=qkNiUdb7EYicjAKD4oHYDQ&amp;bvm=bv.44770516,d.cGE&amp;psig=AFQjCNGA7Eje20LTpXjCApmaW7Eiro9W2A&amp;ust=136548058495734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bIAzFrEqMfTeSM&amp;tbnid=f83vgXHEhDVkvM:&amp;ved=0CAUQjRw&amp;url=http://the-home-girl-blog.blogspot.com/2013/03/welcome-to-very-first-festive-friday.html&amp;ei=vERiUcPsMKPrigKN7IGICw&amp;bvm=bv.44770516,d.cGE&amp;psig=AFQjCNHeN-ztQcnfX3OLlnFQCcwFZz4aXw&amp;ust=136548096240126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2g0FYLMoKfQFM&amp;tbnid=HMfowssoupSEuM:&amp;ved=0CAUQjRw&amp;url=http://www.rlemay.com/author/richard/&amp;ei=XTJmUaWACJCq0AH4mIGQBg&amp;bvm=bv.45107431,d.dmQ&amp;psig=AFQjCNG34TKiXAVPGbYqc319BqbMlVF2AA&amp;ust=136573836065475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2c377dkGb7TUM&amp;tbnid=KLcLXxBt-3jJ_M:&amp;ved=0CAUQjRw&amp;url=http://ethicsalarms.com/2011/07/13/fact-cecker-ethics-part-ii-validating-deceit-and-practicing-it-too/&amp;ei=0jBmUY3zGqTD0gHB9oC4Ag&amp;bvm=bv.45107431,d.dmQ&amp;psig=AFQjCNEmVMEAZiRltlEljK2PfgDV3yYLeQ&amp;ust=136573803158564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url?sa=i&amp;rct=j&amp;q=&amp;esrc=s&amp;frm=1&amp;source=images&amp;cd=&amp;cad=rja&amp;docid=nmdLXp09-A2xCM&amp;tbnid=gsWl7-q6zrcCJM:&amp;ved=0CAUQjRw&amp;url=http://www.enfrentearte.com/hotel-ronda/2009/03/don-quijote-in-ronda.html&amp;ei=hTFmUbDiH_CH0QGuk4HYCQ&amp;bvm=bv.45107431,d.dmQ&amp;psig=AFQjCNFkKRKGid4rnM3-p-UwBipvgGPHTA&amp;ust=1365738203680212"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google.com/url?sa=i&amp;rct=j&amp;q=&amp;esrc=s&amp;frm=1&amp;source=images&amp;cd=&amp;cad=rja&amp;docid=MG33FDX5oz1QvM&amp;tbnid=0F2MElVSYjBqLM:&amp;ved=0CAUQjRw&amp;url=http://green.autoblog.com/2008/09/06/mexican-beetle-taxis-may-soon-be-a-thing-of-the-past/&amp;ei=CLxLUcfFCYKViQLXmoC4Dg&amp;bvm=bv.44158598,d.cGE&amp;psig=AFQjCNEygsWTrMZpWsYO6tAENwRoZFGhnA&amp;ust=1364004217014590"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8XX-q7U9ec_CLM&amp;tbnid=pxLQyMYsA_ezAM:&amp;ved=0CAUQjRw&amp;url=http://my.englishclub.com/profiles/blogs/not-worse-than-a-tsar&amp;ei=O75LUczONsvvigLRxYD4DQ&amp;bvm=bv.44158598,d.cGE&amp;psig=AFQjCNFdFDsPY-b5t4vZudrDY9o2FCQSPQ&amp;ust=1364004686489590" TargetMode="Externa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K8L_UPRNN7kWZM&amp;tbnid=PmSBDt7Fp63HAM:&amp;ved=0CAUQjRw&amp;url=http://designlap.com/lion-pictures/&amp;ei=XLxLUeu7HKboiAKS94CwAQ&amp;bvm=bv.44158598,d.cGE&amp;psig=AFQjCNGLYGpwKPbSmAC3rapfEYmo7xKx-A&amp;ust=13640042846428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1" dirty="0" err="1"/>
              <a:t>Descubre</a:t>
            </a:r>
            <a:r>
              <a:rPr lang="en-US" i="1" dirty="0"/>
              <a:t> 3 </a:t>
            </a:r>
            <a:r>
              <a:rPr lang="en-US" dirty="0" err="1"/>
              <a:t>Lección</a:t>
            </a:r>
            <a:r>
              <a:rPr lang="en-US" dirty="0"/>
              <a:t> 4.1</a:t>
            </a:r>
          </a:p>
          <a:p>
            <a:r>
              <a:rPr lang="en-US" dirty="0" err="1"/>
              <a:t>pga</a:t>
            </a:r>
            <a:r>
              <a:rPr lang="en-US" dirty="0"/>
              <a:t>. 154-156</a:t>
            </a:r>
          </a:p>
        </p:txBody>
      </p:sp>
      <p:sp>
        <p:nvSpPr>
          <p:cNvPr id="2" name="Title 1"/>
          <p:cNvSpPr>
            <a:spLocks noGrp="1"/>
          </p:cNvSpPr>
          <p:nvPr>
            <p:ph type="ctrTitle"/>
          </p:nvPr>
        </p:nvSpPr>
        <p:spPr/>
        <p:txBody>
          <a:bodyPr/>
          <a:lstStyle/>
          <a:p>
            <a:r>
              <a:rPr lang="en-US" dirty="0"/>
              <a:t>El </a:t>
            </a:r>
            <a:r>
              <a:rPr lang="en-US" dirty="0" err="1"/>
              <a:t>subjuntivo</a:t>
            </a:r>
            <a:r>
              <a:rPr lang="en-US" dirty="0"/>
              <a:t> y los </a:t>
            </a:r>
            <a:r>
              <a:rPr lang="en-US" dirty="0" err="1"/>
              <a:t>usos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r>
              <a:rPr lang="en-US" dirty="0">
                <a:solidFill>
                  <a:srgbClr val="000000"/>
                </a:solidFill>
              </a:rPr>
              <a:t>The following six verbs are irregular in the present subjunctive.</a:t>
            </a:r>
          </a:p>
          <a:p>
            <a:endParaRPr lang="en-US" dirty="0">
              <a:solidFill>
                <a:srgbClr val="000000"/>
              </a:solidFill>
            </a:endParaRPr>
          </a:p>
          <a:p>
            <a:pPr>
              <a:buNone/>
            </a:pPr>
            <a:endParaRPr lang="en-US" dirty="0"/>
          </a:p>
        </p:txBody>
      </p:sp>
      <p:sp>
        <p:nvSpPr>
          <p:cNvPr id="4" name="Rectangle 3"/>
          <p:cNvSpPr/>
          <p:nvPr/>
        </p:nvSpPr>
        <p:spPr>
          <a:xfrm>
            <a:off x="228600" y="2743200"/>
            <a:ext cx="8686800" cy="3141886"/>
          </a:xfrm>
          <a:prstGeom prst="rect">
            <a:avLst/>
          </a:prstGeom>
        </p:spPr>
        <p:txBody>
          <a:bodyPr wrap="square">
            <a:spAutoFit/>
          </a:bodyPr>
          <a:lstStyle/>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err="1">
                <a:solidFill>
                  <a:srgbClr val="000000"/>
                </a:solidFill>
              </a:rPr>
              <a:t>dar</a:t>
            </a:r>
            <a:r>
              <a:rPr lang="en-US" sz="2400" b="1" dirty="0">
                <a:solidFill>
                  <a:srgbClr val="000000"/>
                </a:solidFill>
              </a:rPr>
              <a:t>		</a:t>
            </a:r>
            <a:r>
              <a:rPr lang="en-US" sz="2400" b="1" dirty="0" err="1">
                <a:solidFill>
                  <a:srgbClr val="000000"/>
                </a:solidFill>
              </a:rPr>
              <a:t>dé</a:t>
            </a:r>
            <a:r>
              <a:rPr lang="en-US" sz="2400" b="1" dirty="0">
                <a:solidFill>
                  <a:srgbClr val="000000"/>
                </a:solidFill>
              </a:rPr>
              <a:t>, des, </a:t>
            </a:r>
            <a:r>
              <a:rPr lang="en-US" sz="2400" b="1" dirty="0" err="1">
                <a:solidFill>
                  <a:srgbClr val="000000"/>
                </a:solidFill>
              </a:rPr>
              <a:t>dé</a:t>
            </a:r>
            <a:r>
              <a:rPr lang="en-US" sz="2400" b="1" dirty="0">
                <a:solidFill>
                  <a:srgbClr val="000000"/>
                </a:solidFill>
              </a:rPr>
              <a:t>, demos, </a:t>
            </a:r>
            <a:r>
              <a:rPr lang="en-US" sz="2400" b="1" dirty="0" err="1">
                <a:solidFill>
                  <a:srgbClr val="000000"/>
                </a:solidFill>
              </a:rPr>
              <a:t>deis</a:t>
            </a:r>
            <a:r>
              <a:rPr lang="en-US" sz="2400" b="1" dirty="0">
                <a:solidFill>
                  <a:srgbClr val="000000"/>
                </a:solidFill>
              </a:rPr>
              <a:t>, den</a:t>
            </a:r>
          </a:p>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err="1">
                <a:solidFill>
                  <a:srgbClr val="000000"/>
                </a:solidFill>
              </a:rPr>
              <a:t>estar</a:t>
            </a:r>
            <a:r>
              <a:rPr lang="en-US" sz="2400" b="1" dirty="0">
                <a:solidFill>
                  <a:srgbClr val="000000"/>
                </a:solidFill>
              </a:rPr>
              <a:t>		</a:t>
            </a:r>
            <a:r>
              <a:rPr lang="en-US" sz="2400" b="1" dirty="0" err="1">
                <a:solidFill>
                  <a:srgbClr val="000000"/>
                </a:solidFill>
              </a:rPr>
              <a:t>esté</a:t>
            </a:r>
            <a:r>
              <a:rPr lang="en-US" sz="2400" b="1" dirty="0">
                <a:solidFill>
                  <a:srgbClr val="000000"/>
                </a:solidFill>
              </a:rPr>
              <a:t>, </a:t>
            </a:r>
            <a:r>
              <a:rPr lang="en-US" sz="2400" b="1" dirty="0" err="1">
                <a:solidFill>
                  <a:srgbClr val="000000"/>
                </a:solidFill>
              </a:rPr>
              <a:t>estés</a:t>
            </a:r>
            <a:r>
              <a:rPr lang="en-US" sz="2400" b="1" dirty="0">
                <a:solidFill>
                  <a:srgbClr val="000000"/>
                </a:solidFill>
              </a:rPr>
              <a:t>, </a:t>
            </a:r>
            <a:r>
              <a:rPr lang="en-US" sz="2400" b="1" dirty="0" err="1">
                <a:solidFill>
                  <a:srgbClr val="000000"/>
                </a:solidFill>
              </a:rPr>
              <a:t>esté</a:t>
            </a:r>
            <a:r>
              <a:rPr lang="en-US" sz="2400" b="1" dirty="0">
                <a:solidFill>
                  <a:srgbClr val="000000"/>
                </a:solidFill>
              </a:rPr>
              <a:t>, </a:t>
            </a:r>
            <a:r>
              <a:rPr lang="en-US" sz="2400" b="1" dirty="0" err="1">
                <a:solidFill>
                  <a:srgbClr val="000000"/>
                </a:solidFill>
              </a:rPr>
              <a:t>estemos</a:t>
            </a:r>
            <a:r>
              <a:rPr lang="en-US" sz="2400" b="1" dirty="0">
                <a:solidFill>
                  <a:srgbClr val="000000"/>
                </a:solidFill>
              </a:rPr>
              <a:t>, </a:t>
            </a:r>
            <a:r>
              <a:rPr lang="en-US" sz="2400" b="1" dirty="0" err="1">
                <a:solidFill>
                  <a:srgbClr val="000000"/>
                </a:solidFill>
              </a:rPr>
              <a:t>estéis</a:t>
            </a:r>
            <a:r>
              <a:rPr lang="en-US" sz="2400" b="1" dirty="0">
                <a:solidFill>
                  <a:srgbClr val="000000"/>
                </a:solidFill>
              </a:rPr>
              <a:t>, </a:t>
            </a:r>
            <a:r>
              <a:rPr lang="en-US" sz="2400" b="1" dirty="0" err="1">
                <a:solidFill>
                  <a:srgbClr val="000000"/>
                </a:solidFill>
              </a:rPr>
              <a:t>estén</a:t>
            </a:r>
            <a:endParaRPr lang="en-US" sz="2400" b="1" dirty="0">
              <a:solidFill>
                <a:srgbClr val="000000"/>
              </a:solidFill>
            </a:endParaRPr>
          </a:p>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err="1">
                <a:solidFill>
                  <a:srgbClr val="000000"/>
                </a:solidFill>
              </a:rPr>
              <a:t>ir</a:t>
            </a:r>
            <a:r>
              <a:rPr lang="en-US" sz="2400" b="1" dirty="0">
                <a:solidFill>
                  <a:srgbClr val="000000"/>
                </a:solidFill>
              </a:rPr>
              <a:t>		</a:t>
            </a:r>
            <a:r>
              <a:rPr lang="en-US" sz="2400" b="1" dirty="0" err="1">
                <a:solidFill>
                  <a:srgbClr val="000000"/>
                </a:solidFill>
              </a:rPr>
              <a:t>vaya</a:t>
            </a:r>
            <a:r>
              <a:rPr lang="en-US" sz="2400" b="1" dirty="0">
                <a:solidFill>
                  <a:srgbClr val="000000"/>
                </a:solidFill>
              </a:rPr>
              <a:t>, </a:t>
            </a:r>
            <a:r>
              <a:rPr lang="en-US" sz="2400" b="1" dirty="0" err="1">
                <a:solidFill>
                  <a:srgbClr val="000000"/>
                </a:solidFill>
              </a:rPr>
              <a:t>vayas</a:t>
            </a:r>
            <a:r>
              <a:rPr lang="en-US" sz="2400" b="1" dirty="0">
                <a:solidFill>
                  <a:srgbClr val="000000"/>
                </a:solidFill>
              </a:rPr>
              <a:t>, </a:t>
            </a:r>
            <a:r>
              <a:rPr lang="en-US" sz="2400" b="1" dirty="0" err="1">
                <a:solidFill>
                  <a:srgbClr val="000000"/>
                </a:solidFill>
              </a:rPr>
              <a:t>vaya</a:t>
            </a:r>
            <a:r>
              <a:rPr lang="en-US" sz="2400" b="1" dirty="0">
                <a:solidFill>
                  <a:srgbClr val="000000"/>
                </a:solidFill>
              </a:rPr>
              <a:t>, </a:t>
            </a:r>
            <a:r>
              <a:rPr lang="en-US" sz="2400" b="1" dirty="0" err="1">
                <a:solidFill>
                  <a:srgbClr val="000000"/>
                </a:solidFill>
              </a:rPr>
              <a:t>vayamos</a:t>
            </a:r>
            <a:r>
              <a:rPr lang="en-US" sz="2400" b="1" dirty="0">
                <a:solidFill>
                  <a:srgbClr val="000000"/>
                </a:solidFill>
              </a:rPr>
              <a:t>, </a:t>
            </a:r>
            <a:r>
              <a:rPr lang="en-US" sz="2400" b="1" dirty="0" err="1">
                <a:solidFill>
                  <a:srgbClr val="000000"/>
                </a:solidFill>
              </a:rPr>
              <a:t>vayáis</a:t>
            </a:r>
            <a:r>
              <a:rPr lang="en-US" sz="2400" b="1" dirty="0">
                <a:solidFill>
                  <a:srgbClr val="000000"/>
                </a:solidFill>
              </a:rPr>
              <a:t>, </a:t>
            </a:r>
            <a:r>
              <a:rPr lang="en-US" sz="2400" b="1" dirty="0" err="1">
                <a:solidFill>
                  <a:srgbClr val="000000"/>
                </a:solidFill>
              </a:rPr>
              <a:t>vayan</a:t>
            </a:r>
            <a:endParaRPr lang="en-US" sz="2400" b="1" dirty="0">
              <a:solidFill>
                <a:srgbClr val="000000"/>
              </a:solidFill>
            </a:endParaRPr>
          </a:p>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rPr>
              <a:t>saber		</a:t>
            </a:r>
            <a:r>
              <a:rPr lang="en-US" sz="2400" b="1" dirty="0" err="1">
                <a:solidFill>
                  <a:srgbClr val="000000"/>
                </a:solidFill>
              </a:rPr>
              <a:t>sepa</a:t>
            </a:r>
            <a:r>
              <a:rPr lang="en-US" sz="2400" b="1" dirty="0">
                <a:solidFill>
                  <a:srgbClr val="000000"/>
                </a:solidFill>
              </a:rPr>
              <a:t>, </a:t>
            </a:r>
            <a:r>
              <a:rPr lang="en-US" sz="2400" b="1" dirty="0" err="1">
                <a:solidFill>
                  <a:srgbClr val="000000"/>
                </a:solidFill>
              </a:rPr>
              <a:t>sepas</a:t>
            </a:r>
            <a:r>
              <a:rPr lang="en-US" sz="2400" b="1" dirty="0">
                <a:solidFill>
                  <a:srgbClr val="000000"/>
                </a:solidFill>
              </a:rPr>
              <a:t>, </a:t>
            </a:r>
            <a:r>
              <a:rPr lang="en-US" sz="2400" b="1" dirty="0" err="1">
                <a:solidFill>
                  <a:srgbClr val="000000"/>
                </a:solidFill>
              </a:rPr>
              <a:t>sepa</a:t>
            </a:r>
            <a:r>
              <a:rPr lang="en-US" sz="2400" b="1" dirty="0">
                <a:solidFill>
                  <a:srgbClr val="000000"/>
                </a:solidFill>
              </a:rPr>
              <a:t>, </a:t>
            </a:r>
            <a:r>
              <a:rPr lang="en-US" sz="2400" b="1" dirty="0" err="1">
                <a:solidFill>
                  <a:srgbClr val="000000"/>
                </a:solidFill>
              </a:rPr>
              <a:t>sepamos</a:t>
            </a:r>
            <a:r>
              <a:rPr lang="en-US" sz="2400" b="1" dirty="0">
                <a:solidFill>
                  <a:srgbClr val="000000"/>
                </a:solidFill>
              </a:rPr>
              <a:t>, </a:t>
            </a:r>
            <a:r>
              <a:rPr lang="en-US" sz="2400" b="1" dirty="0" err="1">
                <a:solidFill>
                  <a:srgbClr val="000000"/>
                </a:solidFill>
              </a:rPr>
              <a:t>sepáis</a:t>
            </a:r>
            <a:r>
              <a:rPr lang="en-US" sz="2400" b="1" dirty="0">
                <a:solidFill>
                  <a:srgbClr val="000000"/>
                </a:solidFill>
              </a:rPr>
              <a:t>, </a:t>
            </a:r>
            <a:r>
              <a:rPr lang="en-US" sz="2400" b="1" dirty="0" err="1">
                <a:solidFill>
                  <a:srgbClr val="000000"/>
                </a:solidFill>
              </a:rPr>
              <a:t>sepan</a:t>
            </a:r>
            <a:endParaRPr lang="en-US" sz="2400" b="1" dirty="0">
              <a:solidFill>
                <a:srgbClr val="000000"/>
              </a:solidFill>
            </a:endParaRPr>
          </a:p>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rPr>
              <a:t>ser		sea, seas, sea, </a:t>
            </a:r>
            <a:r>
              <a:rPr lang="en-US" sz="2400" b="1" dirty="0" err="1">
                <a:solidFill>
                  <a:srgbClr val="000000"/>
                </a:solidFill>
              </a:rPr>
              <a:t>seamos</a:t>
            </a:r>
            <a:r>
              <a:rPr lang="en-US" sz="2400" b="1" dirty="0">
                <a:solidFill>
                  <a:srgbClr val="000000"/>
                </a:solidFill>
              </a:rPr>
              <a:t>, </a:t>
            </a:r>
            <a:r>
              <a:rPr lang="en-US" sz="2400" b="1" dirty="0" err="1">
                <a:solidFill>
                  <a:srgbClr val="000000"/>
                </a:solidFill>
              </a:rPr>
              <a:t>seáis</a:t>
            </a:r>
            <a:r>
              <a:rPr lang="en-US" sz="2400" b="1" dirty="0">
                <a:solidFill>
                  <a:srgbClr val="000000"/>
                </a:solidFill>
              </a:rPr>
              <a:t>, </a:t>
            </a:r>
            <a:r>
              <a:rPr lang="en-US" sz="2400" b="1" dirty="0" err="1">
                <a:solidFill>
                  <a:srgbClr val="000000"/>
                </a:solidFill>
              </a:rPr>
              <a:t>sean</a:t>
            </a:r>
            <a:endParaRPr lang="en-US" sz="2400" b="1" dirty="0">
              <a:solidFill>
                <a:srgbClr val="000000"/>
              </a:solidFill>
            </a:endParaRPr>
          </a:p>
          <a:p>
            <a:pPr>
              <a:spcBef>
                <a:spcPts val="1313"/>
              </a:spcBef>
              <a:tabLst>
                <a:tab pos="0" algn="l"/>
                <a:tab pos="1484313" algn="l"/>
                <a:tab pos="1828800" algn="l"/>
                <a:tab pos="2743200" algn="l"/>
                <a:tab pos="3657600" algn="l"/>
                <a:tab pos="4572000" algn="l"/>
                <a:tab pos="5486400" algn="l"/>
                <a:tab pos="6400800" algn="l"/>
                <a:tab pos="7315200" algn="l"/>
                <a:tab pos="8229600" algn="l"/>
                <a:tab pos="9144000" algn="l"/>
                <a:tab pos="10058400" algn="l"/>
              </a:tabLst>
            </a:pPr>
            <a:r>
              <a:rPr lang="en-US" sz="2400" b="1" dirty="0">
                <a:solidFill>
                  <a:srgbClr val="000000"/>
                </a:solidFill>
              </a:rPr>
              <a:t>*</a:t>
            </a:r>
            <a:r>
              <a:rPr lang="en-US" sz="2400" b="1" dirty="0" err="1">
                <a:solidFill>
                  <a:srgbClr val="000000"/>
                </a:solidFill>
              </a:rPr>
              <a:t>haber</a:t>
            </a:r>
            <a:r>
              <a:rPr lang="en-US" sz="2400" b="1" dirty="0">
                <a:solidFill>
                  <a:srgbClr val="000000"/>
                </a:solidFill>
              </a:rPr>
              <a:t>		*</a:t>
            </a:r>
            <a:r>
              <a:rPr lang="en-US" sz="2400" b="1" dirty="0" err="1">
                <a:solidFill>
                  <a:srgbClr val="000000"/>
                </a:solidFill>
              </a:rPr>
              <a:t>haya</a:t>
            </a:r>
            <a:r>
              <a:rPr lang="en-US" sz="2400" b="1" dirty="0">
                <a:solidFill>
                  <a:srgbClr val="000000"/>
                </a:solidFill>
              </a:rPr>
              <a:t> (</a:t>
            </a:r>
            <a:r>
              <a:rPr lang="en-US" sz="2400" b="1">
                <a:solidFill>
                  <a:srgbClr val="000000"/>
                </a:solidFill>
              </a:rPr>
              <a:t>there could be)</a:t>
            </a:r>
            <a:endParaRPr lang="en-US" sz="2400" b="1" dirty="0">
              <a:solidFill>
                <a:srgbClr val="000000"/>
              </a:solidFill>
            </a:endParaRPr>
          </a:p>
        </p:txBody>
      </p:sp>
      <p:sp>
        <p:nvSpPr>
          <p:cNvPr id="5" name="Right Arrow 4"/>
          <p:cNvSpPr/>
          <p:nvPr/>
        </p:nvSpPr>
        <p:spPr>
          <a:xfrm>
            <a:off x="1295400" y="4085543"/>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4">
                                            <p:txEl>
                                              <p:pRg st="0" end="0"/>
                                            </p:txEl>
                                          </p:spTgt>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3"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4"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6" dur="500"/>
                                        <p:tgtEl>
                                          <p:spTgt spid="4">
                                            <p:txEl>
                                              <p:pRg st="1" end="1"/>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30"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1"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2"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3" dur="500"/>
                                        <p:tgtEl>
                                          <p:spTgt spid="4">
                                            <p:txEl>
                                              <p:pRg st="2" end="2"/>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p:cTn id="36"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7"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8"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9"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40" dur="500"/>
                                        <p:tgtEl>
                                          <p:spTgt spid="4">
                                            <p:txEl>
                                              <p:pRg st="3" end="3"/>
                                            </p:txEl>
                                          </p:spTgt>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p:cTn id="43"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4">
                                            <p:txEl>
                                              <p:pRg st="4" end="4"/>
                                            </p:txEl>
                                          </p:spTgt>
                                        </p:tgtEl>
                                      </p:cBhvr>
                                    </p:animEffect>
                                  </p:childTnLst>
                                </p:cTn>
                              </p:par>
                              <p:par>
                                <p:cTn id="48" presetID="54" presetClass="entr" presetSubtype="0" accel="10000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p:cTn id="50"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fontScale="90000"/>
          </a:bodyPr>
          <a:lstStyle/>
          <a:p>
            <a:r>
              <a:rPr lang="en-US" sz="3600" b="1" dirty="0">
                <a:solidFill>
                  <a:srgbClr val="00599D"/>
                </a:solidFill>
              </a:rPr>
              <a:t>Verbs of will and influence </a:t>
            </a:r>
            <a:br>
              <a:rPr lang="en-US" sz="3600" b="1" dirty="0">
                <a:solidFill>
                  <a:srgbClr val="00599D"/>
                </a:solidFill>
              </a:rPr>
            </a:br>
            <a:r>
              <a:rPr lang="en-US" sz="3600" b="1" dirty="0">
                <a:solidFill>
                  <a:srgbClr val="00599D"/>
                </a:solidFill>
              </a:rPr>
              <a:t>(wishes, hopes, desires)</a:t>
            </a:r>
            <a:endParaRPr lang="en-US" dirty="0"/>
          </a:p>
        </p:txBody>
      </p:sp>
      <p:sp>
        <p:nvSpPr>
          <p:cNvPr id="3" name="Content Placeholder 2"/>
          <p:cNvSpPr>
            <a:spLocks noGrp="1"/>
          </p:cNvSpPr>
          <p:nvPr>
            <p:ph sz="quarter" idx="1"/>
          </p:nvPr>
        </p:nvSpPr>
        <p:spPr/>
        <p:txBody>
          <a:bodyPr/>
          <a:lstStyle/>
          <a:p>
            <a:pPr marL="341313" indent="-341313">
              <a:spcBef>
                <a:spcPts val="600"/>
              </a:spcBef>
              <a:buClr>
                <a:srgbClr val="ED1C24"/>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dirty="0">
                <a:solidFill>
                  <a:srgbClr val="000000"/>
                </a:solidFill>
              </a:rPr>
              <a:t>When the subject of a sentence’s main (independent) clause exerts influence or will on the subject of the subordinate clause, the verb in the subordinate clause takes the subjunctive.</a:t>
            </a:r>
          </a:p>
          <a:p>
            <a:pPr marL="341313" indent="-341313">
              <a:spcBef>
                <a:spcPts val="600"/>
              </a:spcBef>
              <a:buClr>
                <a:srgbClr val="ED1C24"/>
              </a:buClr>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dirty="0">
              <a:solidFill>
                <a:srgbClr val="000000"/>
              </a:solidFill>
            </a:endParaRP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6800" y="3733800"/>
            <a:ext cx="6905625" cy="1014412"/>
          </a:xfrm>
          <a:prstGeom prst="rect">
            <a:avLst/>
          </a:prstGeom>
          <a:noFill/>
          <a:ln w="9525">
            <a:noFill/>
            <a:round/>
            <a:headEnd/>
            <a:tailEnd/>
          </a:ln>
          <a:effectLst/>
        </p:spPr>
      </p:pic>
    </p:spTree>
    <p:extLst>
      <p:ext uri="{BB962C8B-B14F-4D97-AF65-F5344CB8AC3E}">
        <p14:creationId xmlns:p14="http://schemas.microsoft.com/office/powerpoint/2010/main" val="1070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idx="10"/>
          </p:nvPr>
        </p:nvSpPr>
        <p:spPr/>
        <p:txBody>
          <a:bodyPr/>
          <a:lstStyle/>
          <a:p>
            <a:endParaRPr lang="en-US" dirty="0"/>
          </a:p>
        </p:txBody>
      </p:sp>
      <p:sp>
        <p:nvSpPr>
          <p:cNvPr id="8" name="Slide Number Placeholder 2"/>
          <p:cNvSpPr>
            <a:spLocks noGrp="1"/>
          </p:cNvSpPr>
          <p:nvPr>
            <p:ph type="sldNum" idx="11"/>
          </p:nvPr>
        </p:nvSpPr>
        <p:spPr/>
        <p:txBody>
          <a:bodyPr/>
          <a:lstStyle/>
          <a:p>
            <a:endParaRPr lang="en-US" dirty="0"/>
          </a:p>
        </p:txBody>
      </p:sp>
      <p:sp>
        <p:nvSpPr>
          <p:cNvPr id="12289" name="Text Box 1"/>
          <p:cNvSpPr txBox="1">
            <a:spLocks noChangeArrowheads="1"/>
          </p:cNvSpPr>
          <p:nvPr/>
        </p:nvSpPr>
        <p:spPr bwMode="auto">
          <a:xfrm>
            <a:off x="457200" y="304800"/>
            <a:ext cx="8229600" cy="5067300"/>
          </a:xfrm>
          <a:prstGeom prst="rect">
            <a:avLst/>
          </a:prstGeom>
          <a:noFill/>
          <a:ln w="9525">
            <a:noFill/>
            <a:round/>
            <a:headEnd/>
            <a:tailEnd/>
          </a:ln>
          <a:effectLst/>
        </p:spPr>
        <p:txBody>
          <a:bodyPr/>
          <a:lstStyle/>
          <a:p>
            <a:pPr marL="341313" indent="-341313">
              <a:spcBef>
                <a:spcPts val="600"/>
              </a:spcBef>
              <a:buClr>
                <a:srgbClr val="ED1C24"/>
              </a:buClr>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dirty="0">
                <a:solidFill>
                  <a:srgbClr val="000000"/>
                </a:solidFill>
              </a:rPr>
              <a:t>The infinitive, not the subjunctive, is used with verbs and expressions of will and influence if there is no change of subject in the sentence. The </a:t>
            </a:r>
            <a:r>
              <a:rPr lang="en-US" sz="2400" b="1" dirty="0" err="1">
                <a:solidFill>
                  <a:srgbClr val="000000"/>
                </a:solidFill>
              </a:rPr>
              <a:t>que</a:t>
            </a:r>
            <a:r>
              <a:rPr lang="en-US" sz="2400" b="1" dirty="0">
                <a:solidFill>
                  <a:srgbClr val="000000"/>
                </a:solidFill>
              </a:rPr>
              <a:t> </a:t>
            </a:r>
            <a:r>
              <a:rPr lang="en-US" sz="2400" dirty="0">
                <a:solidFill>
                  <a:srgbClr val="000000"/>
                </a:solidFill>
              </a:rPr>
              <a:t>is unnecessary in this case.</a:t>
            </a:r>
          </a:p>
        </p:txBody>
      </p:sp>
      <p:sp>
        <p:nvSpPr>
          <p:cNvPr id="12290" name="Rectangle 2"/>
          <p:cNvSpPr>
            <a:spLocks noChangeArrowheads="1"/>
          </p:cNvSpPr>
          <p:nvPr/>
        </p:nvSpPr>
        <p:spPr bwMode="auto">
          <a:xfrm>
            <a:off x="4724400" y="2438400"/>
            <a:ext cx="4076700" cy="733425"/>
          </a:xfrm>
          <a:prstGeom prst="rect">
            <a:avLst/>
          </a:prstGeom>
          <a:noFill/>
          <a:ln w="9525">
            <a:noFill/>
            <a:round/>
            <a:headEnd/>
            <a:tailEnd/>
          </a:ln>
          <a:effectLst/>
        </p:spPr>
        <p:txBody>
          <a:bodyPr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100" b="1" dirty="0" err="1">
                <a:solidFill>
                  <a:srgbClr val="000000"/>
                </a:solidFill>
              </a:rPr>
              <a:t>Prefiero</a:t>
            </a:r>
            <a:r>
              <a:rPr lang="en-US" sz="2100" b="1" dirty="0">
                <a:solidFill>
                  <a:srgbClr val="000000"/>
                </a:solidFill>
              </a:rPr>
              <a:t> </a:t>
            </a:r>
            <a:r>
              <a:rPr lang="en-US" sz="2100" b="1" dirty="0" err="1">
                <a:solidFill>
                  <a:srgbClr val="000000"/>
                </a:solidFill>
              </a:rPr>
              <a:t>que</a:t>
            </a:r>
            <a:r>
              <a:rPr lang="en-US" sz="2100" b="1" dirty="0">
                <a:solidFill>
                  <a:srgbClr val="000000"/>
                </a:solidFill>
              </a:rPr>
              <a:t> </a:t>
            </a:r>
            <a:r>
              <a:rPr lang="en-US" sz="2100" b="1" dirty="0" err="1">
                <a:solidFill>
                  <a:srgbClr val="ED1C24"/>
                </a:solidFill>
              </a:rPr>
              <a:t>vayas</a:t>
            </a:r>
            <a:r>
              <a:rPr lang="en-US" sz="2100" b="1" dirty="0">
                <a:solidFill>
                  <a:srgbClr val="000000"/>
                </a:solidFill>
              </a:rPr>
              <a:t> en </a:t>
            </a:r>
            <a:r>
              <a:rPr lang="en-US" sz="2100" b="1" dirty="0" err="1">
                <a:solidFill>
                  <a:srgbClr val="000000"/>
                </a:solidFill>
              </a:rPr>
              <a:t>marzo</a:t>
            </a:r>
            <a:r>
              <a:rPr lang="en-US" sz="2100" b="1" dirty="0">
                <a:solidFill>
                  <a:srgbClr val="000000"/>
                </a:solidFill>
              </a:rPr>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100" i="1" dirty="0">
                <a:solidFill>
                  <a:srgbClr val="000000"/>
                </a:solidFill>
              </a:rPr>
              <a:t>I prefer that you go in March.</a:t>
            </a:r>
          </a:p>
        </p:txBody>
      </p:sp>
      <p:sp>
        <p:nvSpPr>
          <p:cNvPr id="12291" name="Rectangle 3"/>
          <p:cNvSpPr>
            <a:spLocks noChangeArrowheads="1"/>
          </p:cNvSpPr>
          <p:nvPr/>
        </p:nvSpPr>
        <p:spPr bwMode="auto">
          <a:xfrm>
            <a:off x="5562600" y="1981200"/>
            <a:ext cx="1847850" cy="402291"/>
          </a:xfrm>
          <a:prstGeom prst="rect">
            <a:avLst/>
          </a:prstGeom>
          <a:noFill/>
          <a:ln w="19080">
            <a:solidFill>
              <a:srgbClr val="ED1C24"/>
            </a:solidFill>
            <a:miter lim="800000"/>
            <a:headEnd/>
            <a:tailEnd/>
          </a:ln>
          <a:effectLst/>
        </p:spPr>
        <p:txBody>
          <a:bodyPr wrap="squar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rPr>
              <a:t>Subjunctive</a:t>
            </a:r>
          </a:p>
        </p:txBody>
      </p:sp>
      <p:sp>
        <p:nvSpPr>
          <p:cNvPr id="12292" name="Rectangle 4"/>
          <p:cNvSpPr>
            <a:spLocks noChangeArrowheads="1"/>
          </p:cNvSpPr>
          <p:nvPr/>
        </p:nvSpPr>
        <p:spPr bwMode="auto">
          <a:xfrm>
            <a:off x="1371600" y="1981200"/>
            <a:ext cx="1695450" cy="402291"/>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rPr>
              <a:t>Infinitive</a:t>
            </a:r>
          </a:p>
        </p:txBody>
      </p:sp>
      <p:sp>
        <p:nvSpPr>
          <p:cNvPr id="12293" name="Rectangle 5"/>
          <p:cNvSpPr>
            <a:spLocks noChangeArrowheads="1"/>
          </p:cNvSpPr>
          <p:nvPr/>
        </p:nvSpPr>
        <p:spPr bwMode="auto">
          <a:xfrm>
            <a:off x="381000" y="2438400"/>
            <a:ext cx="4038600" cy="1054100"/>
          </a:xfrm>
          <a:prstGeom prst="rect">
            <a:avLst/>
          </a:prstGeom>
          <a:noFill/>
          <a:ln w="9525">
            <a:noFill/>
            <a:round/>
            <a:headEnd/>
            <a:tailEnd/>
          </a:ln>
          <a:effectLst/>
        </p:spPr>
        <p:txBody>
          <a:bodyPr lIns="90000" tIns="46800" rIns="90000" bIns="46800">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100" b="1" dirty="0" err="1">
                <a:solidFill>
                  <a:srgbClr val="000000"/>
                </a:solidFill>
              </a:rPr>
              <a:t>Quiero</a:t>
            </a:r>
            <a:r>
              <a:rPr lang="en-US" sz="2100" b="1" dirty="0">
                <a:solidFill>
                  <a:srgbClr val="000000"/>
                </a:solidFill>
              </a:rPr>
              <a:t> </a:t>
            </a:r>
            <a:r>
              <a:rPr lang="en-US" sz="2100" b="1" dirty="0" err="1">
                <a:solidFill>
                  <a:srgbClr val="ED1C24"/>
                </a:solidFill>
              </a:rPr>
              <a:t>ir</a:t>
            </a:r>
            <a:r>
              <a:rPr lang="en-US" sz="2100" b="1" dirty="0">
                <a:solidFill>
                  <a:srgbClr val="000000"/>
                </a:solidFill>
              </a:rPr>
              <a:t> al </a:t>
            </a:r>
            <a:r>
              <a:rPr lang="en-US" sz="2100" dirty="0" err="1">
                <a:solidFill>
                  <a:srgbClr val="000000"/>
                </a:solidFill>
              </a:rPr>
              <a:t>C</a:t>
            </a:r>
            <a:r>
              <a:rPr lang="en-US" sz="2100" b="1" dirty="0" err="1">
                <a:solidFill>
                  <a:srgbClr val="000000"/>
                </a:solidFill>
              </a:rPr>
              <a:t>aribe</a:t>
            </a:r>
            <a:r>
              <a:rPr lang="en-US" sz="2100" b="1" dirty="0">
                <a:solidFill>
                  <a:srgbClr val="000000"/>
                </a:solidFill>
              </a:rPr>
              <a:t> en </a:t>
            </a:r>
            <a:r>
              <a:rPr lang="en-US" sz="2100" b="1" dirty="0" err="1">
                <a:solidFill>
                  <a:srgbClr val="000000"/>
                </a:solidFill>
              </a:rPr>
              <a:t>enero</a:t>
            </a:r>
            <a:r>
              <a:rPr lang="en-US" sz="2100" b="1" dirty="0">
                <a:solidFill>
                  <a:srgbClr val="000000"/>
                </a:solidFill>
              </a:rPr>
              <a:t>. </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100" i="1" dirty="0">
                <a:solidFill>
                  <a:srgbClr val="000000"/>
                </a:solidFill>
              </a:rPr>
              <a:t>I want to go to the Caribbean in January.</a:t>
            </a:r>
          </a:p>
        </p:txBody>
      </p:sp>
      <p:pic>
        <p:nvPicPr>
          <p:cNvPr id="2050" name="Picture 2" descr="http://4.bp.blogspot.com/-7T6eaZGkyQ4/Tk-qCfIT4rI/AAAAAAAAEJw/z1E4k7FrpOw/s1600/caribbean-beach.jpg">
            <a:hlinkClick r:id="rId3"/>
          </p:cNvPr>
          <p:cNvPicPr>
            <a:picLocks noChangeAspect="1" noChangeArrowheads="1"/>
          </p:cNvPicPr>
          <p:nvPr/>
        </p:nvPicPr>
        <p:blipFill>
          <a:blip r:embed="rId4" cstate="print"/>
          <a:srcRect/>
          <a:stretch>
            <a:fillRect/>
          </a:stretch>
        </p:blipFill>
        <p:spPr bwMode="auto">
          <a:xfrm>
            <a:off x="2438400" y="3648075"/>
            <a:ext cx="4279900" cy="3209925"/>
          </a:xfrm>
          <a:prstGeom prst="rect">
            <a:avLst/>
          </a:prstGeom>
          <a:noFill/>
        </p:spPr>
      </p:pic>
    </p:spTree>
    <p:extLst>
      <p:ext uri="{BB962C8B-B14F-4D97-AF65-F5344CB8AC3E}">
        <p14:creationId xmlns:p14="http://schemas.microsoft.com/office/powerpoint/2010/main" val="146748021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p:cTn id="7" dur="1000" fill="hold"/>
                                        <p:tgtEl>
                                          <p:spTgt spid="1228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28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8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2000"/>
                                        <p:tgtEl>
                                          <p:spTgt spid="12292"/>
                                        </p:tgtEl>
                                      </p:cBhvr>
                                    </p:animEffect>
                                    <p:anim calcmode="lin" valueType="num">
                                      <p:cBhvr>
                                        <p:cTn id="15" dur="2000" fill="hold"/>
                                        <p:tgtEl>
                                          <p:spTgt spid="12292"/>
                                        </p:tgtEl>
                                        <p:attrNameLst>
                                          <p:attrName>style.rotation</p:attrName>
                                        </p:attrNameLst>
                                      </p:cBhvr>
                                      <p:tavLst>
                                        <p:tav tm="0">
                                          <p:val>
                                            <p:fltVal val="720"/>
                                          </p:val>
                                        </p:tav>
                                        <p:tav tm="100000">
                                          <p:val>
                                            <p:fltVal val="0"/>
                                          </p:val>
                                        </p:tav>
                                      </p:tavLst>
                                    </p:anim>
                                    <p:anim calcmode="lin" valueType="num">
                                      <p:cBhvr>
                                        <p:cTn id="16" dur="2000" fill="hold"/>
                                        <p:tgtEl>
                                          <p:spTgt spid="12292"/>
                                        </p:tgtEl>
                                        <p:attrNameLst>
                                          <p:attrName>ppt_h</p:attrName>
                                        </p:attrNameLst>
                                      </p:cBhvr>
                                      <p:tavLst>
                                        <p:tav tm="0">
                                          <p:val>
                                            <p:fltVal val="0"/>
                                          </p:val>
                                        </p:tav>
                                        <p:tav tm="100000">
                                          <p:val>
                                            <p:strVal val="#ppt_h"/>
                                          </p:val>
                                        </p:tav>
                                      </p:tavLst>
                                    </p:anim>
                                    <p:anim calcmode="lin" valueType="num">
                                      <p:cBhvr>
                                        <p:cTn id="17" dur="2000" fill="hold"/>
                                        <p:tgtEl>
                                          <p:spTgt spid="12292"/>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2293">
                                            <p:txEl>
                                              <p:pRg st="0" end="0"/>
                                            </p:txEl>
                                          </p:spTgt>
                                        </p:tgtEl>
                                        <p:attrNameLst>
                                          <p:attrName>style.visibility</p:attrName>
                                        </p:attrNameLst>
                                      </p:cBhvr>
                                      <p:to>
                                        <p:strVal val="visible"/>
                                      </p:to>
                                    </p:set>
                                    <p:animScale>
                                      <p:cBhvr>
                                        <p:cTn id="22" dur="1000" decel="50000" fill="hold">
                                          <p:stCondLst>
                                            <p:cond delay="0"/>
                                          </p:stCondLst>
                                        </p:cTn>
                                        <p:tgtEl>
                                          <p:spTgt spid="1229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2293">
                                            <p:txEl>
                                              <p:pRg st="0" end="0"/>
                                            </p:txEl>
                                          </p:spTgt>
                                        </p:tgtEl>
                                        <p:attrNameLst>
                                          <p:attrName>ppt_x</p:attrName>
                                          <p:attrName>ppt_y</p:attrName>
                                        </p:attrNameLst>
                                      </p:cBhvr>
                                    </p:animMotion>
                                    <p:animEffect transition="in" filter="fade">
                                      <p:cBhvr>
                                        <p:cTn id="24" dur="1000"/>
                                        <p:tgtEl>
                                          <p:spTgt spid="1229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12293">
                                            <p:txEl>
                                              <p:pRg st="1" end="1"/>
                                            </p:txEl>
                                          </p:spTgt>
                                        </p:tgtEl>
                                        <p:attrNameLst>
                                          <p:attrName>style.visibility</p:attrName>
                                        </p:attrNameLst>
                                      </p:cBhvr>
                                      <p:to>
                                        <p:strVal val="visible"/>
                                      </p:to>
                                    </p:set>
                                    <p:anim calcmode="lin" valueType="num">
                                      <p:cBhvr>
                                        <p:cTn id="35" dur="500" fill="hold"/>
                                        <p:tgtEl>
                                          <p:spTgt spid="12293">
                                            <p:txEl>
                                              <p:pRg st="1" end="1"/>
                                            </p:txEl>
                                          </p:spTgt>
                                        </p:tgtEl>
                                        <p:attrNameLst>
                                          <p:attrName>ppt_w</p:attrName>
                                        </p:attrNameLst>
                                      </p:cBhvr>
                                      <p:tavLst>
                                        <p:tav tm="0">
                                          <p:val>
                                            <p:strVal val="#ppt_w*0.05"/>
                                          </p:val>
                                        </p:tav>
                                        <p:tav tm="100000">
                                          <p:val>
                                            <p:strVal val="#ppt_w"/>
                                          </p:val>
                                        </p:tav>
                                      </p:tavLst>
                                    </p:anim>
                                    <p:anim calcmode="lin" valueType="num">
                                      <p:cBhvr>
                                        <p:cTn id="36" dur="500" fill="hold"/>
                                        <p:tgtEl>
                                          <p:spTgt spid="12293">
                                            <p:txEl>
                                              <p:pRg st="1" end="1"/>
                                            </p:txEl>
                                          </p:spTgt>
                                        </p:tgtEl>
                                        <p:attrNameLst>
                                          <p:attrName>ppt_h</p:attrName>
                                        </p:attrNameLst>
                                      </p:cBhvr>
                                      <p:tavLst>
                                        <p:tav tm="0">
                                          <p:val>
                                            <p:strVal val="#ppt_h"/>
                                          </p:val>
                                        </p:tav>
                                        <p:tav tm="100000">
                                          <p:val>
                                            <p:strVal val="#ppt_h"/>
                                          </p:val>
                                        </p:tav>
                                      </p:tavLst>
                                    </p:anim>
                                    <p:anim calcmode="lin" valueType="num">
                                      <p:cBhvr>
                                        <p:cTn id="37" dur="500" fill="hold"/>
                                        <p:tgtEl>
                                          <p:spTgt spid="12293">
                                            <p:txEl>
                                              <p:pRg st="1" end="1"/>
                                            </p:txEl>
                                          </p:spTgt>
                                        </p:tgtEl>
                                        <p:attrNameLst>
                                          <p:attrName>ppt_x</p:attrName>
                                        </p:attrNameLst>
                                      </p:cBhvr>
                                      <p:tavLst>
                                        <p:tav tm="0">
                                          <p:val>
                                            <p:strVal val="#ppt_x-.2"/>
                                          </p:val>
                                        </p:tav>
                                        <p:tav tm="100000">
                                          <p:val>
                                            <p:strVal val="#ppt_x"/>
                                          </p:val>
                                        </p:tav>
                                      </p:tavLst>
                                    </p:anim>
                                    <p:anim calcmode="lin" valueType="num">
                                      <p:cBhvr>
                                        <p:cTn id="38" dur="500" fill="hold"/>
                                        <p:tgtEl>
                                          <p:spTgt spid="12293">
                                            <p:txEl>
                                              <p:pRg st="1" end="1"/>
                                            </p:txEl>
                                          </p:spTgt>
                                        </p:tgtEl>
                                        <p:attrNameLst>
                                          <p:attrName>ppt_y</p:attrName>
                                        </p:attrNameLst>
                                      </p:cBhvr>
                                      <p:tavLst>
                                        <p:tav tm="0">
                                          <p:val>
                                            <p:strVal val="#ppt_y"/>
                                          </p:val>
                                        </p:tav>
                                        <p:tav tm="100000">
                                          <p:val>
                                            <p:strVal val="#ppt_y"/>
                                          </p:val>
                                        </p:tav>
                                      </p:tavLst>
                                    </p:anim>
                                    <p:animEffect transition="in" filter="fade">
                                      <p:cBhvr>
                                        <p:cTn id="39" dur="500"/>
                                        <p:tgtEl>
                                          <p:spTgt spid="1229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12291">
                                            <p:txEl>
                                              <p:pRg st="0" end="0"/>
                                            </p:txEl>
                                          </p:spTgt>
                                        </p:tgtEl>
                                        <p:attrNameLst>
                                          <p:attrName>style.visibility</p:attrName>
                                        </p:attrNameLst>
                                      </p:cBhvr>
                                      <p:to>
                                        <p:strVal val="visible"/>
                                      </p:to>
                                    </p:set>
                                    <p:animEffect transition="in" filter="fade">
                                      <p:cBhvr>
                                        <p:cTn id="44" dur="2000"/>
                                        <p:tgtEl>
                                          <p:spTgt spid="12291">
                                            <p:txEl>
                                              <p:pRg st="0" end="0"/>
                                            </p:txEl>
                                          </p:spTgt>
                                        </p:tgtEl>
                                      </p:cBhvr>
                                    </p:animEffect>
                                    <p:anim calcmode="lin" valueType="num">
                                      <p:cBhvr>
                                        <p:cTn id="45" dur="2000" fill="hold"/>
                                        <p:tgtEl>
                                          <p:spTgt spid="12291">
                                            <p:txEl>
                                              <p:pRg st="0" end="0"/>
                                            </p:txEl>
                                          </p:spTgt>
                                        </p:tgtEl>
                                        <p:attrNameLst>
                                          <p:attrName>style.rotation</p:attrName>
                                        </p:attrNameLst>
                                      </p:cBhvr>
                                      <p:tavLst>
                                        <p:tav tm="0">
                                          <p:val>
                                            <p:fltVal val="720"/>
                                          </p:val>
                                        </p:tav>
                                        <p:tav tm="100000">
                                          <p:val>
                                            <p:fltVal val="0"/>
                                          </p:val>
                                        </p:tav>
                                      </p:tavLst>
                                    </p:anim>
                                    <p:anim calcmode="lin" valueType="num">
                                      <p:cBhvr>
                                        <p:cTn id="46" dur="20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47" dur="2000" fill="hold"/>
                                        <p:tgtEl>
                                          <p:spTgt spid="1229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12290">
                                            <p:txEl>
                                              <p:pRg st="0" end="0"/>
                                            </p:txEl>
                                          </p:spTgt>
                                        </p:tgtEl>
                                        <p:attrNameLst>
                                          <p:attrName>style.visibility</p:attrName>
                                        </p:attrNameLst>
                                      </p:cBhvr>
                                      <p:to>
                                        <p:strVal val="visible"/>
                                      </p:to>
                                    </p:set>
                                    <p:anim calcmode="lin" valueType="num">
                                      <p:cBhvr>
                                        <p:cTn id="52" dur="500" fill="hold"/>
                                        <p:tgtEl>
                                          <p:spTgt spid="12290">
                                            <p:txEl>
                                              <p:pRg st="0" end="0"/>
                                            </p:txEl>
                                          </p:spTgt>
                                        </p:tgtEl>
                                        <p:attrNameLst>
                                          <p:attrName>ppt_w</p:attrName>
                                        </p:attrNameLst>
                                      </p:cBhvr>
                                      <p:tavLst>
                                        <p:tav tm="0">
                                          <p:val>
                                            <p:strVal val="#ppt_w*0.05"/>
                                          </p:val>
                                        </p:tav>
                                        <p:tav tm="100000">
                                          <p:val>
                                            <p:strVal val="#ppt_w"/>
                                          </p:val>
                                        </p:tav>
                                      </p:tavLst>
                                    </p:anim>
                                    <p:anim calcmode="lin" valueType="num">
                                      <p:cBhvr>
                                        <p:cTn id="53" dur="500" fill="hold"/>
                                        <p:tgtEl>
                                          <p:spTgt spid="12290">
                                            <p:txEl>
                                              <p:pRg st="0" end="0"/>
                                            </p:txEl>
                                          </p:spTgt>
                                        </p:tgtEl>
                                        <p:attrNameLst>
                                          <p:attrName>ppt_h</p:attrName>
                                        </p:attrNameLst>
                                      </p:cBhvr>
                                      <p:tavLst>
                                        <p:tav tm="0">
                                          <p:val>
                                            <p:strVal val="#ppt_h"/>
                                          </p:val>
                                        </p:tav>
                                        <p:tav tm="100000">
                                          <p:val>
                                            <p:strVal val="#ppt_h"/>
                                          </p:val>
                                        </p:tav>
                                      </p:tavLst>
                                    </p:anim>
                                    <p:anim calcmode="lin" valueType="num">
                                      <p:cBhvr>
                                        <p:cTn id="54" dur="500" fill="hold"/>
                                        <p:tgtEl>
                                          <p:spTgt spid="12290">
                                            <p:txEl>
                                              <p:pRg st="0" end="0"/>
                                            </p:txEl>
                                          </p:spTgt>
                                        </p:tgtEl>
                                        <p:attrNameLst>
                                          <p:attrName>ppt_x</p:attrName>
                                        </p:attrNameLst>
                                      </p:cBhvr>
                                      <p:tavLst>
                                        <p:tav tm="0">
                                          <p:val>
                                            <p:strVal val="#ppt_x-.2"/>
                                          </p:val>
                                        </p:tav>
                                        <p:tav tm="100000">
                                          <p:val>
                                            <p:strVal val="#ppt_x"/>
                                          </p:val>
                                        </p:tav>
                                      </p:tavLst>
                                    </p:anim>
                                    <p:anim calcmode="lin" valueType="num">
                                      <p:cBhvr>
                                        <p:cTn id="55" dur="500" fill="hold"/>
                                        <p:tgtEl>
                                          <p:spTgt spid="12290">
                                            <p:txEl>
                                              <p:pRg st="0" end="0"/>
                                            </p:txEl>
                                          </p:spTgt>
                                        </p:tgtEl>
                                        <p:attrNameLst>
                                          <p:attrName>ppt_y</p:attrName>
                                        </p:attrNameLst>
                                      </p:cBhvr>
                                      <p:tavLst>
                                        <p:tav tm="0">
                                          <p:val>
                                            <p:strVal val="#ppt_y"/>
                                          </p:val>
                                        </p:tav>
                                        <p:tav tm="100000">
                                          <p:val>
                                            <p:strVal val="#ppt_y"/>
                                          </p:val>
                                        </p:tav>
                                      </p:tavLst>
                                    </p:anim>
                                    <p:animEffect transition="in" filter="fade">
                                      <p:cBhvr>
                                        <p:cTn id="56" dur="500"/>
                                        <p:tgtEl>
                                          <p:spTgt spid="12290">
                                            <p:txEl>
                                              <p:pRg st="0" end="0"/>
                                            </p:txEl>
                                          </p:spTgt>
                                        </p:tgtEl>
                                      </p:cBhvr>
                                    </p:animEffect>
                                  </p:childTnLst>
                                </p:cTn>
                              </p:par>
                              <p:par>
                                <p:cTn id="57" presetID="54" presetClass="entr" presetSubtype="0" accel="100000" fill="hold" nodeType="withEffect">
                                  <p:stCondLst>
                                    <p:cond delay="0"/>
                                  </p:stCondLst>
                                  <p:childTnLst>
                                    <p:set>
                                      <p:cBhvr>
                                        <p:cTn id="58" dur="1" fill="hold">
                                          <p:stCondLst>
                                            <p:cond delay="0"/>
                                          </p:stCondLst>
                                        </p:cTn>
                                        <p:tgtEl>
                                          <p:spTgt spid="12290">
                                            <p:txEl>
                                              <p:pRg st="1" end="1"/>
                                            </p:txEl>
                                          </p:spTgt>
                                        </p:tgtEl>
                                        <p:attrNameLst>
                                          <p:attrName>style.visibility</p:attrName>
                                        </p:attrNameLst>
                                      </p:cBhvr>
                                      <p:to>
                                        <p:strVal val="visible"/>
                                      </p:to>
                                    </p:set>
                                    <p:anim calcmode="lin" valueType="num">
                                      <p:cBhvr>
                                        <p:cTn id="59" dur="500" fill="hold"/>
                                        <p:tgtEl>
                                          <p:spTgt spid="12290">
                                            <p:txEl>
                                              <p:pRg st="1" end="1"/>
                                            </p:txEl>
                                          </p:spTgt>
                                        </p:tgtEl>
                                        <p:attrNameLst>
                                          <p:attrName>ppt_w</p:attrName>
                                        </p:attrNameLst>
                                      </p:cBhvr>
                                      <p:tavLst>
                                        <p:tav tm="0">
                                          <p:val>
                                            <p:strVal val="#ppt_w*0.05"/>
                                          </p:val>
                                        </p:tav>
                                        <p:tav tm="100000">
                                          <p:val>
                                            <p:strVal val="#ppt_w"/>
                                          </p:val>
                                        </p:tav>
                                      </p:tavLst>
                                    </p:anim>
                                    <p:anim calcmode="lin" valueType="num">
                                      <p:cBhvr>
                                        <p:cTn id="60" dur="500" fill="hold"/>
                                        <p:tgtEl>
                                          <p:spTgt spid="12290">
                                            <p:txEl>
                                              <p:pRg st="1" end="1"/>
                                            </p:txEl>
                                          </p:spTgt>
                                        </p:tgtEl>
                                        <p:attrNameLst>
                                          <p:attrName>ppt_h</p:attrName>
                                        </p:attrNameLst>
                                      </p:cBhvr>
                                      <p:tavLst>
                                        <p:tav tm="0">
                                          <p:val>
                                            <p:strVal val="#ppt_h"/>
                                          </p:val>
                                        </p:tav>
                                        <p:tav tm="100000">
                                          <p:val>
                                            <p:strVal val="#ppt_h"/>
                                          </p:val>
                                        </p:tav>
                                      </p:tavLst>
                                    </p:anim>
                                    <p:anim calcmode="lin" valueType="num">
                                      <p:cBhvr>
                                        <p:cTn id="61" dur="500" fill="hold"/>
                                        <p:tgtEl>
                                          <p:spTgt spid="12290">
                                            <p:txEl>
                                              <p:pRg st="1" end="1"/>
                                            </p:txEl>
                                          </p:spTgt>
                                        </p:tgtEl>
                                        <p:attrNameLst>
                                          <p:attrName>ppt_x</p:attrName>
                                        </p:attrNameLst>
                                      </p:cBhvr>
                                      <p:tavLst>
                                        <p:tav tm="0">
                                          <p:val>
                                            <p:strVal val="#ppt_x-.2"/>
                                          </p:val>
                                        </p:tav>
                                        <p:tav tm="100000">
                                          <p:val>
                                            <p:strVal val="#ppt_x"/>
                                          </p:val>
                                        </p:tav>
                                      </p:tavLst>
                                    </p:anim>
                                    <p:anim calcmode="lin" valueType="num">
                                      <p:cBhvr>
                                        <p:cTn id="62" dur="500" fill="hold"/>
                                        <p:tgtEl>
                                          <p:spTgt spid="12290">
                                            <p:txEl>
                                              <p:pRg st="1" end="1"/>
                                            </p:txEl>
                                          </p:spTgt>
                                        </p:tgtEl>
                                        <p:attrNameLst>
                                          <p:attrName>ppt_y</p:attrName>
                                        </p:attrNameLst>
                                      </p:cBhvr>
                                      <p:tavLst>
                                        <p:tav tm="0">
                                          <p:val>
                                            <p:strVal val="#ppt_y"/>
                                          </p:val>
                                        </p:tav>
                                        <p:tav tm="100000">
                                          <p:val>
                                            <p:strVal val="#ppt_y"/>
                                          </p:val>
                                        </p:tav>
                                      </p:tavLst>
                                    </p:anim>
                                    <p:animEffect transition="in" filter="fade">
                                      <p:cBhvr>
                                        <p:cTn id="63" dur="500"/>
                                        <p:tgtEl>
                                          <p:spTgt spid="122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200" b="1" dirty="0">
                <a:solidFill>
                  <a:srgbClr val="00599D"/>
                </a:solidFill>
              </a:rPr>
              <a:t>Verbs of will and influence</a:t>
            </a:r>
            <a:br>
              <a:rPr lang="en-US" sz="3200" b="1" dirty="0">
                <a:solidFill>
                  <a:srgbClr val="00599D"/>
                </a:solidFill>
              </a:rPr>
            </a:br>
            <a:r>
              <a:rPr lang="en-US" sz="3200" b="1" dirty="0">
                <a:solidFill>
                  <a:srgbClr val="00599D"/>
                </a:solidFill>
              </a:rPr>
              <a:t> (wishes/desires)</a:t>
            </a:r>
            <a:endParaRPr lang="en-US" dirty="0"/>
          </a:p>
        </p:txBody>
      </p:sp>
      <p:sp>
        <p:nvSpPr>
          <p:cNvPr id="3" name="Content Placeholder 2"/>
          <p:cNvSpPr>
            <a:spLocks noGrp="1"/>
          </p:cNvSpPr>
          <p:nvPr>
            <p:ph sz="quarter" idx="1"/>
          </p:nvPr>
        </p:nvSpPr>
        <p:spPr/>
        <p:txBody>
          <a:bodyPr/>
          <a:lstStyle/>
          <a:p>
            <a:endParaRPr lang="en-US"/>
          </a:p>
        </p:txBody>
      </p:sp>
      <p:sp>
        <p:nvSpPr>
          <p:cNvPr id="4" name="Text Box 1"/>
          <p:cNvSpPr txBox="1">
            <a:spLocks noChangeArrowheads="1"/>
          </p:cNvSpPr>
          <p:nvPr/>
        </p:nvSpPr>
        <p:spPr bwMode="auto">
          <a:xfrm>
            <a:off x="914400" y="1600200"/>
            <a:ext cx="7277100" cy="4339650"/>
          </a:xfrm>
          <a:prstGeom prst="rect">
            <a:avLst/>
          </a:prstGeom>
          <a:solidFill>
            <a:srgbClr val="FFEFCC"/>
          </a:solidFill>
          <a:ln w="9360">
            <a:solidFill>
              <a:srgbClr val="000000"/>
            </a:solidFill>
            <a:miter lim="800000"/>
            <a:headEnd/>
            <a:tailEnd/>
          </a:ln>
          <a:effectLst/>
        </p:spPr>
        <p:txBody>
          <a:bodyPr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err="1">
                <a:solidFill>
                  <a:srgbClr val="000000"/>
                </a:solidFill>
              </a:rPr>
              <a:t>Pedir</a:t>
            </a:r>
            <a:r>
              <a:rPr lang="en-US" sz="2000" b="1" dirty="0">
                <a:solidFill>
                  <a:srgbClr val="000000"/>
                </a:solidFill>
              </a:rPr>
              <a:t> </a:t>
            </a:r>
            <a:r>
              <a:rPr lang="en-US" sz="2000" dirty="0">
                <a:solidFill>
                  <a:srgbClr val="000000"/>
                </a:solidFill>
              </a:rPr>
              <a:t>is used with the subjunctive to ask someone to do something.</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err="1">
                <a:solidFill>
                  <a:srgbClr val="000000"/>
                </a:solidFill>
              </a:rPr>
              <a:t>Preguntar</a:t>
            </a:r>
            <a:r>
              <a:rPr lang="en-US" sz="2000" b="1" dirty="0">
                <a:solidFill>
                  <a:srgbClr val="000000"/>
                </a:solidFill>
              </a:rPr>
              <a:t> </a:t>
            </a:r>
            <a:r>
              <a:rPr lang="en-US" sz="2000" dirty="0">
                <a:solidFill>
                  <a:srgbClr val="000000"/>
                </a:solidFill>
              </a:rPr>
              <a:t>is used to ask questions, and is not followed by the subjunctive.</a:t>
            </a: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rPr>
              <a:t>No </a:t>
            </a:r>
            <a:r>
              <a:rPr lang="en-US" sz="2000" b="1" dirty="0" err="1">
                <a:solidFill>
                  <a:srgbClr val="000000"/>
                </a:solidFill>
              </a:rPr>
              <a:t>te</a:t>
            </a:r>
            <a:r>
              <a:rPr lang="en-US" sz="2000" b="1" dirty="0">
                <a:solidFill>
                  <a:srgbClr val="000000"/>
                </a:solidFill>
              </a:rPr>
              <a:t> </a:t>
            </a:r>
            <a:r>
              <a:rPr lang="en-US" sz="2000" b="1" dirty="0" err="1">
                <a:solidFill>
                  <a:srgbClr val="000000"/>
                </a:solidFill>
              </a:rPr>
              <a:t>pido</a:t>
            </a:r>
            <a:r>
              <a:rPr lang="en-US" sz="2000" b="1" dirty="0">
                <a:solidFill>
                  <a:srgbClr val="000000"/>
                </a:solidFill>
              </a:rPr>
              <a:t> </a:t>
            </a:r>
            <a:r>
              <a:rPr lang="en-US" sz="2000" b="1" dirty="0" err="1">
                <a:solidFill>
                  <a:srgbClr val="000000"/>
                </a:solidFill>
              </a:rPr>
              <a:t>que</a:t>
            </a:r>
            <a:r>
              <a:rPr lang="en-US" sz="2000" b="1" dirty="0">
                <a:solidFill>
                  <a:srgbClr val="000000"/>
                </a:solidFill>
              </a:rPr>
              <a:t> lo </a:t>
            </a:r>
            <a:r>
              <a:rPr lang="en-US" sz="2000" b="1" dirty="0" err="1">
                <a:solidFill>
                  <a:srgbClr val="000000"/>
                </a:solidFill>
              </a:rPr>
              <a:t>hagas</a:t>
            </a:r>
            <a:r>
              <a:rPr lang="en-US" sz="2000" b="1" dirty="0">
                <a:solidFill>
                  <a:srgbClr val="000000"/>
                </a:solidFill>
              </a:rPr>
              <a:t> </a:t>
            </a:r>
            <a:r>
              <a:rPr lang="en-US" sz="2000" b="1" dirty="0" err="1">
                <a:solidFill>
                  <a:srgbClr val="000000"/>
                </a:solidFill>
              </a:rPr>
              <a:t>ahora</a:t>
            </a:r>
            <a:r>
              <a:rPr lang="en-US" sz="2000" b="1" dirty="0">
                <a:solidFill>
                  <a:srgbClr val="000000"/>
                </a:solidFill>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i="1" dirty="0">
                <a:solidFill>
                  <a:srgbClr val="000000"/>
                </a:solidFill>
              </a:rPr>
              <a:t>I’m not asking you to do it now.</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i="1" dirty="0">
              <a:solidFill>
                <a:srgbClr val="000000"/>
              </a:solidFill>
            </a:endParaRPr>
          </a:p>
          <a:p>
            <a:pPr>
              <a:spcBef>
                <a:spcPts val="5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000000"/>
                </a:solidFill>
              </a:rPr>
              <a:t>No </a:t>
            </a:r>
            <a:r>
              <a:rPr lang="en-US" sz="2000" b="1" dirty="0" err="1">
                <a:solidFill>
                  <a:srgbClr val="000000"/>
                </a:solidFill>
              </a:rPr>
              <a:t>te</a:t>
            </a:r>
            <a:r>
              <a:rPr lang="en-US" sz="2000" b="1" dirty="0">
                <a:solidFill>
                  <a:srgbClr val="000000"/>
                </a:solidFill>
              </a:rPr>
              <a:t> </a:t>
            </a:r>
            <a:r>
              <a:rPr lang="en-US" sz="2000" b="1" dirty="0" err="1">
                <a:solidFill>
                  <a:srgbClr val="000000"/>
                </a:solidFill>
              </a:rPr>
              <a:t>pregunto</a:t>
            </a:r>
            <a:r>
              <a:rPr lang="en-US" sz="2000" b="1" dirty="0">
                <a:solidFill>
                  <a:srgbClr val="000000"/>
                </a:solidFill>
              </a:rPr>
              <a:t> </a:t>
            </a:r>
            <a:r>
              <a:rPr lang="en-US" sz="2000" b="1" dirty="0" err="1">
                <a:solidFill>
                  <a:srgbClr val="000000"/>
                </a:solidFill>
              </a:rPr>
              <a:t>si</a:t>
            </a:r>
            <a:r>
              <a:rPr lang="en-US" sz="2000" b="1" dirty="0">
                <a:solidFill>
                  <a:srgbClr val="000000"/>
                </a:solidFill>
              </a:rPr>
              <a:t> lo </a:t>
            </a:r>
            <a:r>
              <a:rPr lang="en-US" sz="2000" b="1" dirty="0" err="1">
                <a:solidFill>
                  <a:srgbClr val="000000"/>
                </a:solidFill>
              </a:rPr>
              <a:t>haces</a:t>
            </a:r>
            <a:r>
              <a:rPr lang="en-US" sz="2000" b="1" dirty="0">
                <a:solidFill>
                  <a:srgbClr val="000000"/>
                </a:solidFill>
              </a:rPr>
              <a:t> </a:t>
            </a:r>
            <a:r>
              <a:rPr lang="en-US" sz="2000" b="1" dirty="0" err="1">
                <a:solidFill>
                  <a:srgbClr val="000000"/>
                </a:solidFill>
              </a:rPr>
              <a:t>ahora</a:t>
            </a:r>
            <a:r>
              <a:rPr lang="en-US" sz="2000" b="1" dirty="0">
                <a:solidFill>
                  <a:srgbClr val="000000"/>
                </a:solidFill>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i="1" dirty="0">
                <a:solidFill>
                  <a:srgbClr val="000000"/>
                </a:solidFill>
              </a:rPr>
              <a:t>I’m not asking you if you’re doing it now.</a:t>
            </a:r>
          </a:p>
        </p:txBody>
      </p:sp>
      <p:sp>
        <p:nvSpPr>
          <p:cNvPr id="5" name="Rectangle 2"/>
          <p:cNvSpPr>
            <a:spLocks noChangeArrowheads="1"/>
          </p:cNvSpPr>
          <p:nvPr/>
        </p:nvSpPr>
        <p:spPr bwMode="auto">
          <a:xfrm>
            <a:off x="914400" y="1600200"/>
            <a:ext cx="2038350" cy="395288"/>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FFFFFF"/>
                </a:solidFill>
                <a:latin typeface="Arial Black" pitchFamily="34" charset="0"/>
              </a:rPr>
              <a:t>¡ATENCIÓN!</a:t>
            </a:r>
          </a:p>
        </p:txBody>
      </p:sp>
    </p:spTree>
    <p:extLst>
      <p:ext uri="{BB962C8B-B14F-4D97-AF65-F5344CB8AC3E}">
        <p14:creationId xmlns:p14="http://schemas.microsoft.com/office/powerpoint/2010/main" val="106112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ejemplos</a:t>
            </a:r>
            <a:endParaRPr lang="en-US" dirty="0"/>
          </a:p>
        </p:txBody>
      </p:sp>
      <p:sp>
        <p:nvSpPr>
          <p:cNvPr id="3" name="Content Placeholder 2"/>
          <p:cNvSpPr>
            <a:spLocks noGrp="1"/>
          </p:cNvSpPr>
          <p:nvPr>
            <p:ph sz="quarter" idx="1"/>
          </p:nvPr>
        </p:nvSpPr>
        <p:spPr/>
        <p:txBody>
          <a:bodyPr/>
          <a:lstStyle/>
          <a:p>
            <a:pPr eaLnBrk="0" fontAlgn="base" hangingPunct="0"/>
            <a:r>
              <a:rPr lang="en-US" dirty="0" err="1"/>
              <a:t>Martín</a:t>
            </a:r>
            <a:r>
              <a:rPr lang="en-US" dirty="0"/>
              <a:t> </a:t>
            </a:r>
            <a:r>
              <a:rPr lang="en-US" dirty="0" err="1"/>
              <a:t>quiere</a:t>
            </a:r>
            <a:r>
              <a:rPr lang="en-US" dirty="0"/>
              <a:t> </a:t>
            </a:r>
            <a:r>
              <a:rPr lang="en-US" dirty="0" err="1"/>
              <a:t>que</a:t>
            </a:r>
            <a:r>
              <a:rPr lang="en-US" dirty="0"/>
              <a:t> </a:t>
            </a:r>
            <a:r>
              <a:rPr lang="en-US" b="1" dirty="0" err="1"/>
              <a:t>grabemos</a:t>
            </a:r>
            <a:r>
              <a:rPr lang="en-US" b="1" dirty="0"/>
              <a:t> </a:t>
            </a:r>
            <a:r>
              <a:rPr lang="en-US" dirty="0" err="1"/>
              <a:t>este</a:t>
            </a:r>
            <a:r>
              <a:rPr lang="en-US" dirty="0"/>
              <a:t> </a:t>
            </a:r>
            <a:r>
              <a:rPr lang="en-US" dirty="0" err="1"/>
              <a:t>anuncio</a:t>
            </a:r>
            <a:r>
              <a:rPr lang="en-US" dirty="0"/>
              <a:t> </a:t>
            </a:r>
            <a:r>
              <a:rPr lang="en-US" dirty="0" err="1"/>
              <a:t>para</a:t>
            </a:r>
            <a:r>
              <a:rPr lang="en-US" dirty="0"/>
              <a:t> el </a:t>
            </a:r>
            <a:r>
              <a:rPr lang="en-US" dirty="0" err="1"/>
              <a:t>viernes</a:t>
            </a:r>
            <a:r>
              <a:rPr lang="en-US" dirty="0"/>
              <a:t>.</a:t>
            </a:r>
          </a:p>
          <a:p>
            <a:pPr eaLnBrk="0" fontAlgn="base" hangingPunct="0"/>
            <a:r>
              <a:rPr lang="en-US" i="1" dirty="0" err="1"/>
              <a:t>Martín</a:t>
            </a:r>
            <a:r>
              <a:rPr lang="en-US" i="1" dirty="0"/>
              <a:t> wants us to record this ad by Friday.</a:t>
            </a:r>
            <a:endParaRPr lang="en-US" dirty="0"/>
          </a:p>
          <a:p>
            <a:endParaRPr lang="en-US" dirty="0"/>
          </a:p>
        </p:txBody>
      </p:sp>
      <p:pic>
        <p:nvPicPr>
          <p:cNvPr id="4098" name="Picture 2" descr="http://lh6.ggpht.com/_w9CE3Q0aO0Q/TGrIoNdf3oI/AAAAAAAAABc/fHi3ChUhMjk/video5a5d2c84696d%5B6%5D.jpg?imgmax=800">
            <a:hlinkClick r:id="rId2"/>
          </p:cNvPr>
          <p:cNvPicPr>
            <a:picLocks noChangeAspect="1" noChangeArrowheads="1"/>
          </p:cNvPicPr>
          <p:nvPr/>
        </p:nvPicPr>
        <p:blipFill>
          <a:blip r:embed="rId3" cstate="print"/>
          <a:srcRect/>
          <a:stretch>
            <a:fillRect/>
          </a:stretch>
        </p:blipFill>
        <p:spPr bwMode="auto">
          <a:xfrm>
            <a:off x="2362200" y="3048000"/>
            <a:ext cx="4048125" cy="3381375"/>
          </a:xfrm>
          <a:prstGeom prst="rect">
            <a:avLst/>
          </a:prstGeom>
          <a:noFill/>
        </p:spPr>
      </p:pic>
    </p:spTree>
    <p:extLst>
      <p:ext uri="{BB962C8B-B14F-4D97-AF65-F5344CB8AC3E}">
        <p14:creationId xmlns:p14="http://schemas.microsoft.com/office/powerpoint/2010/main" val="11215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2000"/>
                                        <p:tgtEl>
                                          <p:spTgt spid="4098"/>
                                        </p:tgtEl>
                                      </p:cBhvr>
                                    </p:animEffect>
                                    <p:anim calcmode="lin" valueType="num">
                                      <p:cBhvr>
                                        <p:cTn id="15" dur="2000" fill="hold"/>
                                        <p:tgtEl>
                                          <p:spTgt spid="4098"/>
                                        </p:tgtEl>
                                        <p:attrNameLst>
                                          <p:attrName>style.rotation</p:attrName>
                                        </p:attrNameLst>
                                      </p:cBhvr>
                                      <p:tavLst>
                                        <p:tav tm="0">
                                          <p:val>
                                            <p:fltVal val="720"/>
                                          </p:val>
                                        </p:tav>
                                        <p:tav tm="100000">
                                          <p:val>
                                            <p:fltVal val="0"/>
                                          </p:val>
                                        </p:tav>
                                      </p:tavLst>
                                    </p:anim>
                                    <p:anim calcmode="lin" valueType="num">
                                      <p:cBhvr>
                                        <p:cTn id="16" dur="2000" fill="hold"/>
                                        <p:tgtEl>
                                          <p:spTgt spid="4098"/>
                                        </p:tgtEl>
                                        <p:attrNameLst>
                                          <p:attrName>ppt_h</p:attrName>
                                        </p:attrNameLst>
                                      </p:cBhvr>
                                      <p:tavLst>
                                        <p:tav tm="0">
                                          <p:val>
                                            <p:fltVal val="0"/>
                                          </p:val>
                                        </p:tav>
                                        <p:tav tm="100000">
                                          <p:val>
                                            <p:strVal val="#ppt_h"/>
                                          </p:val>
                                        </p:tav>
                                      </p:tavLst>
                                    </p:anim>
                                    <p:anim calcmode="lin" valueType="num">
                                      <p:cBhvr>
                                        <p:cTn id="17" dur="2000" fill="hold"/>
                                        <p:tgtEl>
                                          <p:spTgt spid="4098"/>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ejemplos</a:t>
            </a:r>
            <a:endParaRPr lang="en-US" dirty="0"/>
          </a:p>
        </p:txBody>
      </p:sp>
      <p:sp>
        <p:nvSpPr>
          <p:cNvPr id="3" name="Content Placeholder 2"/>
          <p:cNvSpPr>
            <a:spLocks noGrp="1"/>
          </p:cNvSpPr>
          <p:nvPr>
            <p:ph sz="quarter" idx="1"/>
          </p:nvPr>
        </p:nvSpPr>
        <p:spPr/>
        <p:txBody>
          <a:bodyPr/>
          <a:lstStyle/>
          <a:p>
            <a:pPr eaLnBrk="0" fontAlgn="base" hangingPunct="0"/>
            <a:r>
              <a:rPr lang="en-US" dirty="0"/>
              <a:t>Sra. </a:t>
            </a:r>
            <a:r>
              <a:rPr lang="en-US" dirty="0" err="1"/>
              <a:t>Burak</a:t>
            </a:r>
            <a:r>
              <a:rPr lang="en-US" dirty="0"/>
              <a:t> </a:t>
            </a:r>
            <a:r>
              <a:rPr lang="en-US" dirty="0" err="1"/>
              <a:t>espera</a:t>
            </a:r>
            <a:r>
              <a:rPr lang="en-US" dirty="0"/>
              <a:t> </a:t>
            </a:r>
            <a:r>
              <a:rPr lang="en-US" dirty="0" err="1"/>
              <a:t>que</a:t>
            </a:r>
            <a:r>
              <a:rPr lang="en-US" dirty="0"/>
              <a:t> </a:t>
            </a:r>
            <a:r>
              <a:rPr lang="en-US" b="1" dirty="0" err="1"/>
              <a:t>estudien</a:t>
            </a:r>
            <a:r>
              <a:rPr lang="en-US" dirty="0"/>
              <a:t> el </a:t>
            </a:r>
            <a:r>
              <a:rPr lang="en-US" dirty="0" err="1"/>
              <a:t>vocabulario</a:t>
            </a:r>
            <a:r>
              <a:rPr lang="en-US" dirty="0"/>
              <a:t> </a:t>
            </a:r>
            <a:r>
              <a:rPr lang="en-US" dirty="0" err="1"/>
              <a:t>todos</a:t>
            </a:r>
            <a:r>
              <a:rPr lang="en-US" dirty="0"/>
              <a:t> los </a:t>
            </a:r>
            <a:r>
              <a:rPr lang="en-US" dirty="0" err="1"/>
              <a:t>días</a:t>
            </a:r>
            <a:r>
              <a:rPr lang="en-US" dirty="0"/>
              <a:t>.</a:t>
            </a:r>
            <a:r>
              <a:rPr lang="en-US" i="1" dirty="0"/>
              <a:t> </a:t>
            </a:r>
            <a:endParaRPr lang="en-US" dirty="0"/>
          </a:p>
          <a:p>
            <a:pPr eaLnBrk="0" fontAlgn="base" hangingPunct="0"/>
            <a:r>
              <a:rPr lang="en-US" i="1" dirty="0"/>
              <a:t>Sra. </a:t>
            </a:r>
            <a:r>
              <a:rPr lang="en-US" i="1" dirty="0" err="1"/>
              <a:t>Burak</a:t>
            </a:r>
            <a:r>
              <a:rPr lang="en-US" i="1" dirty="0"/>
              <a:t> hopes that the students study their vocabulary every day. </a:t>
            </a:r>
            <a:endParaRPr lang="en-US" dirty="0"/>
          </a:p>
          <a:p>
            <a:endParaRPr lang="en-US" dirty="0"/>
          </a:p>
        </p:txBody>
      </p:sp>
      <p:pic>
        <p:nvPicPr>
          <p:cNvPr id="26626" name="Picture 2" descr="http://www.utn.edu.ec/facae/carreras/mercadotecnia/wp-content/uploads/2012/10/Estudiantes-universitarios-utn-2012.jpg">
            <a:hlinkClick r:id="rId2"/>
          </p:cNvPr>
          <p:cNvPicPr>
            <a:picLocks noChangeAspect="1" noChangeArrowheads="1"/>
          </p:cNvPicPr>
          <p:nvPr/>
        </p:nvPicPr>
        <p:blipFill>
          <a:blip r:embed="rId3" cstate="print"/>
          <a:srcRect/>
          <a:stretch>
            <a:fillRect/>
          </a:stretch>
        </p:blipFill>
        <p:spPr bwMode="auto">
          <a:xfrm>
            <a:off x="2209800" y="3352800"/>
            <a:ext cx="4782859" cy="3286125"/>
          </a:xfrm>
          <a:prstGeom prst="rect">
            <a:avLst/>
          </a:prstGeom>
          <a:noFill/>
        </p:spPr>
      </p:pic>
    </p:spTree>
    <p:extLst>
      <p:ext uri="{BB962C8B-B14F-4D97-AF65-F5344CB8AC3E}">
        <p14:creationId xmlns:p14="http://schemas.microsoft.com/office/powerpoint/2010/main" val="15369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Effect transition="in" filter="wipe(down)">
                                      <p:cBhvr>
                                        <p:cTn id="13" dur="580">
                                          <p:stCondLst>
                                            <p:cond delay="0"/>
                                          </p:stCondLst>
                                        </p:cTn>
                                        <p:tgtEl>
                                          <p:spTgt spid="26626"/>
                                        </p:tgtEl>
                                      </p:cBhvr>
                                    </p:animEffect>
                                    <p:anim calcmode="lin" valueType="num">
                                      <p:cBhvr>
                                        <p:cTn id="14"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9" dur="26">
                                          <p:stCondLst>
                                            <p:cond delay="650"/>
                                          </p:stCondLst>
                                        </p:cTn>
                                        <p:tgtEl>
                                          <p:spTgt spid="26626"/>
                                        </p:tgtEl>
                                      </p:cBhvr>
                                      <p:to x="100000" y="60000"/>
                                    </p:animScale>
                                    <p:animScale>
                                      <p:cBhvr>
                                        <p:cTn id="20" dur="166" decel="50000">
                                          <p:stCondLst>
                                            <p:cond delay="676"/>
                                          </p:stCondLst>
                                        </p:cTn>
                                        <p:tgtEl>
                                          <p:spTgt spid="26626"/>
                                        </p:tgtEl>
                                      </p:cBhvr>
                                      <p:to x="100000" y="100000"/>
                                    </p:animScale>
                                    <p:animScale>
                                      <p:cBhvr>
                                        <p:cTn id="21" dur="26">
                                          <p:stCondLst>
                                            <p:cond delay="1312"/>
                                          </p:stCondLst>
                                        </p:cTn>
                                        <p:tgtEl>
                                          <p:spTgt spid="26626"/>
                                        </p:tgtEl>
                                      </p:cBhvr>
                                      <p:to x="100000" y="80000"/>
                                    </p:animScale>
                                    <p:animScale>
                                      <p:cBhvr>
                                        <p:cTn id="22" dur="166" decel="50000">
                                          <p:stCondLst>
                                            <p:cond delay="1338"/>
                                          </p:stCondLst>
                                        </p:cTn>
                                        <p:tgtEl>
                                          <p:spTgt spid="26626"/>
                                        </p:tgtEl>
                                      </p:cBhvr>
                                      <p:to x="100000" y="100000"/>
                                    </p:animScale>
                                    <p:animScale>
                                      <p:cBhvr>
                                        <p:cTn id="23" dur="26">
                                          <p:stCondLst>
                                            <p:cond delay="1642"/>
                                          </p:stCondLst>
                                        </p:cTn>
                                        <p:tgtEl>
                                          <p:spTgt spid="26626"/>
                                        </p:tgtEl>
                                      </p:cBhvr>
                                      <p:to x="100000" y="90000"/>
                                    </p:animScale>
                                    <p:animScale>
                                      <p:cBhvr>
                                        <p:cTn id="24" dur="166" decel="50000">
                                          <p:stCondLst>
                                            <p:cond delay="1668"/>
                                          </p:stCondLst>
                                        </p:cTn>
                                        <p:tgtEl>
                                          <p:spTgt spid="26626"/>
                                        </p:tgtEl>
                                      </p:cBhvr>
                                      <p:to x="100000" y="100000"/>
                                    </p:animScale>
                                    <p:animScale>
                                      <p:cBhvr>
                                        <p:cTn id="25" dur="26">
                                          <p:stCondLst>
                                            <p:cond delay="1808"/>
                                          </p:stCondLst>
                                        </p:cTn>
                                        <p:tgtEl>
                                          <p:spTgt spid="26626"/>
                                        </p:tgtEl>
                                      </p:cBhvr>
                                      <p:to x="100000" y="95000"/>
                                    </p:animScale>
                                    <p:animScale>
                                      <p:cBhvr>
                                        <p:cTn id="26" dur="166" decel="50000">
                                          <p:stCondLst>
                                            <p:cond delay="1834"/>
                                          </p:stCondLst>
                                        </p:cTn>
                                        <p:tgtEl>
                                          <p:spTgt spid="2662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ejemplos</a:t>
            </a:r>
            <a:endParaRPr lang="en-US" dirty="0"/>
          </a:p>
        </p:txBody>
      </p:sp>
      <p:sp>
        <p:nvSpPr>
          <p:cNvPr id="3" name="Content Placeholder 2"/>
          <p:cNvSpPr>
            <a:spLocks noGrp="1"/>
          </p:cNvSpPr>
          <p:nvPr>
            <p:ph sz="quarter" idx="1"/>
          </p:nvPr>
        </p:nvSpPr>
        <p:spPr/>
        <p:txBody>
          <a:bodyPr/>
          <a:lstStyle/>
          <a:p>
            <a:pPr eaLnBrk="0" fontAlgn="base" hangingPunct="0"/>
            <a:r>
              <a:rPr lang="en-US" dirty="0" err="1"/>
              <a:t>Tus</a:t>
            </a:r>
            <a:r>
              <a:rPr lang="en-US" dirty="0"/>
              <a:t> padres se </a:t>
            </a:r>
            <a:r>
              <a:rPr lang="en-US" dirty="0" err="1"/>
              <a:t>oponen</a:t>
            </a:r>
            <a:r>
              <a:rPr lang="en-US" dirty="0"/>
              <a:t> a </a:t>
            </a:r>
            <a:r>
              <a:rPr lang="en-US" dirty="0" err="1"/>
              <a:t>que</a:t>
            </a:r>
            <a:r>
              <a:rPr lang="en-US" dirty="0"/>
              <a:t> </a:t>
            </a:r>
            <a:r>
              <a:rPr lang="en-US" b="1" dirty="0" err="1"/>
              <a:t>salgas</a:t>
            </a:r>
            <a:r>
              <a:rPr lang="en-US" b="1" dirty="0"/>
              <a:t> </a:t>
            </a:r>
            <a:r>
              <a:rPr lang="en-US" dirty="0"/>
              <a:t>tan </a:t>
            </a:r>
            <a:r>
              <a:rPr lang="en-US" dirty="0" err="1"/>
              <a:t>tarde</a:t>
            </a:r>
            <a:r>
              <a:rPr lang="en-US" dirty="0"/>
              <a:t> </a:t>
            </a:r>
            <a:r>
              <a:rPr lang="en-US" dirty="0" err="1"/>
              <a:t>por</a:t>
            </a:r>
            <a:r>
              <a:rPr lang="en-US" dirty="0"/>
              <a:t> la </a:t>
            </a:r>
            <a:r>
              <a:rPr lang="en-US" dirty="0" err="1"/>
              <a:t>noche</a:t>
            </a:r>
            <a:r>
              <a:rPr lang="en-US" dirty="0"/>
              <a:t>.</a:t>
            </a:r>
          </a:p>
          <a:p>
            <a:pPr eaLnBrk="0" fontAlgn="base" hangingPunct="0"/>
            <a:r>
              <a:rPr lang="en-US" i="1" dirty="0"/>
              <a:t>Your parents object to your going out so late at night.</a:t>
            </a:r>
            <a:endParaRPr lang="en-US" dirty="0"/>
          </a:p>
          <a:p>
            <a:endParaRPr lang="en-US" dirty="0"/>
          </a:p>
        </p:txBody>
      </p:sp>
      <p:pic>
        <p:nvPicPr>
          <p:cNvPr id="25602" name="Picture 2" descr="http://bloginterjet.com.mx/wp-content/uploads/2012/10/file0001602209938-1024x682.jpg">
            <a:hlinkClick r:id="rId2"/>
          </p:cNvPr>
          <p:cNvPicPr>
            <a:picLocks noChangeAspect="1" noChangeArrowheads="1"/>
          </p:cNvPicPr>
          <p:nvPr/>
        </p:nvPicPr>
        <p:blipFill>
          <a:blip r:embed="rId3" cstate="print"/>
          <a:srcRect/>
          <a:stretch>
            <a:fillRect/>
          </a:stretch>
        </p:blipFill>
        <p:spPr bwMode="auto">
          <a:xfrm>
            <a:off x="1828800" y="2971800"/>
            <a:ext cx="5486400" cy="3657600"/>
          </a:xfrm>
          <a:prstGeom prst="rect">
            <a:avLst/>
          </a:prstGeom>
          <a:noFill/>
        </p:spPr>
      </p:pic>
    </p:spTree>
    <p:extLst>
      <p:ext uri="{BB962C8B-B14F-4D97-AF65-F5344CB8AC3E}">
        <p14:creationId xmlns:p14="http://schemas.microsoft.com/office/powerpoint/2010/main" val="6276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fade">
                                      <p:cBhvr>
                                        <p:cTn id="14" dur="2000"/>
                                        <p:tgtEl>
                                          <p:spTgt spid="25602"/>
                                        </p:tgtEl>
                                      </p:cBhvr>
                                    </p:animEffect>
                                    <p:anim calcmode="lin" valueType="num">
                                      <p:cBhvr>
                                        <p:cTn id="15" dur="2000" fill="hold"/>
                                        <p:tgtEl>
                                          <p:spTgt spid="25602"/>
                                        </p:tgtEl>
                                        <p:attrNameLst>
                                          <p:attrName>style.rotation</p:attrName>
                                        </p:attrNameLst>
                                      </p:cBhvr>
                                      <p:tavLst>
                                        <p:tav tm="0">
                                          <p:val>
                                            <p:fltVal val="720"/>
                                          </p:val>
                                        </p:tav>
                                        <p:tav tm="100000">
                                          <p:val>
                                            <p:fltVal val="0"/>
                                          </p:val>
                                        </p:tav>
                                      </p:tavLst>
                                    </p:anim>
                                    <p:anim calcmode="lin" valueType="num">
                                      <p:cBhvr>
                                        <p:cTn id="16" dur="2000" fill="hold"/>
                                        <p:tgtEl>
                                          <p:spTgt spid="25602"/>
                                        </p:tgtEl>
                                        <p:attrNameLst>
                                          <p:attrName>ppt_h</p:attrName>
                                        </p:attrNameLst>
                                      </p:cBhvr>
                                      <p:tavLst>
                                        <p:tav tm="0">
                                          <p:val>
                                            <p:fltVal val="0"/>
                                          </p:val>
                                        </p:tav>
                                        <p:tav tm="100000">
                                          <p:val>
                                            <p:strVal val="#ppt_h"/>
                                          </p:val>
                                        </p:tav>
                                      </p:tavLst>
                                    </p:anim>
                                    <p:anim calcmode="lin" valueType="num">
                                      <p:cBhvr>
                                        <p:cTn id="17" dur="2000" fill="hold"/>
                                        <p:tgtEl>
                                          <p:spTgt spid="25602"/>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rPr>
              <a:t>Verbos</a:t>
            </a:r>
            <a:r>
              <a:rPr lang="en-US" b="1" dirty="0">
                <a:solidFill>
                  <a:srgbClr val="0070C0"/>
                </a:solidFill>
              </a:rPr>
              <a:t> de </a:t>
            </a:r>
            <a:r>
              <a:rPr lang="en-US" b="1" dirty="0" err="1">
                <a:solidFill>
                  <a:srgbClr val="0070C0"/>
                </a:solidFill>
              </a:rPr>
              <a:t>emoción</a:t>
            </a:r>
            <a:endParaRPr lang="en-US" b="1" dirty="0">
              <a:solidFill>
                <a:srgbClr val="0070C0"/>
              </a:solidFill>
            </a:endParaRPr>
          </a:p>
        </p:txBody>
      </p:sp>
      <p:sp>
        <p:nvSpPr>
          <p:cNvPr id="3" name="Content Placeholder 2"/>
          <p:cNvSpPr>
            <a:spLocks noGrp="1"/>
          </p:cNvSpPr>
          <p:nvPr>
            <p:ph idx="1"/>
          </p:nvPr>
        </p:nvSpPr>
        <p:spPr/>
        <p:txBody>
          <a:bodyPr/>
          <a:lstStyle/>
          <a:p>
            <a:r>
              <a:rPr lang="en-US" dirty="0"/>
              <a:t>When the main clause expresses an emotion like hope, fear, joy, pity, or surprise, the verb in the subordinate clause must be in the subjunctive if its subject is different from that of the main clause. </a:t>
            </a:r>
          </a:p>
          <a:p>
            <a:endParaRPr lang="en-US" dirty="0"/>
          </a:p>
        </p:txBody>
      </p:sp>
    </p:spTree>
    <p:extLst>
      <p:ext uri="{BB962C8B-B14F-4D97-AF65-F5344CB8AC3E}">
        <p14:creationId xmlns:p14="http://schemas.microsoft.com/office/powerpoint/2010/main" val="2071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67717"/>
          </a:xfrm>
        </p:spPr>
        <p:txBody>
          <a:bodyPr/>
          <a:lstStyle/>
          <a:p>
            <a:r>
              <a:rPr lang="en-US" dirty="0"/>
              <a:t>The infinitive, not the subjunctive, is used with verbs and expressions of emotion if there is no change of subject in the sentence. The </a:t>
            </a:r>
            <a:r>
              <a:rPr lang="en-US" b="1" dirty="0" err="1"/>
              <a:t>que</a:t>
            </a:r>
            <a:r>
              <a:rPr lang="en-US" b="1" dirty="0"/>
              <a:t> </a:t>
            </a:r>
            <a:r>
              <a:rPr lang="en-US" dirty="0"/>
              <a:t>is unnecessary in this case. </a:t>
            </a:r>
          </a:p>
          <a:p>
            <a:endParaRPr lang="en-US" dirty="0"/>
          </a:p>
          <a:p>
            <a:endParaRPr lang="en-US" dirty="0"/>
          </a:p>
          <a:p>
            <a:endParaRPr lang="en-US" dirty="0"/>
          </a:p>
        </p:txBody>
      </p:sp>
      <p:sp>
        <p:nvSpPr>
          <p:cNvPr id="4" name="Rectangle 3"/>
          <p:cNvSpPr/>
          <p:nvPr/>
        </p:nvSpPr>
        <p:spPr>
          <a:xfrm>
            <a:off x="2227056" y="3048000"/>
            <a:ext cx="184730" cy="369332"/>
          </a:xfrm>
          <a:prstGeom prst="rect">
            <a:avLst/>
          </a:prstGeom>
        </p:spPr>
        <p:txBody>
          <a:bodyPr wrap="none">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solidFill>
                <a:srgbClr val="000000"/>
              </a:solidFill>
            </a:endParaRPr>
          </a:p>
        </p:txBody>
      </p:sp>
      <p:sp>
        <p:nvSpPr>
          <p:cNvPr id="5" name="Rectangle 3"/>
          <p:cNvSpPr>
            <a:spLocks noChangeArrowheads="1"/>
          </p:cNvSpPr>
          <p:nvPr/>
        </p:nvSpPr>
        <p:spPr bwMode="auto">
          <a:xfrm>
            <a:off x="1524000" y="2584154"/>
            <a:ext cx="1695450" cy="463846"/>
          </a:xfrm>
          <a:prstGeom prst="rect">
            <a:avLst/>
          </a:prstGeom>
          <a:noFill/>
          <a:ln w="19080">
            <a:solidFill>
              <a:srgbClr val="ED1C24"/>
            </a:solidFill>
            <a:miter lim="800000"/>
            <a:headEnd/>
            <a:tailEnd/>
          </a:ln>
          <a:effectLst/>
        </p:spPr>
        <p:txBody>
          <a:bodyPr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t>Infinitivo</a:t>
            </a:r>
            <a:endParaRPr lang="en-US" sz="2400" b="1" dirty="0"/>
          </a:p>
        </p:txBody>
      </p:sp>
      <p:sp>
        <p:nvSpPr>
          <p:cNvPr id="6" name="Rectangle 2"/>
          <p:cNvSpPr>
            <a:spLocks noChangeArrowheads="1"/>
          </p:cNvSpPr>
          <p:nvPr/>
        </p:nvSpPr>
        <p:spPr bwMode="auto">
          <a:xfrm>
            <a:off x="5486400" y="2584154"/>
            <a:ext cx="2152650" cy="463846"/>
          </a:xfrm>
          <a:prstGeom prst="rect">
            <a:avLst/>
          </a:prstGeom>
          <a:noFill/>
          <a:ln w="19080">
            <a:solidFill>
              <a:srgbClr val="ED1C24"/>
            </a:solidFill>
            <a:miter lim="800000"/>
            <a:headEnd/>
            <a:tailEnd/>
          </a:ln>
          <a:effectLst/>
        </p:spPr>
        <p:txBody>
          <a:bodyPr wrap="square" lIns="90000" tIns="46800" rIns="90000" bIns="46800"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t>Subjunctivo</a:t>
            </a:r>
            <a:endParaRPr lang="en-US" sz="2400" b="1" dirty="0"/>
          </a:p>
        </p:txBody>
      </p:sp>
      <p:sp>
        <p:nvSpPr>
          <p:cNvPr id="7" name="Rectangle 6"/>
          <p:cNvSpPr/>
          <p:nvPr/>
        </p:nvSpPr>
        <p:spPr>
          <a:xfrm>
            <a:off x="762000" y="3243552"/>
            <a:ext cx="3886200" cy="830997"/>
          </a:xfrm>
          <a:prstGeom prst="rect">
            <a:avLst/>
          </a:prstGeom>
        </p:spPr>
        <p:txBody>
          <a:bodyPr wrap="square">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b="1" dirty="0"/>
              <a:t>No me </a:t>
            </a:r>
            <a:r>
              <a:rPr lang="en-US" sz="2400" b="1" dirty="0" err="1"/>
              <a:t>gusta</a:t>
            </a:r>
            <a:r>
              <a:rPr lang="en-US" sz="2400" b="1" dirty="0"/>
              <a:t> </a:t>
            </a:r>
            <a:r>
              <a:rPr lang="en-US" sz="2400" b="1" dirty="0" err="1">
                <a:solidFill>
                  <a:srgbClr val="FF0000"/>
                </a:solidFill>
              </a:rPr>
              <a:t>llegar</a:t>
            </a:r>
            <a:r>
              <a:rPr lang="en-US" sz="2400" b="1" dirty="0"/>
              <a:t> </a:t>
            </a:r>
            <a:r>
              <a:rPr lang="en-US" sz="2400" b="1" dirty="0" err="1"/>
              <a:t>tarde</a:t>
            </a:r>
            <a:r>
              <a:rPr lang="en-US" sz="2400" b="1" dirty="0"/>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t>I don’t like to arrive late.</a:t>
            </a:r>
          </a:p>
        </p:txBody>
      </p:sp>
      <p:sp>
        <p:nvSpPr>
          <p:cNvPr id="8" name="Rectangle 7"/>
          <p:cNvSpPr/>
          <p:nvPr/>
        </p:nvSpPr>
        <p:spPr>
          <a:xfrm>
            <a:off x="5029200" y="3289719"/>
            <a:ext cx="3810000" cy="1569660"/>
          </a:xfrm>
          <a:prstGeom prst="rect">
            <a:avLst/>
          </a:prstGeom>
        </p:spPr>
        <p:txBody>
          <a:bodyPr wrap="square">
            <a:spAutoFit/>
          </a:bodyPr>
          <a:lstStyle/>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b="1" dirty="0"/>
              <a:t>Me </a:t>
            </a:r>
            <a:r>
              <a:rPr lang="en-US" sz="2400" b="1" dirty="0" err="1"/>
              <a:t>molesta</a:t>
            </a:r>
            <a:r>
              <a:rPr lang="en-US" sz="2400" b="1" dirty="0"/>
              <a:t> </a:t>
            </a:r>
            <a:r>
              <a:rPr lang="en-US" sz="2400" b="1" dirty="0" err="1"/>
              <a:t>que</a:t>
            </a:r>
            <a:r>
              <a:rPr lang="en-US" sz="2400" b="1" dirty="0"/>
              <a:t> la </a:t>
            </a:r>
            <a:r>
              <a:rPr lang="en-US" sz="2400" b="1" dirty="0" err="1"/>
              <a:t>clase</a:t>
            </a:r>
            <a:r>
              <a:rPr lang="en-US" sz="2400" b="1" dirty="0"/>
              <a:t> no </a:t>
            </a:r>
            <a:r>
              <a:rPr lang="en-US" sz="2400" b="1" dirty="0" err="1">
                <a:solidFill>
                  <a:srgbClr val="FF0000"/>
                </a:solidFill>
              </a:rPr>
              <a:t>termine</a:t>
            </a:r>
            <a:r>
              <a:rPr lang="en-US" sz="2400" b="1" dirty="0"/>
              <a:t> a </a:t>
            </a:r>
            <a:r>
              <a:rPr lang="en-US" sz="2400" b="1" dirty="0" err="1"/>
              <a:t>tiempo</a:t>
            </a:r>
            <a:r>
              <a:rPr lang="en-US" sz="2400" b="1" dirty="0"/>
              <a:t>.</a:t>
            </a:r>
          </a:p>
          <a:p>
            <a:pPr>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sz="2400" i="1" dirty="0"/>
              <a:t>It bothers me that the class doesn’t end on time.</a:t>
            </a:r>
          </a:p>
        </p:txBody>
      </p:sp>
    </p:spTree>
    <p:extLst>
      <p:ext uri="{BB962C8B-B14F-4D97-AF65-F5344CB8AC3E}">
        <p14:creationId xmlns:p14="http://schemas.microsoft.com/office/powerpoint/2010/main" val="1909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0" end="0"/>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p:cTn id="2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anim calcmode="lin" valueType="num">
                                      <p:cBhvr>
                                        <p:cTn id="33" dur="2000" fill="hold"/>
                                        <p:tgtEl>
                                          <p:spTgt spid="6">
                                            <p:txEl>
                                              <p:pRg st="0" end="0"/>
                                            </p:txEl>
                                          </p:spTgt>
                                        </p:tgtEl>
                                        <p:attrNameLst>
                                          <p:attrName>style.rotation</p:attrName>
                                        </p:attrNameLst>
                                      </p:cBhvr>
                                      <p:tavLst>
                                        <p:tav tm="0">
                                          <p:val>
                                            <p:fltVal val="720"/>
                                          </p:val>
                                        </p:tav>
                                        <p:tav tm="100000">
                                          <p:val>
                                            <p:fltVal val="0"/>
                                          </p:val>
                                        </p:tav>
                                      </p:tavLst>
                                    </p:anim>
                                    <p:anim calcmode="lin" valueType="num">
                                      <p:cBhvr>
                                        <p:cTn id="34"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2000" fill="hold"/>
                                        <p:tgtEl>
                                          <p:spTgt spid="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fade">
                                      <p:cBhvr>
                                        <p:cTn id="46" dur="1000"/>
                                        <p:tgtEl>
                                          <p:spTgt spid="8">
                                            <p:txEl>
                                              <p:pRg st="1" end="1"/>
                                            </p:txEl>
                                          </p:spTgt>
                                        </p:tgtEl>
                                      </p:cBhvr>
                                    </p:animEffect>
                                    <p:anim calcmode="lin" valueType="num">
                                      <p:cBhvr>
                                        <p:cTn id="4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rPr>
              <a:t>Verbos</a:t>
            </a:r>
            <a:r>
              <a:rPr lang="en-US" b="1" dirty="0">
                <a:solidFill>
                  <a:srgbClr val="0070C0"/>
                </a:solidFill>
              </a:rPr>
              <a:t> de </a:t>
            </a:r>
            <a:r>
              <a:rPr lang="en-US" b="1" dirty="0" err="1">
                <a:solidFill>
                  <a:srgbClr val="0070C0"/>
                </a:solidFill>
              </a:rPr>
              <a:t>emoción</a:t>
            </a:r>
            <a:endParaRPr lang="en-US" b="1" dirty="0">
              <a:solidFill>
                <a:srgbClr val="0070C0"/>
              </a:solidFill>
            </a:endParaRPr>
          </a:p>
        </p:txBody>
      </p:sp>
      <p:sp>
        <p:nvSpPr>
          <p:cNvPr id="3" name="Content Placeholder 2"/>
          <p:cNvSpPr>
            <a:spLocks noGrp="1"/>
          </p:cNvSpPr>
          <p:nvPr>
            <p:ph idx="1"/>
          </p:nvPr>
        </p:nvSpPr>
        <p:spPr/>
        <p:txBody>
          <a:bodyPr/>
          <a:lstStyle/>
          <a:p>
            <a:endParaRPr lang="en-US" dirty="0"/>
          </a:p>
        </p:txBody>
      </p:sp>
      <p:sp>
        <p:nvSpPr>
          <p:cNvPr id="6" name="Text Box 3"/>
          <p:cNvSpPr txBox="1">
            <a:spLocks noChangeArrowheads="1"/>
          </p:cNvSpPr>
          <p:nvPr/>
        </p:nvSpPr>
        <p:spPr bwMode="auto">
          <a:xfrm>
            <a:off x="1252538" y="1179513"/>
            <a:ext cx="6638924" cy="2994024"/>
          </a:xfrm>
          <a:prstGeom prst="rect">
            <a:avLst/>
          </a:prstGeom>
          <a:noFill/>
          <a:ln w="9525">
            <a:noFill/>
            <a:round/>
            <a:headEnd/>
            <a:tailEnd/>
          </a:ln>
          <a:effectLst/>
        </p:spPr>
        <p:txBody>
          <a:bodyPr wrap="none" anchor="ctr"/>
          <a:lstStyle/>
          <a:p>
            <a:endParaRPr lang="en-US"/>
          </a:p>
        </p:txBody>
      </p:sp>
      <p:sp>
        <p:nvSpPr>
          <p:cNvPr id="7" name="Text Box 4"/>
          <p:cNvSpPr txBox="1">
            <a:spLocks noChangeArrowheads="1"/>
          </p:cNvSpPr>
          <p:nvPr/>
        </p:nvSpPr>
        <p:spPr bwMode="auto">
          <a:xfrm>
            <a:off x="457200" y="1981200"/>
            <a:ext cx="8229600" cy="2941831"/>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a:solidFill>
                  <a:srgbClr val="000000"/>
                </a:solidFill>
              </a:rPr>
              <a:t>The subjunctive is also used with expressions of emotion that begin with </a:t>
            </a:r>
            <a:r>
              <a:rPr lang="en-US" sz="2800" b="1" dirty="0">
                <a:solidFill>
                  <a:srgbClr val="000000"/>
                </a:solidFill>
              </a:rPr>
              <a:t>¡</a:t>
            </a:r>
            <a:r>
              <a:rPr lang="en-US" sz="2800" b="1" dirty="0" err="1">
                <a:solidFill>
                  <a:srgbClr val="000000"/>
                </a:solidFill>
              </a:rPr>
              <a:t>Qué</a:t>
            </a:r>
            <a:r>
              <a:rPr lang="en-US" sz="2800" b="1" dirty="0">
                <a:solidFill>
                  <a:srgbClr val="000000"/>
                </a:solidFill>
              </a:rPr>
              <a:t>… </a:t>
            </a:r>
            <a:r>
              <a:rPr lang="en-US" sz="2800" dirty="0">
                <a:solidFill>
                  <a:srgbClr val="000000"/>
                </a:solidFill>
              </a:rPr>
              <a:t>(</a:t>
            </a:r>
            <a:r>
              <a:rPr lang="en-US" sz="2800" i="1" dirty="0">
                <a:solidFill>
                  <a:srgbClr val="000000"/>
                </a:solidFill>
              </a:rPr>
              <a:t>What a…!/It’s so…!</a:t>
            </a:r>
            <a:r>
              <a:rPr lang="en-US" sz="2800" dirty="0">
                <a:solidFill>
                  <a:srgbClr val="000000"/>
                </a:solidFill>
              </a:rPr>
              <a:t>)</a:t>
            </a:r>
          </a:p>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000000"/>
                </a:solidFill>
              </a:rPr>
              <a:t>¡</a:t>
            </a:r>
            <a:r>
              <a:rPr lang="en-US" sz="2800" b="1" dirty="0" err="1">
                <a:solidFill>
                  <a:srgbClr val="000000"/>
                </a:solidFill>
              </a:rPr>
              <a:t>Qué</a:t>
            </a:r>
            <a:r>
              <a:rPr lang="en-US" sz="2800" b="1" dirty="0">
                <a:solidFill>
                  <a:srgbClr val="000000"/>
                </a:solidFill>
              </a:rPr>
              <a:t> </a:t>
            </a:r>
            <a:r>
              <a:rPr lang="en-US" sz="2800" b="1" dirty="0" err="1">
                <a:solidFill>
                  <a:srgbClr val="000000"/>
                </a:solidFill>
              </a:rPr>
              <a:t>pena</a:t>
            </a:r>
            <a:r>
              <a:rPr lang="en-US" sz="2800" b="1" dirty="0">
                <a:solidFill>
                  <a:srgbClr val="000000"/>
                </a:solidFill>
              </a:rPr>
              <a:t> </a:t>
            </a:r>
            <a:r>
              <a:rPr lang="en-US" sz="2800" b="1" dirty="0" err="1">
                <a:solidFill>
                  <a:srgbClr val="000000"/>
                </a:solidFill>
              </a:rPr>
              <a:t>que</a:t>
            </a:r>
            <a:r>
              <a:rPr lang="en-US" sz="2800" b="1" dirty="0">
                <a:solidFill>
                  <a:srgbClr val="000000"/>
                </a:solidFill>
              </a:rPr>
              <a:t> </a:t>
            </a:r>
            <a:r>
              <a:rPr lang="en-US" sz="2800" b="1" dirty="0" err="1">
                <a:solidFill>
                  <a:srgbClr val="000000"/>
                </a:solidFill>
              </a:rPr>
              <a:t>él</a:t>
            </a:r>
            <a:r>
              <a:rPr lang="en-US" sz="2800" b="1" dirty="0">
                <a:solidFill>
                  <a:srgbClr val="000000"/>
                </a:solidFill>
              </a:rPr>
              <a:t> no </a:t>
            </a:r>
            <a:r>
              <a:rPr lang="en-US" sz="2800" b="1" dirty="0" err="1">
                <a:solidFill>
                  <a:srgbClr val="000000"/>
                </a:solidFill>
              </a:rPr>
              <a:t>vaya</a:t>
            </a:r>
            <a:r>
              <a:rPr lang="en-US" sz="2800" b="1" dirty="0">
                <a:solidFill>
                  <a:srgbClr val="000000"/>
                </a:solidFill>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i="1" dirty="0">
                <a:solidFill>
                  <a:srgbClr val="000000"/>
                </a:solidFill>
              </a:rPr>
              <a:t>What a shame he’s not going!</a:t>
            </a:r>
          </a:p>
        </p:txBody>
      </p:sp>
      <p:sp>
        <p:nvSpPr>
          <p:cNvPr id="8" name="Rectangle 5"/>
          <p:cNvSpPr>
            <a:spLocks noChangeArrowheads="1"/>
          </p:cNvSpPr>
          <p:nvPr/>
        </p:nvSpPr>
        <p:spPr bwMode="auto">
          <a:xfrm>
            <a:off x="457200" y="1981200"/>
            <a:ext cx="2286000" cy="533400"/>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FFFFFF"/>
                </a:solidFill>
                <a:latin typeface="Arial Black" pitchFamily="34" charset="0"/>
              </a:rPr>
              <a:t>¡ATENCIÓN!</a:t>
            </a:r>
          </a:p>
        </p:txBody>
      </p:sp>
    </p:spTree>
    <p:extLst>
      <p:ext uri="{BB962C8B-B14F-4D97-AF65-F5344CB8AC3E}">
        <p14:creationId xmlns:p14="http://schemas.microsoft.com/office/powerpoint/2010/main" val="4293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r>
              <a:rPr lang="en-US" dirty="0"/>
              <a:t>Negative </a:t>
            </a:r>
            <a:r>
              <a:rPr lang="en-US" dirty="0" err="1"/>
              <a:t>tú</a:t>
            </a:r>
            <a:r>
              <a:rPr lang="en-US" dirty="0"/>
              <a:t>, </a:t>
            </a:r>
            <a:r>
              <a:rPr lang="en-US" dirty="0" err="1"/>
              <a:t>Ud</a:t>
            </a:r>
            <a:r>
              <a:rPr lang="en-US" dirty="0"/>
              <a:t>. and </a:t>
            </a:r>
            <a:r>
              <a:rPr lang="en-US" dirty="0" err="1"/>
              <a:t>Uds</a:t>
            </a:r>
            <a:r>
              <a:rPr lang="en-US" dirty="0"/>
              <a:t>. commands are actually forms of the present subjunctive.</a:t>
            </a:r>
          </a:p>
          <a:p>
            <a:endParaRPr lang="en-US" dirty="0"/>
          </a:p>
          <a:p>
            <a:r>
              <a:rPr lang="en-US" dirty="0"/>
              <a:t>This means that you will follow the same steps to form the present subjunctive as you did to form those commands.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Ejemplo</a:t>
            </a:r>
            <a:endParaRPr lang="en-US" dirty="0"/>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pPr fontAlgn="base"/>
            <a:r>
              <a:rPr lang="en-US" dirty="0" err="1"/>
              <a:t>Espero</a:t>
            </a:r>
            <a:r>
              <a:rPr lang="en-US" dirty="0"/>
              <a:t> </a:t>
            </a:r>
            <a:r>
              <a:rPr lang="en-US" dirty="0" err="1"/>
              <a:t>que</a:t>
            </a:r>
            <a:r>
              <a:rPr lang="en-US" dirty="0"/>
              <a:t> la </a:t>
            </a:r>
            <a:r>
              <a:rPr lang="en-US" dirty="0" err="1"/>
              <a:t>película</a:t>
            </a:r>
            <a:r>
              <a:rPr lang="en-US" dirty="0"/>
              <a:t> </a:t>
            </a:r>
            <a:r>
              <a:rPr lang="en-US" b="1" dirty="0" err="1">
                <a:solidFill>
                  <a:schemeClr val="accent1"/>
                </a:solidFill>
              </a:rPr>
              <a:t>tenga</a:t>
            </a:r>
            <a:r>
              <a:rPr lang="en-US" b="1" dirty="0">
                <a:solidFill>
                  <a:schemeClr val="accent1"/>
                </a:solidFill>
              </a:rPr>
              <a:t> </a:t>
            </a:r>
            <a:r>
              <a:rPr lang="en-US" dirty="0" err="1"/>
              <a:t>subtítulos</a:t>
            </a:r>
            <a:r>
              <a:rPr lang="en-US" dirty="0"/>
              <a:t>. </a:t>
            </a:r>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r>
              <a:rPr lang="en-US" i="1" dirty="0"/>
              <a:t>I hope the movie has subtitles.</a:t>
            </a:r>
            <a:r>
              <a:rPr lang="en-US" dirty="0"/>
              <a:t> </a:t>
            </a:r>
          </a:p>
          <a:p>
            <a:endParaRPr lang="en-US" dirty="0"/>
          </a:p>
        </p:txBody>
      </p:sp>
      <p:pic>
        <p:nvPicPr>
          <p:cNvPr id="3074" name="Picture 2" descr="http://2.bp.blogspot.com/-29WaMwlM1SI/UC_v10VqcbI/AAAAAAAALB8/oRDgqrRI1tA/s1600/Capturas+The+Avengers+Subtitulos+Español+2012+(Película)+DVDRip+Descargar+Completo.By.Www.CompuGamesTV.Com+(3).jpg">
            <a:hlinkClick r:id="rId2"/>
          </p:cNvPr>
          <p:cNvPicPr>
            <a:picLocks noChangeAspect="1" noChangeArrowheads="1"/>
          </p:cNvPicPr>
          <p:nvPr/>
        </p:nvPicPr>
        <p:blipFill>
          <a:blip r:embed="rId3" cstate="print"/>
          <a:srcRect/>
          <a:stretch>
            <a:fillRect/>
          </a:stretch>
        </p:blipFill>
        <p:spPr bwMode="auto">
          <a:xfrm>
            <a:off x="1447799" y="2133600"/>
            <a:ext cx="6651169" cy="3581400"/>
          </a:xfrm>
          <a:prstGeom prst="rect">
            <a:avLst/>
          </a:prstGeom>
          <a:noFill/>
        </p:spPr>
      </p:pic>
    </p:spTree>
    <p:extLst>
      <p:ext uri="{BB962C8B-B14F-4D97-AF65-F5344CB8AC3E}">
        <p14:creationId xmlns:p14="http://schemas.microsoft.com/office/powerpoint/2010/main" val="256721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1000"/>
                                        <p:tgtEl>
                                          <p:spTgt spid="3">
                                            <p:txEl>
                                              <p:pRg st="10" end="10"/>
                                            </p:txEl>
                                          </p:spTgt>
                                        </p:tgtEl>
                                      </p:cBhvr>
                                    </p:animEffect>
                                    <p:anim calcmode="lin" valueType="num">
                                      <p:cBhvr>
                                        <p:cTn id="2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Ejemplo</a:t>
            </a:r>
            <a:endParaRPr lang="en-US" dirty="0"/>
          </a:p>
        </p:txBody>
      </p:sp>
      <p:sp>
        <p:nvSpPr>
          <p:cNvPr id="3" name="Content Placeholder 2"/>
          <p:cNvSpPr>
            <a:spLocks noGrp="1"/>
          </p:cNvSpPr>
          <p:nvPr>
            <p:ph idx="1"/>
          </p:nvPr>
        </p:nvSpPr>
        <p:spPr>
          <a:xfrm>
            <a:off x="457200" y="1646236"/>
            <a:ext cx="8229600" cy="4983163"/>
          </a:xfrm>
        </p:spPr>
        <p:txBody>
          <a:bodyPr/>
          <a:lstStyle/>
          <a:p>
            <a:pPr fontAlgn="base"/>
            <a:r>
              <a:rPr lang="en-US" dirty="0"/>
              <a:t>Es </a:t>
            </a:r>
            <a:r>
              <a:rPr lang="en-US" dirty="0" err="1"/>
              <a:t>una</a:t>
            </a:r>
            <a:r>
              <a:rPr lang="en-US" dirty="0"/>
              <a:t> </a:t>
            </a:r>
            <a:r>
              <a:rPr lang="en-US" dirty="0" err="1"/>
              <a:t>lástima</a:t>
            </a:r>
            <a:r>
              <a:rPr lang="en-US" dirty="0"/>
              <a:t> </a:t>
            </a:r>
            <a:r>
              <a:rPr lang="en-US" dirty="0" err="1"/>
              <a:t>que</a:t>
            </a:r>
            <a:r>
              <a:rPr lang="en-US" dirty="0"/>
              <a:t> no </a:t>
            </a:r>
            <a:r>
              <a:rPr lang="en-US" b="1" dirty="0" err="1">
                <a:solidFill>
                  <a:schemeClr val="accent1"/>
                </a:solidFill>
              </a:rPr>
              <a:t>puedas</a:t>
            </a:r>
            <a:r>
              <a:rPr lang="en-US" b="1" dirty="0">
                <a:solidFill>
                  <a:schemeClr val="accent1"/>
                </a:solidFill>
              </a:rPr>
              <a:t> </a:t>
            </a:r>
            <a:r>
              <a:rPr lang="en-US" dirty="0" err="1"/>
              <a:t>ir</a:t>
            </a:r>
            <a:r>
              <a:rPr lang="en-US" dirty="0"/>
              <a:t> a la fiesta. </a:t>
            </a:r>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endParaRPr lang="en-US" i="1" dirty="0"/>
          </a:p>
          <a:p>
            <a:pPr fontAlgn="base"/>
            <a:r>
              <a:rPr lang="en-US" i="1" dirty="0"/>
              <a:t>It’s a shame you can’t go to the party.</a:t>
            </a:r>
            <a:endParaRPr lang="en-US" dirty="0"/>
          </a:p>
          <a:p>
            <a:endParaRPr lang="en-US" dirty="0"/>
          </a:p>
        </p:txBody>
      </p:sp>
      <p:pic>
        <p:nvPicPr>
          <p:cNvPr id="1026" name="Picture 2" descr="http://2.bp.blogspot.com/-pSkZFBP6RaM/UTkonUMqFhI/AAAAAAAABkY/I8Y0GI7n0UM/s1600/fiesta1.jpg">
            <a:hlinkClick r:id="rId2"/>
          </p:cNvPr>
          <p:cNvPicPr>
            <a:picLocks noChangeAspect="1" noChangeArrowheads="1"/>
          </p:cNvPicPr>
          <p:nvPr/>
        </p:nvPicPr>
        <p:blipFill>
          <a:blip r:embed="rId3" cstate="print"/>
          <a:srcRect/>
          <a:stretch>
            <a:fillRect/>
          </a:stretch>
        </p:blipFill>
        <p:spPr bwMode="auto">
          <a:xfrm>
            <a:off x="2590801" y="2209801"/>
            <a:ext cx="3352800" cy="3352800"/>
          </a:xfrm>
          <a:prstGeom prst="rect">
            <a:avLst/>
          </a:prstGeom>
          <a:noFill/>
        </p:spPr>
      </p:pic>
    </p:spTree>
    <p:extLst>
      <p:ext uri="{BB962C8B-B14F-4D97-AF65-F5344CB8AC3E}">
        <p14:creationId xmlns:p14="http://schemas.microsoft.com/office/powerpoint/2010/main" val="303409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80">
                                          <p:stCondLst>
                                            <p:cond delay="0"/>
                                          </p:stCondLst>
                                        </p:cTn>
                                        <p:tgtEl>
                                          <p:spTgt spid="1026"/>
                                        </p:tgtEl>
                                      </p:cBhvr>
                                    </p:animEffect>
                                    <p:anim calcmode="lin" valueType="num">
                                      <p:cBhvr>
                                        <p:cTn id="14"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9" dur="26">
                                          <p:stCondLst>
                                            <p:cond delay="650"/>
                                          </p:stCondLst>
                                        </p:cTn>
                                        <p:tgtEl>
                                          <p:spTgt spid="1026"/>
                                        </p:tgtEl>
                                      </p:cBhvr>
                                      <p:to x="100000" y="60000"/>
                                    </p:animScale>
                                    <p:animScale>
                                      <p:cBhvr>
                                        <p:cTn id="20" dur="166" decel="50000">
                                          <p:stCondLst>
                                            <p:cond delay="676"/>
                                          </p:stCondLst>
                                        </p:cTn>
                                        <p:tgtEl>
                                          <p:spTgt spid="1026"/>
                                        </p:tgtEl>
                                      </p:cBhvr>
                                      <p:to x="100000" y="100000"/>
                                    </p:animScale>
                                    <p:animScale>
                                      <p:cBhvr>
                                        <p:cTn id="21" dur="26">
                                          <p:stCondLst>
                                            <p:cond delay="1312"/>
                                          </p:stCondLst>
                                        </p:cTn>
                                        <p:tgtEl>
                                          <p:spTgt spid="1026"/>
                                        </p:tgtEl>
                                      </p:cBhvr>
                                      <p:to x="100000" y="80000"/>
                                    </p:animScale>
                                    <p:animScale>
                                      <p:cBhvr>
                                        <p:cTn id="22" dur="166" decel="50000">
                                          <p:stCondLst>
                                            <p:cond delay="1338"/>
                                          </p:stCondLst>
                                        </p:cTn>
                                        <p:tgtEl>
                                          <p:spTgt spid="1026"/>
                                        </p:tgtEl>
                                      </p:cBhvr>
                                      <p:to x="100000" y="100000"/>
                                    </p:animScale>
                                    <p:animScale>
                                      <p:cBhvr>
                                        <p:cTn id="23" dur="26">
                                          <p:stCondLst>
                                            <p:cond delay="1642"/>
                                          </p:stCondLst>
                                        </p:cTn>
                                        <p:tgtEl>
                                          <p:spTgt spid="1026"/>
                                        </p:tgtEl>
                                      </p:cBhvr>
                                      <p:to x="100000" y="90000"/>
                                    </p:animScale>
                                    <p:animScale>
                                      <p:cBhvr>
                                        <p:cTn id="24" dur="166" decel="50000">
                                          <p:stCondLst>
                                            <p:cond delay="1668"/>
                                          </p:stCondLst>
                                        </p:cTn>
                                        <p:tgtEl>
                                          <p:spTgt spid="1026"/>
                                        </p:tgtEl>
                                      </p:cBhvr>
                                      <p:to x="100000" y="100000"/>
                                    </p:animScale>
                                    <p:animScale>
                                      <p:cBhvr>
                                        <p:cTn id="25" dur="26">
                                          <p:stCondLst>
                                            <p:cond delay="1808"/>
                                          </p:stCondLst>
                                        </p:cTn>
                                        <p:tgtEl>
                                          <p:spTgt spid="1026"/>
                                        </p:tgtEl>
                                      </p:cBhvr>
                                      <p:to x="100000" y="95000"/>
                                    </p:animScale>
                                    <p:animScale>
                                      <p:cBhvr>
                                        <p:cTn id="26" dur="166" decel="50000">
                                          <p:stCondLst>
                                            <p:cond delay="1834"/>
                                          </p:stCondLst>
                                        </p:cTn>
                                        <p:tgtEl>
                                          <p:spTgt spid="102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p:cTn id="3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b="1" dirty="0">
                <a:solidFill>
                  <a:srgbClr val="00599D"/>
                </a:solidFill>
              </a:rPr>
              <a:t>Verbs of doubt or denial</a:t>
            </a:r>
            <a:endParaRPr lang="en-US" sz="3600" dirty="0"/>
          </a:p>
        </p:txBody>
      </p:sp>
      <p:sp>
        <p:nvSpPr>
          <p:cNvPr id="7" name="Content Placeholder 6"/>
          <p:cNvSpPr>
            <a:spLocks noGrp="1"/>
          </p:cNvSpPr>
          <p:nvPr>
            <p:ph idx="1"/>
          </p:nvPr>
        </p:nvSpPr>
        <p:spPr/>
        <p:txBody>
          <a:bodyPr/>
          <a:lstStyle/>
          <a:p>
            <a:r>
              <a:rPr lang="en-US" sz="3200" dirty="0">
                <a:solidFill>
                  <a:srgbClr val="000000"/>
                </a:solidFill>
              </a:rPr>
              <a:t>When the main clause implies doubt, uncertainty, or denial, the verb in the subordinate clause must be in the subjunctive if its subject is different from that of the main clause. </a:t>
            </a:r>
          </a:p>
          <a:p>
            <a:pPr>
              <a:buNone/>
            </a:pPr>
            <a:endParaRPr lang="en-US" dirty="0"/>
          </a:p>
        </p:txBody>
      </p:sp>
      <p:sp>
        <p:nvSpPr>
          <p:cNvPr id="8" name="Footer Placeholder 1"/>
          <p:cNvSpPr>
            <a:spLocks noGrp="1"/>
          </p:cNvSpPr>
          <p:nvPr>
            <p:ph type="ftr" sz="quarter" idx="11"/>
          </p:nvPr>
        </p:nvSpPr>
        <p:spPr/>
        <p:txBody>
          <a:bodyPr/>
          <a:lstStyle/>
          <a:p>
            <a:endParaRPr lang="en-US" dirty="0"/>
          </a:p>
        </p:txBody>
      </p:sp>
      <p:sp>
        <p:nvSpPr>
          <p:cNvPr id="9" name="Slide Number Placeholder 2"/>
          <p:cNvSpPr>
            <a:spLocks noGrp="1"/>
          </p:cNvSpPr>
          <p:nvPr>
            <p:ph type="sldNum" sz="quarter" idx="12"/>
          </p:nvPr>
        </p:nvSpPr>
        <p:spPr/>
        <p:txBody>
          <a:bodyPr/>
          <a:lstStyle/>
          <a:p>
            <a:endParaRPr lang="en-US" dirty="0"/>
          </a:p>
        </p:txBody>
      </p:sp>
      <p:sp>
        <p:nvSpPr>
          <p:cNvPr id="16385" name="Text Box 1"/>
          <p:cNvSpPr txBox="1">
            <a:spLocks noChangeArrowheads="1"/>
          </p:cNvSpPr>
          <p:nvPr/>
        </p:nvSpPr>
        <p:spPr bwMode="auto">
          <a:xfrm>
            <a:off x="228600" y="1349829"/>
            <a:ext cx="8229600" cy="4673600"/>
          </a:xfrm>
          <a:prstGeom prst="rect">
            <a:avLst/>
          </a:prstGeom>
          <a:noFill/>
          <a:ln w="9525">
            <a:noFill/>
            <a:round/>
            <a:headEnd/>
            <a:tailEnd/>
          </a:ln>
          <a:effectLst/>
        </p:spPr>
        <p:txBody>
          <a:bodyPr/>
          <a:lstStyle/>
          <a:p>
            <a:pPr marL="341313" indent="-341313">
              <a:spcBef>
                <a:spcPts val="600"/>
              </a:spcBef>
              <a:buClr>
                <a:srgbClr val="ED1C24"/>
              </a:buClr>
              <a:buFont typeface="Arial" pitchFamily="34" charset="0"/>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dirty="0">
              <a:solidFill>
                <a:srgbClr val="000000"/>
              </a:solidFill>
            </a:endParaRPr>
          </a:p>
        </p:txBody>
      </p:sp>
      <p:graphicFrame>
        <p:nvGraphicFramePr>
          <p:cNvPr id="16392" name="Group 8"/>
          <p:cNvGraphicFramePr>
            <a:graphicFrameLocks noGrp="1"/>
          </p:cNvGraphicFramePr>
          <p:nvPr/>
        </p:nvGraphicFramePr>
        <p:xfrm>
          <a:off x="304800" y="4343400"/>
          <a:ext cx="8382000" cy="2286000"/>
        </p:xfrm>
        <a:graphic>
          <a:graphicData uri="http://schemas.openxmlformats.org/drawingml/2006/table">
            <a:tbl>
              <a:tblPr/>
              <a:tblGrid>
                <a:gridCol w="4450193">
                  <a:extLst>
                    <a:ext uri="{9D8B030D-6E8A-4147-A177-3AD203B41FA5}">
                      <a16:colId xmlns:a16="http://schemas.microsoft.com/office/drawing/2014/main" val="20000"/>
                    </a:ext>
                  </a:extLst>
                </a:gridCol>
                <a:gridCol w="3931807">
                  <a:extLst>
                    <a:ext uri="{9D8B030D-6E8A-4147-A177-3AD203B41FA5}">
                      <a16:colId xmlns:a16="http://schemas.microsoft.com/office/drawing/2014/main" val="20001"/>
                    </a:ext>
                  </a:extLst>
                </a:gridCol>
              </a:tblGrid>
              <a:tr h="1143000">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kumimoji="0" lang="en-US" sz="2400" b="0" i="0" u="none" strike="noStrike" cap="none" normalizeH="0" baseline="0" dirty="0">
                        <a:ln>
                          <a:noFill/>
                        </a:ln>
                        <a:solidFill>
                          <a:srgbClr val="000000"/>
                        </a:solidFill>
                        <a:effectLst/>
                        <a:latin typeface="Times" pitchFamily="18" charset="0"/>
                        <a:ea typeface="Geneva" charset="-128"/>
                      </a:endParaRP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kumimoji="0" lang="en-US" sz="2400" b="0" i="0" u="none" strike="noStrike" cap="none" normalizeH="0" baseline="0" dirty="0">
                        <a:ln>
                          <a:noFill/>
                        </a:ln>
                        <a:solidFill>
                          <a:srgbClr val="000000"/>
                        </a:solidFill>
                        <a:effectLst/>
                        <a:latin typeface="Times" pitchFamily="18" charset="0"/>
                        <a:ea typeface="Geneva" charset="-128"/>
                      </a:endParaRP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43000">
                <a:tc>
                  <a:txBody>
                    <a:bodyPr/>
                    <a:lstStyle/>
                    <a:p>
                      <a:pPr marL="0" marR="0" lvl="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kumimoji="0" lang="en-US" sz="2400" b="0" i="1" u="none" strike="noStrike" cap="none" normalizeH="0" baseline="0">
                        <a:ln>
                          <a:noFill/>
                        </a:ln>
                        <a:solidFill>
                          <a:srgbClr val="000000"/>
                        </a:solidFill>
                        <a:effectLst/>
                        <a:latin typeface="Times" pitchFamily="18" charset="0"/>
                        <a:ea typeface="Geneva" charset="-128"/>
                      </a:endParaRP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kumimoji="0" lang="en-US" sz="2400" b="0" i="1" u="none" strike="noStrike" cap="none" normalizeH="0" baseline="0" dirty="0">
                        <a:ln>
                          <a:noFill/>
                        </a:ln>
                        <a:solidFill>
                          <a:srgbClr val="000000"/>
                        </a:solidFill>
                        <a:effectLst/>
                        <a:latin typeface="Times" pitchFamily="18" charset="0"/>
                        <a:ea typeface="Geneva" charset="-128"/>
                      </a:endParaRP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60548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idx="10"/>
          </p:nvPr>
        </p:nvSpPr>
        <p:spPr/>
        <p:txBody>
          <a:bodyPr/>
          <a:lstStyle/>
          <a:p>
            <a:endParaRPr lang="en-US" dirty="0"/>
          </a:p>
        </p:txBody>
      </p:sp>
      <p:sp>
        <p:nvSpPr>
          <p:cNvPr id="9" name="Slide Number Placeholder 2"/>
          <p:cNvSpPr>
            <a:spLocks noGrp="1"/>
          </p:cNvSpPr>
          <p:nvPr>
            <p:ph type="sldNum" idx="11"/>
          </p:nvPr>
        </p:nvSpPr>
        <p:spPr/>
        <p:txBody>
          <a:bodyPr/>
          <a:lstStyle/>
          <a:p>
            <a:endParaRPr lang="en-US" dirty="0"/>
          </a:p>
        </p:txBody>
      </p:sp>
      <p:sp>
        <p:nvSpPr>
          <p:cNvPr id="19457" name="Text Box 1"/>
          <p:cNvSpPr txBox="1">
            <a:spLocks noChangeArrowheads="1"/>
          </p:cNvSpPr>
          <p:nvPr/>
        </p:nvSpPr>
        <p:spPr bwMode="auto">
          <a:xfrm>
            <a:off x="457200" y="685800"/>
            <a:ext cx="8229600" cy="5511800"/>
          </a:xfrm>
          <a:prstGeom prst="rect">
            <a:avLst/>
          </a:prstGeom>
          <a:noFill/>
          <a:ln w="9525">
            <a:noFill/>
            <a:round/>
            <a:headEnd/>
            <a:tailEnd/>
          </a:ln>
          <a:effectLst/>
        </p:spPr>
        <p:txBody>
          <a:bodyPr/>
          <a:lstStyle/>
          <a:p>
            <a:pPr marL="341313" indent="-341313">
              <a:spcBef>
                <a:spcPts val="600"/>
              </a:spcBef>
              <a:buClr>
                <a:srgbClr val="ED1C24"/>
              </a:buClr>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t>The infinitive, not the subjunctive, is used with verbs and expressions of doubt or denial if there is no change in the subject of the sentence. The </a:t>
            </a:r>
            <a:r>
              <a:rPr lang="en-US" sz="2800" b="1" dirty="0" err="1"/>
              <a:t>que</a:t>
            </a:r>
            <a:r>
              <a:rPr lang="en-US" sz="2800" b="1" dirty="0"/>
              <a:t> </a:t>
            </a:r>
            <a:r>
              <a:rPr lang="en-US" sz="2800" dirty="0"/>
              <a:t>is unnecessary in this case. </a:t>
            </a:r>
          </a:p>
        </p:txBody>
      </p:sp>
      <p:graphicFrame>
        <p:nvGraphicFramePr>
          <p:cNvPr id="19464" name="Group 8"/>
          <p:cNvGraphicFramePr>
            <a:graphicFrameLocks noGrp="1"/>
          </p:cNvGraphicFramePr>
          <p:nvPr>
            <p:extLst>
              <p:ext uri="{D42A27DB-BD31-4B8C-83A1-F6EECF244321}">
                <p14:modId xmlns:p14="http://schemas.microsoft.com/office/powerpoint/2010/main" val="1158618335"/>
              </p:ext>
            </p:extLst>
          </p:nvPr>
        </p:nvGraphicFramePr>
        <p:xfrm>
          <a:off x="685800" y="2819400"/>
          <a:ext cx="7726362" cy="2341761"/>
        </p:xfrm>
        <a:graphic>
          <a:graphicData uri="http://schemas.openxmlformats.org/drawingml/2006/table">
            <a:tbl>
              <a:tblPr/>
              <a:tblGrid>
                <a:gridCol w="4102100">
                  <a:extLst>
                    <a:ext uri="{9D8B030D-6E8A-4147-A177-3AD203B41FA5}">
                      <a16:colId xmlns:a16="http://schemas.microsoft.com/office/drawing/2014/main" val="20000"/>
                    </a:ext>
                  </a:extLst>
                </a:gridCol>
                <a:gridCol w="3624262">
                  <a:extLst>
                    <a:ext uri="{9D8B030D-6E8A-4147-A177-3AD203B41FA5}">
                      <a16:colId xmlns:a16="http://schemas.microsoft.com/office/drawing/2014/main" val="20001"/>
                    </a:ext>
                  </a:extLst>
                </a:gridCol>
              </a:tblGrid>
              <a:tr h="825500">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0" u="none" strike="noStrike" cap="none" normalizeH="0" baseline="0" dirty="0">
                          <a:ln>
                            <a:noFill/>
                          </a:ln>
                          <a:solidFill>
                            <a:schemeClr val="tx1"/>
                          </a:solidFill>
                          <a:effectLst/>
                          <a:latin typeface="+mn-lt"/>
                          <a:ea typeface="Geneva" charset="-128"/>
                        </a:rPr>
                        <a:t>Es </a:t>
                      </a:r>
                      <a:r>
                        <a:rPr kumimoji="0" lang="en-US" sz="2400" b="0" i="0" u="none" strike="noStrike" cap="none" normalizeH="0" baseline="0" dirty="0" err="1">
                          <a:ln>
                            <a:noFill/>
                          </a:ln>
                          <a:solidFill>
                            <a:schemeClr val="tx1"/>
                          </a:solidFill>
                          <a:effectLst/>
                          <a:latin typeface="+mn-lt"/>
                          <a:ea typeface="Geneva" charset="-128"/>
                        </a:rPr>
                        <a:t>imposible</a:t>
                      </a:r>
                      <a:r>
                        <a:rPr kumimoji="0" lang="en-US" sz="2400" b="0" i="0" u="none" strike="noStrike" cap="none" normalizeH="0" baseline="0" dirty="0">
                          <a:ln>
                            <a:noFill/>
                          </a:ln>
                          <a:solidFill>
                            <a:schemeClr val="tx1"/>
                          </a:solidFill>
                          <a:effectLst/>
                          <a:latin typeface="+mn-lt"/>
                          <a:ea typeface="Geneva" charset="-128"/>
                        </a:rPr>
                        <a:t> </a:t>
                      </a:r>
                      <a:r>
                        <a:rPr kumimoji="0" lang="en-US" sz="2400" b="1" i="0" u="none" strike="noStrike" cap="none" normalizeH="0" baseline="0" dirty="0" err="1">
                          <a:ln>
                            <a:noFill/>
                          </a:ln>
                          <a:solidFill>
                            <a:schemeClr val="tx1"/>
                          </a:solidFill>
                          <a:effectLst/>
                          <a:latin typeface="+mn-lt"/>
                          <a:ea typeface="Geneva" charset="-128"/>
                        </a:rPr>
                        <a:t>rodar</a:t>
                      </a:r>
                      <a:r>
                        <a:rPr kumimoji="0" lang="en-US" sz="2400" b="1"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a:ln>
                            <a:noFill/>
                          </a:ln>
                          <a:solidFill>
                            <a:schemeClr val="tx1"/>
                          </a:solidFill>
                          <a:effectLst/>
                          <a:latin typeface="+mn-lt"/>
                          <a:ea typeface="Geneva" charset="-128"/>
                        </a:rPr>
                        <a:t>sin los </a:t>
                      </a:r>
                      <a:r>
                        <a:rPr kumimoji="0" lang="en-US" sz="2400" b="0" i="0" u="none" strike="noStrike" cap="none" normalizeH="0" baseline="0" dirty="0" err="1">
                          <a:ln>
                            <a:noFill/>
                          </a:ln>
                          <a:solidFill>
                            <a:schemeClr val="tx1"/>
                          </a:solidFill>
                          <a:effectLst/>
                          <a:latin typeface="+mn-lt"/>
                          <a:ea typeface="Geneva" charset="-128"/>
                        </a:rPr>
                        <a:t>permisos</a:t>
                      </a:r>
                      <a:r>
                        <a:rPr kumimoji="0" lang="en-US" sz="2400" b="0" i="0" u="none" strike="noStrike" cap="none" normalizeH="0" baseline="0" dirty="0">
                          <a:ln>
                            <a:noFill/>
                          </a:ln>
                          <a:solidFill>
                            <a:schemeClr val="tx1"/>
                          </a:solidFill>
                          <a:effectLst/>
                          <a:latin typeface="+mn-lt"/>
                          <a:ea typeface="Geneva" charset="-128"/>
                        </a:rPr>
                        <a:t>. </a:t>
                      </a: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0" u="none" strike="noStrike" cap="none" normalizeH="0" baseline="0">
                          <a:ln>
                            <a:noFill/>
                          </a:ln>
                          <a:solidFill>
                            <a:schemeClr val="tx1"/>
                          </a:solidFill>
                          <a:effectLst/>
                          <a:latin typeface="+mn-lt"/>
                          <a:ea typeface="Geneva" charset="-128"/>
                        </a:rPr>
                        <a:t>Es improbable que </a:t>
                      </a:r>
                      <a:r>
                        <a:rPr kumimoji="0" lang="en-US" sz="2400" b="1" i="0" u="none" strike="noStrike" cap="none" normalizeH="0" baseline="0">
                          <a:ln>
                            <a:noFill/>
                          </a:ln>
                          <a:solidFill>
                            <a:schemeClr val="tx1"/>
                          </a:solidFill>
                          <a:effectLst/>
                          <a:latin typeface="+mn-lt"/>
                          <a:ea typeface="Geneva" charset="-128"/>
                        </a:rPr>
                        <a:t>rueden </a:t>
                      </a:r>
                      <a:r>
                        <a:rPr kumimoji="0" lang="en-US" sz="2400" b="0" i="0" u="none" strike="noStrike" cap="none" normalizeH="0" baseline="0">
                          <a:ln>
                            <a:noFill/>
                          </a:ln>
                          <a:solidFill>
                            <a:schemeClr val="tx1"/>
                          </a:solidFill>
                          <a:effectLst/>
                          <a:latin typeface="+mn-lt"/>
                          <a:ea typeface="Geneva" charset="-128"/>
                        </a:rPr>
                        <a:t>sin los permisos.</a:t>
                      </a: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190625">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1" u="none" strike="noStrike" cap="none" normalizeH="0" baseline="0" dirty="0">
                          <a:ln>
                            <a:noFill/>
                          </a:ln>
                          <a:solidFill>
                            <a:schemeClr val="tx1"/>
                          </a:solidFill>
                          <a:effectLst/>
                          <a:latin typeface="+mn-lt"/>
                          <a:ea typeface="Geneva" charset="-128"/>
                        </a:rPr>
                        <a:t>It’s impossible to shoot the  movie without the permits.</a:t>
                      </a:r>
                      <a:r>
                        <a:rPr kumimoji="0" lang="en-US" sz="2400" b="0" i="0" u="none" strike="noStrike" cap="none" normalizeH="0" baseline="0" dirty="0">
                          <a:ln>
                            <a:noFill/>
                          </a:ln>
                          <a:solidFill>
                            <a:schemeClr val="tx1"/>
                          </a:solidFill>
                          <a:effectLst/>
                          <a:latin typeface="+mn-lt"/>
                          <a:ea typeface="Geneva" charset="-128"/>
                        </a:rPr>
                        <a:t> </a:t>
                      </a: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1" u="none" strike="noStrike" cap="none" normalizeH="0" baseline="0" dirty="0">
                          <a:ln>
                            <a:noFill/>
                          </a:ln>
                          <a:solidFill>
                            <a:schemeClr val="tx1"/>
                          </a:solidFill>
                          <a:effectLst/>
                          <a:latin typeface="+mn-lt"/>
                          <a:ea typeface="Geneva" charset="-128"/>
                        </a:rPr>
                        <a:t>It’s unlikely that they’ll shoot the movie without the permits. </a:t>
                      </a: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050" name="Picture 2" descr="http://www.rlemay.com/wp-content/uploads/2008/07/211.jpeg">
            <a:hlinkClick r:id="rId3"/>
          </p:cNvPr>
          <p:cNvPicPr>
            <a:picLocks noChangeAspect="1" noChangeArrowheads="1"/>
          </p:cNvPicPr>
          <p:nvPr/>
        </p:nvPicPr>
        <p:blipFill>
          <a:blip r:embed="rId4" cstate="print"/>
          <a:srcRect/>
          <a:stretch>
            <a:fillRect/>
          </a:stretch>
        </p:blipFill>
        <p:spPr bwMode="auto">
          <a:xfrm>
            <a:off x="1295400" y="4806043"/>
            <a:ext cx="2692400" cy="2019300"/>
          </a:xfrm>
          <a:prstGeom prst="rect">
            <a:avLst/>
          </a:prstGeom>
          <a:noFill/>
        </p:spPr>
      </p:pic>
    </p:spTree>
    <p:extLst>
      <p:ext uri="{BB962C8B-B14F-4D97-AF65-F5344CB8AC3E}">
        <p14:creationId xmlns:p14="http://schemas.microsoft.com/office/powerpoint/2010/main" val="376129694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Scale>
                                      <p:cBhvr>
                                        <p:cTn id="7" dur="1000" decel="50000" fill="hold">
                                          <p:stCondLst>
                                            <p:cond delay="0"/>
                                          </p:stCondLst>
                                        </p:cTn>
                                        <p:tgtEl>
                                          <p:spTgt spid="1945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457">
                                            <p:txEl>
                                              <p:pRg st="0" end="0"/>
                                            </p:txEl>
                                          </p:spTgt>
                                        </p:tgtEl>
                                        <p:attrNameLst>
                                          <p:attrName>ppt_x</p:attrName>
                                          <p:attrName>ppt_y</p:attrName>
                                        </p:attrNameLst>
                                      </p:cBhvr>
                                    </p:animMotion>
                                    <p:animEffect transition="in" filter="fade">
                                      <p:cBhvr>
                                        <p:cTn id="9" dur="1000"/>
                                        <p:tgtEl>
                                          <p:spTgt spid="1945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9464"/>
                                        </p:tgtEl>
                                        <p:attrNameLst>
                                          <p:attrName>style.visibility</p:attrName>
                                        </p:attrNameLst>
                                      </p:cBhvr>
                                      <p:to>
                                        <p:strVal val="visible"/>
                                      </p:to>
                                    </p:set>
                                    <p:anim calcmode="lin" valueType="num">
                                      <p:cBhvr>
                                        <p:cTn id="14" dur="500" fill="hold"/>
                                        <p:tgtEl>
                                          <p:spTgt spid="19464"/>
                                        </p:tgtEl>
                                        <p:attrNameLst>
                                          <p:attrName>ppt_w</p:attrName>
                                        </p:attrNameLst>
                                      </p:cBhvr>
                                      <p:tavLst>
                                        <p:tav tm="0">
                                          <p:val>
                                            <p:strVal val="#ppt_w*0.05"/>
                                          </p:val>
                                        </p:tav>
                                        <p:tav tm="100000">
                                          <p:val>
                                            <p:strVal val="#ppt_w"/>
                                          </p:val>
                                        </p:tav>
                                      </p:tavLst>
                                    </p:anim>
                                    <p:anim calcmode="lin" valueType="num">
                                      <p:cBhvr>
                                        <p:cTn id="15" dur="500" fill="hold"/>
                                        <p:tgtEl>
                                          <p:spTgt spid="19464"/>
                                        </p:tgtEl>
                                        <p:attrNameLst>
                                          <p:attrName>ppt_h</p:attrName>
                                        </p:attrNameLst>
                                      </p:cBhvr>
                                      <p:tavLst>
                                        <p:tav tm="0">
                                          <p:val>
                                            <p:strVal val="#ppt_h"/>
                                          </p:val>
                                        </p:tav>
                                        <p:tav tm="100000">
                                          <p:val>
                                            <p:strVal val="#ppt_h"/>
                                          </p:val>
                                        </p:tav>
                                      </p:tavLst>
                                    </p:anim>
                                    <p:anim calcmode="lin" valueType="num">
                                      <p:cBhvr>
                                        <p:cTn id="16" dur="500" fill="hold"/>
                                        <p:tgtEl>
                                          <p:spTgt spid="19464"/>
                                        </p:tgtEl>
                                        <p:attrNameLst>
                                          <p:attrName>ppt_x</p:attrName>
                                        </p:attrNameLst>
                                      </p:cBhvr>
                                      <p:tavLst>
                                        <p:tav tm="0">
                                          <p:val>
                                            <p:strVal val="#ppt_x-.2"/>
                                          </p:val>
                                        </p:tav>
                                        <p:tav tm="100000">
                                          <p:val>
                                            <p:strVal val="#ppt_x"/>
                                          </p:val>
                                        </p:tav>
                                      </p:tavLst>
                                    </p:anim>
                                    <p:anim calcmode="lin" valueType="num">
                                      <p:cBhvr>
                                        <p:cTn id="17" dur="500" fill="hold"/>
                                        <p:tgtEl>
                                          <p:spTgt spid="19464"/>
                                        </p:tgtEl>
                                        <p:attrNameLst>
                                          <p:attrName>ppt_y</p:attrName>
                                        </p:attrNameLst>
                                      </p:cBhvr>
                                      <p:tavLst>
                                        <p:tav tm="0">
                                          <p:val>
                                            <p:strVal val="#ppt_y"/>
                                          </p:val>
                                        </p:tav>
                                        <p:tav tm="100000">
                                          <p:val>
                                            <p:strVal val="#ppt_y"/>
                                          </p:val>
                                        </p:tav>
                                      </p:tavLst>
                                    </p:anim>
                                    <p:animEffect transition="in" filter="fade">
                                      <p:cBhvr>
                                        <p:cTn id="18" dur="500"/>
                                        <p:tgtEl>
                                          <p:spTgt spid="19464"/>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Por</a:t>
            </a:r>
            <a:r>
              <a:rPr lang="en-US" dirty="0"/>
              <a:t> </a:t>
            </a:r>
            <a:r>
              <a:rPr lang="en-US" dirty="0" err="1"/>
              <a:t>ejemplo</a:t>
            </a:r>
            <a:endParaRPr lang="en-US" dirty="0"/>
          </a:p>
        </p:txBody>
      </p:sp>
      <p:sp>
        <p:nvSpPr>
          <p:cNvPr id="8" name="Footer Placeholder 1"/>
          <p:cNvSpPr>
            <a:spLocks noGrp="1"/>
          </p:cNvSpPr>
          <p:nvPr>
            <p:ph type="ftr" sz="quarter" idx="11"/>
          </p:nvPr>
        </p:nvSpPr>
        <p:spPr/>
        <p:txBody>
          <a:bodyPr/>
          <a:lstStyle/>
          <a:p>
            <a:endParaRPr lang="en-US" dirty="0"/>
          </a:p>
        </p:txBody>
      </p:sp>
      <p:sp>
        <p:nvSpPr>
          <p:cNvPr id="2" name="Content Placeholder 1"/>
          <p:cNvSpPr>
            <a:spLocks noGrp="1"/>
          </p:cNvSpPr>
          <p:nvPr>
            <p:ph sz="quarter" idx="1"/>
          </p:nvPr>
        </p:nvSpPr>
        <p:spPr/>
        <p:txBody>
          <a:bodyPr/>
          <a:lstStyle/>
          <a:p>
            <a:endParaRPr lang="en-US"/>
          </a:p>
        </p:txBody>
      </p:sp>
      <p:graphicFrame>
        <p:nvGraphicFramePr>
          <p:cNvPr id="16392" name="Group 8"/>
          <p:cNvGraphicFramePr>
            <a:graphicFrameLocks noGrp="1"/>
          </p:cNvGraphicFramePr>
          <p:nvPr>
            <p:extLst>
              <p:ext uri="{D42A27DB-BD31-4B8C-83A1-F6EECF244321}">
                <p14:modId xmlns:p14="http://schemas.microsoft.com/office/powerpoint/2010/main" val="1411170665"/>
              </p:ext>
            </p:extLst>
          </p:nvPr>
        </p:nvGraphicFramePr>
        <p:xfrm>
          <a:off x="457200" y="1676400"/>
          <a:ext cx="8382000" cy="1651000"/>
        </p:xfrm>
        <a:graphic>
          <a:graphicData uri="http://schemas.openxmlformats.org/drawingml/2006/table">
            <a:tbl>
              <a:tblPr/>
              <a:tblGrid>
                <a:gridCol w="4450193">
                  <a:extLst>
                    <a:ext uri="{9D8B030D-6E8A-4147-A177-3AD203B41FA5}">
                      <a16:colId xmlns:a16="http://schemas.microsoft.com/office/drawing/2014/main" val="20000"/>
                    </a:ext>
                  </a:extLst>
                </a:gridCol>
                <a:gridCol w="3931807">
                  <a:extLst>
                    <a:ext uri="{9D8B030D-6E8A-4147-A177-3AD203B41FA5}">
                      <a16:colId xmlns:a16="http://schemas.microsoft.com/office/drawing/2014/main" val="20001"/>
                    </a:ext>
                  </a:extLst>
                </a:gridCol>
              </a:tblGrid>
              <a:tr h="825500">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0" u="none" strike="noStrike" cap="none" normalizeH="0" baseline="0" dirty="0">
                          <a:ln>
                            <a:noFill/>
                          </a:ln>
                          <a:solidFill>
                            <a:schemeClr val="tx1"/>
                          </a:solidFill>
                          <a:effectLst/>
                          <a:latin typeface="+mn-lt"/>
                          <a:ea typeface="Geneva" charset="-128"/>
                        </a:rPr>
                        <a:t>No </a:t>
                      </a:r>
                      <a:r>
                        <a:rPr kumimoji="0" lang="en-US" sz="2400" b="0" i="0" u="none" strike="noStrike" cap="none" normalizeH="0" baseline="0" dirty="0" err="1">
                          <a:ln>
                            <a:noFill/>
                          </a:ln>
                          <a:solidFill>
                            <a:schemeClr val="tx1"/>
                          </a:solidFill>
                          <a:effectLst/>
                          <a:latin typeface="+mn-lt"/>
                          <a:ea typeface="Geneva" charset="-128"/>
                        </a:rPr>
                        <a:t>creo</a:t>
                      </a:r>
                      <a:r>
                        <a:rPr kumimoji="0" lang="en-US" sz="2400" b="0"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que</a:t>
                      </a:r>
                      <a:r>
                        <a:rPr kumimoji="0" lang="en-US" sz="2400" b="0"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él</a:t>
                      </a:r>
                      <a:r>
                        <a:rPr kumimoji="0" lang="en-US" sz="2400" b="0"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nos</a:t>
                      </a:r>
                      <a:r>
                        <a:rPr kumimoji="0" lang="en-US" sz="2400" b="0" i="0" u="none" strike="noStrike" cap="none" normalizeH="0" baseline="0" dirty="0">
                          <a:ln>
                            <a:noFill/>
                          </a:ln>
                          <a:solidFill>
                            <a:schemeClr val="tx1"/>
                          </a:solidFill>
                          <a:effectLst/>
                          <a:latin typeface="+mn-lt"/>
                          <a:ea typeface="Geneva" charset="-128"/>
                        </a:rPr>
                        <a:t> </a:t>
                      </a:r>
                      <a:r>
                        <a:rPr kumimoji="0" lang="en-US" sz="2400" b="1" i="0" u="none" strike="noStrike" cap="none" normalizeH="0" baseline="0" dirty="0" err="1">
                          <a:ln>
                            <a:noFill/>
                          </a:ln>
                          <a:solidFill>
                            <a:schemeClr val="tx1"/>
                          </a:solidFill>
                          <a:effectLst/>
                          <a:latin typeface="+mn-lt"/>
                          <a:ea typeface="Geneva" charset="-128"/>
                        </a:rPr>
                        <a:t>quiera</a:t>
                      </a:r>
                      <a:r>
                        <a:rPr kumimoji="0" lang="en-US" sz="2400" b="1"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engañar</a:t>
                      </a:r>
                      <a:r>
                        <a:rPr kumimoji="0" lang="en-US" sz="2400" b="0" i="0" u="none" strike="noStrike" cap="none" normalizeH="0" baseline="0" dirty="0">
                          <a:ln>
                            <a:noFill/>
                          </a:ln>
                          <a:solidFill>
                            <a:schemeClr val="tx1"/>
                          </a:solidFill>
                          <a:effectLst/>
                          <a:latin typeface="+mn-lt"/>
                          <a:ea typeface="Geneva" charset="-128"/>
                        </a:rPr>
                        <a:t>. </a:t>
                      </a: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0" fontAlgn="base" latinLnBrk="0" hangingPunct="0">
                        <a:lnSpc>
                          <a:spcPct val="95000"/>
                        </a:lnSpc>
                        <a:spcBef>
                          <a:spcPts val="60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0" u="none" strike="noStrike" cap="none" normalizeH="0" baseline="0" dirty="0" err="1">
                          <a:ln>
                            <a:noFill/>
                          </a:ln>
                          <a:solidFill>
                            <a:schemeClr val="tx1"/>
                          </a:solidFill>
                          <a:effectLst/>
                          <a:latin typeface="+mn-lt"/>
                          <a:ea typeface="Geneva" charset="-128"/>
                        </a:rPr>
                        <a:t>Dudan</a:t>
                      </a:r>
                      <a:r>
                        <a:rPr kumimoji="0" lang="en-US" sz="2400" b="0"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que</a:t>
                      </a:r>
                      <a:r>
                        <a:rPr kumimoji="0" lang="en-US" sz="2400" b="0" i="0" u="none" strike="noStrike" cap="none" normalizeH="0" baseline="0" dirty="0">
                          <a:ln>
                            <a:noFill/>
                          </a:ln>
                          <a:solidFill>
                            <a:schemeClr val="tx1"/>
                          </a:solidFill>
                          <a:effectLst/>
                          <a:latin typeface="+mn-lt"/>
                          <a:ea typeface="Geneva" charset="-128"/>
                        </a:rPr>
                        <a:t> la </a:t>
                      </a:r>
                      <a:r>
                        <a:rPr kumimoji="0" lang="en-US" sz="2400" b="0" i="0" u="none" strike="noStrike" cap="none" normalizeH="0" baseline="0" dirty="0" err="1">
                          <a:ln>
                            <a:noFill/>
                          </a:ln>
                          <a:solidFill>
                            <a:schemeClr val="tx1"/>
                          </a:solidFill>
                          <a:effectLst/>
                          <a:latin typeface="+mn-lt"/>
                          <a:ea typeface="Geneva" charset="-128"/>
                        </a:rPr>
                        <a:t>novela</a:t>
                      </a:r>
                      <a:r>
                        <a:rPr kumimoji="0" lang="en-US" sz="2400" b="0" i="0" u="none" strike="noStrike" cap="none" normalizeH="0" baseline="0" dirty="0">
                          <a:ln>
                            <a:noFill/>
                          </a:ln>
                          <a:solidFill>
                            <a:schemeClr val="tx1"/>
                          </a:solidFill>
                          <a:effectLst/>
                          <a:latin typeface="+mn-lt"/>
                          <a:ea typeface="Geneva" charset="-128"/>
                        </a:rPr>
                        <a:t> </a:t>
                      </a:r>
                      <a:r>
                        <a:rPr kumimoji="0" lang="en-US" sz="2400" b="1" i="0" u="none" strike="noStrike" cap="none" normalizeH="0" baseline="0" dirty="0" err="1">
                          <a:ln>
                            <a:noFill/>
                          </a:ln>
                          <a:solidFill>
                            <a:schemeClr val="tx1"/>
                          </a:solidFill>
                          <a:effectLst/>
                          <a:latin typeface="+mn-lt"/>
                          <a:ea typeface="Geneva" charset="-128"/>
                        </a:rPr>
                        <a:t>tenga</a:t>
                      </a:r>
                      <a:r>
                        <a:rPr kumimoji="0" lang="en-US" sz="2400" b="1" i="0" u="none" strike="noStrike" cap="none" normalizeH="0" baseline="0" dirty="0">
                          <a:ln>
                            <a:noFill/>
                          </a:ln>
                          <a:solidFill>
                            <a:schemeClr val="tx1"/>
                          </a:solidFill>
                          <a:effectLst/>
                          <a:latin typeface="+mn-lt"/>
                          <a:ea typeface="Geneva" charset="-128"/>
                        </a:rPr>
                        <a:t> </a:t>
                      </a:r>
                      <a:r>
                        <a:rPr kumimoji="0" lang="en-US" sz="2400" b="0" i="0" u="none" strike="noStrike" cap="none" normalizeH="0" baseline="0" dirty="0" err="1">
                          <a:ln>
                            <a:noFill/>
                          </a:ln>
                          <a:solidFill>
                            <a:schemeClr val="tx1"/>
                          </a:solidFill>
                          <a:effectLst/>
                          <a:latin typeface="+mn-lt"/>
                          <a:ea typeface="Geneva" charset="-128"/>
                        </a:rPr>
                        <a:t>éxito</a:t>
                      </a:r>
                      <a:r>
                        <a:rPr kumimoji="0" lang="en-US" sz="2400" b="0" i="0" u="none" strike="noStrike" cap="none" normalizeH="0" baseline="0" dirty="0">
                          <a:ln>
                            <a:noFill/>
                          </a:ln>
                          <a:solidFill>
                            <a:schemeClr val="tx1"/>
                          </a:solidFill>
                          <a:effectLst/>
                          <a:latin typeface="+mn-lt"/>
                          <a:ea typeface="Geneva" charset="-128"/>
                        </a:rPr>
                        <a:t>. </a:t>
                      </a: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825500">
                <a:tc>
                  <a:txBody>
                    <a:bodyPr/>
                    <a:lstStyle/>
                    <a:p>
                      <a:pPr marL="0" marR="0" lvl="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1" u="none" strike="noStrike" cap="none" normalizeH="0" baseline="0" dirty="0">
                          <a:ln>
                            <a:noFill/>
                          </a:ln>
                          <a:solidFill>
                            <a:schemeClr val="tx1"/>
                          </a:solidFill>
                          <a:effectLst/>
                          <a:latin typeface="+mn-lt"/>
                          <a:ea typeface="Geneva" charset="-128"/>
                        </a:rPr>
                        <a:t>I don’t think that he wants to deceive us.</a:t>
                      </a:r>
                    </a:p>
                  </a:txBody>
                  <a:tcPr marL="90000" marR="90000" marT="61920" marB="4680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kumimoji="0" lang="en-US" sz="2400" b="0" i="1" u="none" strike="noStrike" cap="none" normalizeH="0" baseline="0" dirty="0">
                          <a:ln>
                            <a:noFill/>
                          </a:ln>
                          <a:solidFill>
                            <a:schemeClr val="tx1"/>
                          </a:solidFill>
                          <a:effectLst/>
                          <a:latin typeface="+mn-lt"/>
                          <a:ea typeface="Geneva" charset="-128"/>
                        </a:rPr>
                        <a:t>They doubt that the novel will be successful.</a:t>
                      </a:r>
                    </a:p>
                  </a:txBody>
                  <a:tcPr marL="90000" marR="90000" marT="61920" marB="468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8194" name="Picture 2" descr="http://ethicsalarms.files.wordpress.com/2011/07/pinocchio_disney1.jpg">
            <a:hlinkClick r:id="rId3"/>
          </p:cNvPr>
          <p:cNvPicPr>
            <a:picLocks noChangeAspect="1" noChangeArrowheads="1"/>
          </p:cNvPicPr>
          <p:nvPr/>
        </p:nvPicPr>
        <p:blipFill>
          <a:blip r:embed="rId4" cstate="print"/>
          <a:srcRect/>
          <a:stretch>
            <a:fillRect/>
          </a:stretch>
        </p:blipFill>
        <p:spPr bwMode="auto">
          <a:xfrm>
            <a:off x="838200" y="3886200"/>
            <a:ext cx="3203696" cy="3124200"/>
          </a:xfrm>
          <a:prstGeom prst="rect">
            <a:avLst/>
          </a:prstGeom>
          <a:noFill/>
        </p:spPr>
      </p:pic>
      <p:pic>
        <p:nvPicPr>
          <p:cNvPr id="8196" name="Picture 4" descr="http://www.enfrentearte.com/hotel-ronda/uploaded_images/DonQuijoteDeLaMancha-767176.jpg">
            <a:hlinkClick r:id="rId5"/>
          </p:cNvPr>
          <p:cNvPicPr>
            <a:picLocks noChangeAspect="1" noChangeArrowheads="1"/>
          </p:cNvPicPr>
          <p:nvPr/>
        </p:nvPicPr>
        <p:blipFill>
          <a:blip r:embed="rId6" cstate="print"/>
          <a:srcRect/>
          <a:stretch>
            <a:fillRect/>
          </a:stretch>
        </p:blipFill>
        <p:spPr bwMode="auto">
          <a:xfrm>
            <a:off x="5867400" y="3711437"/>
            <a:ext cx="2209800" cy="3146563"/>
          </a:xfrm>
          <a:prstGeom prst="rect">
            <a:avLst/>
          </a:prstGeom>
          <a:noFill/>
        </p:spPr>
      </p:pic>
    </p:spTree>
    <p:extLst>
      <p:ext uri="{BB962C8B-B14F-4D97-AF65-F5344CB8AC3E}">
        <p14:creationId xmlns:p14="http://schemas.microsoft.com/office/powerpoint/2010/main" val="98642758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idx="10"/>
          </p:nvPr>
        </p:nvSpPr>
        <p:spPr/>
        <p:txBody>
          <a:bodyPr/>
          <a:lstStyle/>
          <a:p>
            <a:r>
              <a:rPr lang="en-US"/>
              <a:t>© and ® 2011 Vista Higher Learning, Inc.</a:t>
            </a:r>
          </a:p>
        </p:txBody>
      </p:sp>
      <p:sp>
        <p:nvSpPr>
          <p:cNvPr id="6" name="Slide Number Placeholder 2"/>
          <p:cNvSpPr>
            <a:spLocks noGrp="1"/>
          </p:cNvSpPr>
          <p:nvPr>
            <p:ph type="sldNum" idx="11"/>
          </p:nvPr>
        </p:nvSpPr>
        <p:spPr/>
        <p:txBody>
          <a:bodyPr/>
          <a:lstStyle/>
          <a:p>
            <a:r>
              <a:rPr lang="en-US"/>
              <a:t>3.1-</a:t>
            </a:r>
            <a:fld id="{C781D246-5382-40D0-95D9-3E550620D45B}" type="slidenum">
              <a:rPr lang="en-US"/>
              <a:pPr/>
              <a:t>25</a:t>
            </a:fld>
            <a:endParaRPr lang="en-US"/>
          </a:p>
        </p:txBody>
      </p:sp>
      <p:sp>
        <p:nvSpPr>
          <p:cNvPr id="18433" name="Text Box 1"/>
          <p:cNvSpPr txBox="1">
            <a:spLocks noChangeArrowheads="1"/>
          </p:cNvSpPr>
          <p:nvPr/>
        </p:nvSpPr>
        <p:spPr bwMode="auto">
          <a:xfrm>
            <a:off x="609600" y="990600"/>
            <a:ext cx="7981950" cy="5273238"/>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The expression </a:t>
            </a:r>
            <a:r>
              <a:rPr lang="en-US" sz="2400" b="1" dirty="0" err="1">
                <a:solidFill>
                  <a:srgbClr val="000000"/>
                </a:solidFill>
              </a:rPr>
              <a:t>ojalá</a:t>
            </a:r>
            <a:r>
              <a:rPr lang="en-US" sz="2400" b="1" dirty="0">
                <a:solidFill>
                  <a:srgbClr val="000000"/>
                </a:solidFill>
              </a:rPr>
              <a:t> </a:t>
            </a:r>
            <a:r>
              <a:rPr lang="en-US" sz="2400" dirty="0">
                <a:solidFill>
                  <a:srgbClr val="000000"/>
                </a:solidFill>
              </a:rPr>
              <a:t>(</a:t>
            </a:r>
            <a:r>
              <a:rPr lang="en-US" sz="2400" i="1" dirty="0">
                <a:solidFill>
                  <a:srgbClr val="000000"/>
                </a:solidFill>
              </a:rPr>
              <a:t>I hope; I wish</a:t>
            </a:r>
            <a:r>
              <a:rPr lang="en-US" sz="2400" dirty="0">
                <a:solidFill>
                  <a:srgbClr val="000000"/>
                </a:solidFill>
              </a:rPr>
              <a:t>) is always followed by the subjunctive. The use of </a:t>
            </a:r>
            <a:r>
              <a:rPr lang="en-US" sz="2400" b="1" dirty="0" err="1">
                <a:solidFill>
                  <a:srgbClr val="000000"/>
                </a:solidFill>
              </a:rPr>
              <a:t>que</a:t>
            </a:r>
            <a:r>
              <a:rPr lang="en-US" sz="2400" b="1" dirty="0">
                <a:solidFill>
                  <a:srgbClr val="000000"/>
                </a:solidFill>
              </a:rPr>
              <a:t> </a:t>
            </a:r>
            <a:r>
              <a:rPr lang="en-US" sz="2400" dirty="0">
                <a:solidFill>
                  <a:srgbClr val="000000"/>
                </a:solidFill>
              </a:rPr>
              <a:t>with </a:t>
            </a:r>
            <a:r>
              <a:rPr lang="en-US" sz="2400" b="1" dirty="0" err="1">
                <a:solidFill>
                  <a:srgbClr val="000000"/>
                </a:solidFill>
              </a:rPr>
              <a:t>ojalá</a:t>
            </a:r>
            <a:r>
              <a:rPr lang="en-US" sz="2400" b="1" dirty="0">
                <a:solidFill>
                  <a:srgbClr val="000000"/>
                </a:solidFill>
              </a:rPr>
              <a:t> </a:t>
            </a:r>
            <a:r>
              <a:rPr lang="en-US" sz="2400" dirty="0">
                <a:solidFill>
                  <a:srgbClr val="000000"/>
                </a:solidFill>
              </a:rPr>
              <a:t>is optional.</a:t>
            </a:r>
          </a:p>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Ojalá</a:t>
            </a:r>
            <a:r>
              <a:rPr lang="en-US" sz="2400" b="1" dirty="0">
                <a:solidFill>
                  <a:srgbClr val="000000"/>
                </a:solidFill>
              </a:rPr>
              <a:t> (</a:t>
            </a:r>
            <a:r>
              <a:rPr lang="en-US" sz="2400" b="1" dirty="0" err="1">
                <a:solidFill>
                  <a:srgbClr val="000000"/>
                </a:solidFill>
              </a:rPr>
              <a:t>que</a:t>
            </a:r>
            <a:r>
              <a:rPr lang="en-US" sz="2400" b="1" dirty="0">
                <a:solidFill>
                  <a:srgbClr val="000000"/>
                </a:solidFill>
              </a:rPr>
              <a:t>) no </a:t>
            </a:r>
            <a:r>
              <a:rPr lang="en-US" sz="2400" b="1" dirty="0" err="1">
                <a:solidFill>
                  <a:srgbClr val="000000"/>
                </a:solidFill>
              </a:rPr>
              <a:t>llueva</a:t>
            </a:r>
            <a:r>
              <a:rPr lang="en-US" sz="2400" b="1" dirty="0">
                <a:solidFill>
                  <a:srgbClr val="000000"/>
                </a:solidFill>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a:solidFill>
                  <a:srgbClr val="000000"/>
                </a:solidFill>
              </a:rPr>
              <a:t>I hope it doesn’t rain.</a:t>
            </a:r>
          </a:p>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Ojalá</a:t>
            </a:r>
            <a:r>
              <a:rPr lang="en-US" sz="2400" b="1" dirty="0">
                <a:solidFill>
                  <a:srgbClr val="000000"/>
                </a:solidFill>
              </a:rPr>
              <a:t> (</a:t>
            </a:r>
            <a:r>
              <a:rPr lang="en-US" sz="2400" b="1" dirty="0" err="1">
                <a:solidFill>
                  <a:srgbClr val="000000"/>
                </a:solidFill>
              </a:rPr>
              <a:t>que</a:t>
            </a:r>
            <a:r>
              <a:rPr lang="en-US" sz="2400" b="1" dirty="0">
                <a:solidFill>
                  <a:srgbClr val="000000"/>
                </a:solidFill>
              </a:rPr>
              <a:t>) no </a:t>
            </a:r>
            <a:r>
              <a:rPr lang="en-US" sz="2400" b="1" dirty="0" err="1">
                <a:solidFill>
                  <a:srgbClr val="000000"/>
                </a:solidFill>
              </a:rPr>
              <a:t>te</a:t>
            </a:r>
            <a:r>
              <a:rPr lang="en-US" sz="2400" b="1" dirty="0">
                <a:solidFill>
                  <a:srgbClr val="000000"/>
                </a:solidFill>
              </a:rPr>
              <a:t> </a:t>
            </a:r>
            <a:r>
              <a:rPr lang="en-US" sz="2400" b="1" dirty="0" err="1">
                <a:solidFill>
                  <a:srgbClr val="000000"/>
                </a:solidFill>
              </a:rPr>
              <a:t>enfermes</a:t>
            </a:r>
            <a:r>
              <a:rPr lang="en-US" sz="2400" b="1" dirty="0">
                <a:solidFill>
                  <a:srgbClr val="000000"/>
                </a:solidFill>
              </a:rPr>
              <a:t>.</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a:solidFill>
                  <a:srgbClr val="000000"/>
                </a:solidFill>
              </a:rPr>
              <a:t>I hope you don’t get sick.</a:t>
            </a:r>
          </a:p>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The subjunctive is also used after </a:t>
            </a:r>
            <a:r>
              <a:rPr lang="en-US" sz="2400" b="1" dirty="0" err="1">
                <a:solidFill>
                  <a:srgbClr val="000000"/>
                </a:solidFill>
              </a:rPr>
              <a:t>quizás</a:t>
            </a:r>
            <a:r>
              <a:rPr lang="en-US" sz="2400" b="1" dirty="0">
                <a:solidFill>
                  <a:srgbClr val="000000"/>
                </a:solidFill>
              </a:rPr>
              <a:t> </a:t>
            </a:r>
            <a:r>
              <a:rPr lang="en-US" sz="2400" dirty="0">
                <a:solidFill>
                  <a:srgbClr val="000000"/>
                </a:solidFill>
              </a:rPr>
              <a:t>and </a:t>
            </a:r>
            <a:r>
              <a:rPr lang="en-US" sz="2400" b="1" dirty="0" err="1">
                <a:solidFill>
                  <a:srgbClr val="000000"/>
                </a:solidFill>
              </a:rPr>
              <a:t>tal</a:t>
            </a:r>
            <a:r>
              <a:rPr lang="en-US" sz="2400" b="1" dirty="0">
                <a:solidFill>
                  <a:srgbClr val="000000"/>
                </a:solidFill>
              </a:rPr>
              <a:t> </a:t>
            </a:r>
            <a:r>
              <a:rPr lang="en-US" sz="2400" b="1" dirty="0" err="1">
                <a:solidFill>
                  <a:srgbClr val="000000"/>
                </a:solidFill>
              </a:rPr>
              <a:t>vez</a:t>
            </a:r>
            <a:r>
              <a:rPr lang="en-US" sz="2400" b="1" dirty="0">
                <a:solidFill>
                  <a:srgbClr val="000000"/>
                </a:solidFill>
              </a:rPr>
              <a:t> </a:t>
            </a:r>
            <a:r>
              <a:rPr lang="en-US" sz="2400" dirty="0">
                <a:solidFill>
                  <a:srgbClr val="000000"/>
                </a:solidFill>
              </a:rPr>
              <a:t>(</a:t>
            </a:r>
            <a:r>
              <a:rPr lang="en-US" sz="2400" i="1" dirty="0">
                <a:solidFill>
                  <a:srgbClr val="000000"/>
                </a:solidFill>
              </a:rPr>
              <a:t>maybe, perhaps</a:t>
            </a:r>
            <a:r>
              <a:rPr lang="en-US" sz="2400" dirty="0">
                <a:solidFill>
                  <a:srgbClr val="000000"/>
                </a:solidFill>
              </a:rPr>
              <a:t>) when they signal uncertainty.</a:t>
            </a:r>
          </a:p>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Quizás</a:t>
            </a:r>
            <a:r>
              <a:rPr lang="en-US" sz="2400" b="1" dirty="0">
                <a:solidFill>
                  <a:srgbClr val="000000"/>
                </a:solidFill>
              </a:rPr>
              <a:t> </a:t>
            </a:r>
            <a:r>
              <a:rPr lang="en-US" sz="2400" b="1" dirty="0" err="1">
                <a:solidFill>
                  <a:srgbClr val="000000"/>
                </a:solidFill>
              </a:rPr>
              <a:t>vengan</a:t>
            </a:r>
            <a:r>
              <a:rPr lang="en-US" sz="2400" b="1" dirty="0">
                <a:solidFill>
                  <a:srgbClr val="000000"/>
                </a:solidFill>
              </a:rPr>
              <a:t> a la fiesta.</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i="1" dirty="0">
                <a:solidFill>
                  <a:srgbClr val="000000"/>
                </a:solidFill>
              </a:rPr>
              <a:t>Maybe they’ll come to the party.</a:t>
            </a:r>
          </a:p>
        </p:txBody>
      </p:sp>
      <p:sp>
        <p:nvSpPr>
          <p:cNvPr id="18434" name="Rectangle 2"/>
          <p:cNvSpPr>
            <a:spLocks noChangeArrowheads="1"/>
          </p:cNvSpPr>
          <p:nvPr/>
        </p:nvSpPr>
        <p:spPr bwMode="auto">
          <a:xfrm>
            <a:off x="609600" y="990600"/>
            <a:ext cx="2038350" cy="395287"/>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b="1" dirty="0">
                <a:solidFill>
                  <a:srgbClr val="FFFFFF"/>
                </a:solidFill>
                <a:latin typeface="Arial Black" pitchFamily="34" charset="0"/>
              </a:rPr>
              <a:t>¡ATENCIÓN!</a:t>
            </a:r>
          </a:p>
        </p:txBody>
      </p:sp>
      <p:sp>
        <p:nvSpPr>
          <p:cNvPr id="18435" name="Line 3"/>
          <p:cNvSpPr>
            <a:spLocks noChangeShapeType="1"/>
          </p:cNvSpPr>
          <p:nvPr/>
        </p:nvSpPr>
        <p:spPr bwMode="auto">
          <a:xfrm>
            <a:off x="609600" y="1371600"/>
            <a:ext cx="2038350" cy="1588"/>
          </a:xfrm>
          <a:prstGeom prst="line">
            <a:avLst/>
          </a:prstGeom>
          <a:noFill/>
          <a:ln w="76320">
            <a:solidFill>
              <a:srgbClr val="E8CF98"/>
            </a:solidFill>
            <a:miter lim="800000"/>
            <a:headEnd/>
            <a:tailEnd/>
          </a:ln>
          <a:effectLst/>
        </p:spPr>
        <p:txBody>
          <a:bodyPr/>
          <a:lstStyle/>
          <a:p>
            <a:endParaRPr lang="en-US"/>
          </a:p>
        </p:txBody>
      </p:sp>
    </p:spTree>
    <p:extLst>
      <p:ext uri="{BB962C8B-B14F-4D97-AF65-F5344CB8AC3E}">
        <p14:creationId xmlns:p14="http://schemas.microsoft.com/office/powerpoint/2010/main" val="17208838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070C0"/>
                </a:solidFill>
              </a:rPr>
              <a:t>Verbos</a:t>
            </a:r>
            <a:r>
              <a:rPr lang="en-US" b="1" dirty="0">
                <a:solidFill>
                  <a:srgbClr val="0070C0"/>
                </a:solidFill>
              </a:rPr>
              <a:t> </a:t>
            </a:r>
            <a:r>
              <a:rPr lang="en-US" b="1" dirty="0" err="1">
                <a:solidFill>
                  <a:srgbClr val="0070C0"/>
                </a:solidFill>
              </a:rPr>
              <a:t>impersonales</a:t>
            </a:r>
            <a:endParaRPr lang="en-US" b="1" dirty="0">
              <a:solidFill>
                <a:srgbClr val="0070C0"/>
              </a:solidFill>
            </a:endParaRPr>
          </a:p>
        </p:txBody>
      </p:sp>
      <p:sp>
        <p:nvSpPr>
          <p:cNvPr id="3" name="Content Placeholder 2"/>
          <p:cNvSpPr>
            <a:spLocks noGrp="1"/>
          </p:cNvSpPr>
          <p:nvPr>
            <p:ph sz="quarter" idx="1"/>
          </p:nvPr>
        </p:nvSpPr>
        <p:spPr/>
        <p:txBody>
          <a:bodyPr/>
          <a:lstStyle/>
          <a:p>
            <a:r>
              <a:rPr lang="en-US" dirty="0"/>
              <a:t>Some subjunctive phrases are based on general observations, meaning that the main clause does not have a specific subject. Many of the impersonal observation triggers encompass wishes, hopes, desires, emotion and doubts. The subjunctive is required in the subordinate clause because a specific subject is specified.</a:t>
            </a:r>
          </a:p>
        </p:txBody>
      </p:sp>
    </p:spTree>
    <p:extLst>
      <p:ext uri="{BB962C8B-B14F-4D97-AF65-F5344CB8AC3E}">
        <p14:creationId xmlns:p14="http://schemas.microsoft.com/office/powerpoint/2010/main" val="404590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Por</a:t>
            </a:r>
            <a:r>
              <a:rPr lang="en-US" dirty="0"/>
              <a:t> </a:t>
            </a:r>
            <a:r>
              <a:rPr lang="en-US" dirty="0" err="1"/>
              <a:t>ejemplo</a:t>
            </a:r>
            <a:endParaRPr lang="en-US" dirty="0"/>
          </a:p>
        </p:txBody>
      </p:sp>
      <p:sp>
        <p:nvSpPr>
          <p:cNvPr id="3" name="Content Placeholder 2"/>
          <p:cNvSpPr>
            <a:spLocks noGrp="1"/>
          </p:cNvSpPr>
          <p:nvPr>
            <p:ph sz="quarter" idx="1"/>
          </p:nvPr>
        </p:nvSpPr>
        <p:spPr>
          <a:xfrm>
            <a:off x="301752" y="1527048"/>
            <a:ext cx="8503920" cy="5178552"/>
          </a:xfrm>
        </p:spPr>
        <p:txBody>
          <a:bodyPr>
            <a:normAutofit lnSpcReduction="10000"/>
          </a:bodyPr>
          <a:lstStyle/>
          <a:p>
            <a:r>
              <a:rPr lang="en-US" dirty="0" err="1"/>
              <a:t>Es</a:t>
            </a:r>
            <a:r>
              <a:rPr lang="en-US" dirty="0"/>
              <a:t> </a:t>
            </a:r>
            <a:r>
              <a:rPr lang="en-US" dirty="0" err="1"/>
              <a:t>malo</a:t>
            </a:r>
            <a:r>
              <a:rPr lang="en-US" dirty="0"/>
              <a:t> </a:t>
            </a:r>
            <a:r>
              <a:rPr lang="en-US" dirty="0" err="1"/>
              <a:t>que</a:t>
            </a:r>
            <a:r>
              <a:rPr lang="en-US" dirty="0"/>
              <a:t> los </a:t>
            </a:r>
            <a:r>
              <a:rPr lang="en-US" dirty="0" err="1"/>
              <a:t>estudiantes</a:t>
            </a:r>
            <a:r>
              <a:rPr lang="en-US" dirty="0"/>
              <a:t> no </a:t>
            </a:r>
            <a:r>
              <a:rPr lang="en-US" b="1" dirty="0" err="1">
                <a:solidFill>
                  <a:schemeClr val="accent1"/>
                </a:solidFill>
              </a:rPr>
              <a:t>estudien</a:t>
            </a:r>
            <a:r>
              <a:rPr lang="en-US" dirty="0">
                <a:solidFill>
                  <a:schemeClr val="accent1"/>
                </a:solidFill>
              </a:rPr>
              <a:t> </a:t>
            </a:r>
            <a:r>
              <a:rPr lang="en-US" dirty="0"/>
              <a:t>el </a:t>
            </a:r>
            <a:r>
              <a:rPr lang="en-US" dirty="0" err="1"/>
              <a:t>vocabulario</a:t>
            </a:r>
            <a:r>
              <a:rPr lang="en-US" dirty="0"/>
              <a:t> de </a:t>
            </a:r>
            <a:r>
              <a:rPr lang="en-US" dirty="0" err="1"/>
              <a:t>español</a:t>
            </a:r>
            <a:r>
              <a:rPr lang="en-US" dirty="0"/>
              <a:t> a menudo.</a:t>
            </a:r>
          </a:p>
          <a:p>
            <a:endParaRPr lang="en-US" dirty="0"/>
          </a:p>
          <a:p>
            <a:endParaRPr lang="en-US" dirty="0"/>
          </a:p>
          <a:p>
            <a:endParaRPr lang="en-US" dirty="0"/>
          </a:p>
          <a:p>
            <a:endParaRPr lang="en-US" dirty="0"/>
          </a:p>
          <a:p>
            <a:endParaRPr lang="en-US" dirty="0"/>
          </a:p>
          <a:p>
            <a:endParaRPr lang="en-US" dirty="0"/>
          </a:p>
          <a:p>
            <a:endParaRPr lang="en-US" dirty="0"/>
          </a:p>
          <a:p>
            <a:r>
              <a:rPr lang="en-US" i="1" dirty="0"/>
              <a:t>It’s bad that the students don’t study their Spanish vocabulary often.</a:t>
            </a:r>
          </a:p>
        </p:txBody>
      </p:sp>
      <p:pic>
        <p:nvPicPr>
          <p:cNvPr id="1026" name="Picture 2" descr="http://img.over-blog-kiwi.com/0/95/88/03/20140425/ob_c0cd3f_los-anima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4572296"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73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¡OJO!</a:t>
            </a:r>
          </a:p>
        </p:txBody>
      </p:sp>
      <p:sp>
        <p:nvSpPr>
          <p:cNvPr id="3" name="Content Placeholder 2"/>
          <p:cNvSpPr>
            <a:spLocks noGrp="1"/>
          </p:cNvSpPr>
          <p:nvPr>
            <p:ph sz="quarter" idx="1"/>
          </p:nvPr>
        </p:nvSpPr>
        <p:spPr/>
        <p:txBody>
          <a:bodyPr/>
          <a:lstStyle/>
          <a:p>
            <a:r>
              <a:rPr lang="en-US" dirty="0"/>
              <a:t>Phrases that express certainty or fact use the indicative, NOT the subjunctive!</a:t>
            </a:r>
          </a:p>
          <a:p>
            <a:endParaRPr lang="en-US" dirty="0"/>
          </a:p>
          <a:p>
            <a:r>
              <a:rPr lang="en-US" dirty="0"/>
              <a:t>Examples include:</a:t>
            </a:r>
          </a:p>
          <a:p>
            <a:pPr lvl="1"/>
            <a:r>
              <a:rPr lang="en-US" dirty="0" err="1"/>
              <a:t>Creer</a:t>
            </a:r>
            <a:r>
              <a:rPr lang="en-US" dirty="0"/>
              <a:t> </a:t>
            </a:r>
            <a:r>
              <a:rPr lang="en-US" dirty="0" err="1"/>
              <a:t>que</a:t>
            </a:r>
            <a:endParaRPr lang="en-US" dirty="0"/>
          </a:p>
          <a:p>
            <a:pPr lvl="1"/>
            <a:r>
              <a:rPr lang="en-US" dirty="0" err="1"/>
              <a:t>Pensar</a:t>
            </a:r>
            <a:r>
              <a:rPr lang="en-US" dirty="0"/>
              <a:t> </a:t>
            </a:r>
            <a:r>
              <a:rPr lang="en-US" dirty="0" err="1"/>
              <a:t>que</a:t>
            </a:r>
            <a:endParaRPr lang="en-US" dirty="0"/>
          </a:p>
          <a:p>
            <a:pPr lvl="1"/>
            <a:r>
              <a:rPr lang="en-US" dirty="0" err="1"/>
              <a:t>Es</a:t>
            </a:r>
            <a:r>
              <a:rPr lang="en-US" dirty="0"/>
              <a:t> </a:t>
            </a:r>
            <a:r>
              <a:rPr lang="en-US" dirty="0" err="1"/>
              <a:t>cierto</a:t>
            </a:r>
            <a:r>
              <a:rPr lang="en-US" dirty="0"/>
              <a:t> </a:t>
            </a:r>
            <a:r>
              <a:rPr lang="en-US" dirty="0" err="1"/>
              <a:t>que</a:t>
            </a:r>
            <a:endParaRPr lang="en-US" dirty="0"/>
          </a:p>
          <a:p>
            <a:pPr lvl="1"/>
            <a:r>
              <a:rPr lang="en-US" dirty="0" err="1"/>
              <a:t>Es</a:t>
            </a:r>
            <a:r>
              <a:rPr lang="en-US" dirty="0"/>
              <a:t> </a:t>
            </a:r>
            <a:r>
              <a:rPr lang="en-US" dirty="0" err="1"/>
              <a:t>verdad</a:t>
            </a:r>
            <a:r>
              <a:rPr lang="en-US" dirty="0"/>
              <a:t> </a:t>
            </a:r>
            <a:r>
              <a:rPr lang="en-US" dirty="0" err="1"/>
              <a:t>que</a:t>
            </a:r>
            <a:endParaRPr lang="en-US" dirty="0"/>
          </a:p>
        </p:txBody>
      </p:sp>
    </p:spTree>
    <p:extLst>
      <p:ext uri="{BB962C8B-B14F-4D97-AF65-F5344CB8AC3E}">
        <p14:creationId xmlns:p14="http://schemas.microsoft.com/office/powerpoint/2010/main" val="102668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 </a:t>
            </a:r>
            <a:r>
              <a:rPr lang="en-US" dirty="0" err="1"/>
              <a:t>usos</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r>
              <a:rPr lang="en-US" sz="2800" b="1" dirty="0">
                <a:solidFill>
                  <a:srgbClr val="000000"/>
                </a:solidFill>
              </a:rPr>
              <a:t>El </a:t>
            </a:r>
            <a:r>
              <a:rPr lang="en-US" sz="2800" b="1" dirty="0" err="1">
                <a:solidFill>
                  <a:srgbClr val="000000"/>
                </a:solidFill>
              </a:rPr>
              <a:t>subjuntivo</a:t>
            </a:r>
            <a:r>
              <a:rPr lang="en-US" sz="2800" dirty="0">
                <a:solidFill>
                  <a:srgbClr val="000000"/>
                </a:solidFill>
              </a:rPr>
              <a:t> is used mainly in the subordinate clause of multiple-clause sentences to express will, influence, emotion, doubt, or denial.  Subjunctive sentences will typically have a change in subject.</a:t>
            </a:r>
          </a:p>
          <a:p>
            <a:endParaRPr lang="en-US" sz="2800" dirty="0">
              <a:solidFill>
                <a:srgbClr val="000000"/>
              </a:solidFill>
            </a:endParaRPr>
          </a:p>
          <a:p>
            <a:endParaRPr lang="en-US" dirty="0"/>
          </a:p>
        </p:txBody>
      </p:sp>
      <p:sp>
        <p:nvSpPr>
          <p:cNvPr id="4" name="Text Box 7"/>
          <p:cNvSpPr txBox="1">
            <a:spLocks noChangeArrowheads="1"/>
          </p:cNvSpPr>
          <p:nvPr/>
        </p:nvSpPr>
        <p:spPr bwMode="auto">
          <a:xfrm>
            <a:off x="1524000" y="3733800"/>
            <a:ext cx="6248400" cy="2492990"/>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The </a:t>
            </a:r>
            <a:r>
              <a:rPr lang="en-US" sz="2000" b="1" i="1" dirty="0">
                <a:solidFill>
                  <a:srgbClr val="000000"/>
                </a:solidFill>
              </a:rPr>
              <a:t>indicative</a:t>
            </a:r>
            <a:r>
              <a:rPr lang="en-US" sz="2000" dirty="0">
                <a:solidFill>
                  <a:srgbClr val="000000"/>
                </a:solidFill>
              </a:rPr>
              <a:t> is used to express actions, states, or facts the speaker considers to be certain.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dirty="0">
              <a:solidFill>
                <a:srgbClr val="000000"/>
              </a:solidFill>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a:solidFill>
                  <a:srgbClr val="000000"/>
                </a:solidFill>
              </a:rPr>
              <a:t>The </a:t>
            </a:r>
            <a:r>
              <a:rPr lang="en-US" sz="2000" b="1" i="1" dirty="0">
                <a:solidFill>
                  <a:srgbClr val="000000"/>
                </a:solidFill>
              </a:rPr>
              <a:t>subjunctive</a:t>
            </a:r>
            <a:r>
              <a:rPr lang="en-US" sz="2000" dirty="0">
                <a:solidFill>
                  <a:srgbClr val="000000"/>
                </a:solidFill>
              </a:rPr>
              <a:t> expresses the speaker’s attitude toward events, as well as actions or states that the speaker views as uncertain.</a:t>
            </a:r>
          </a:p>
        </p:txBody>
      </p:sp>
      <p:sp>
        <p:nvSpPr>
          <p:cNvPr id="5" name="Rectangle 9"/>
          <p:cNvSpPr>
            <a:spLocks noChangeArrowheads="1"/>
          </p:cNvSpPr>
          <p:nvPr/>
        </p:nvSpPr>
        <p:spPr bwMode="auto">
          <a:xfrm>
            <a:off x="1524000" y="3733800"/>
            <a:ext cx="2038350" cy="395288"/>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b="1" dirty="0">
                <a:solidFill>
                  <a:srgbClr val="FFFFFF"/>
                </a:solidFill>
                <a:latin typeface="Arial Black" pitchFamily="34" charset="0"/>
              </a:rPr>
              <a:t>¡ATENCIÓN!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oraciones</a:t>
            </a:r>
            <a:r>
              <a:rPr lang="en-US" dirty="0"/>
              <a:t> con el </a:t>
            </a:r>
            <a:r>
              <a:rPr lang="en-US" dirty="0" err="1"/>
              <a:t>subjuntivo</a:t>
            </a:r>
            <a:endParaRPr lang="en-US" dirty="0"/>
          </a:p>
        </p:txBody>
      </p:sp>
      <p:sp>
        <p:nvSpPr>
          <p:cNvPr id="6" name="Content Placeholder 5"/>
          <p:cNvSpPr>
            <a:spLocks noGrp="1"/>
          </p:cNvSpPr>
          <p:nvPr>
            <p:ph sz="quarter" idx="1"/>
          </p:nvPr>
        </p:nvSpPr>
        <p:spPr/>
        <p:txBody>
          <a:bodyPr/>
          <a:lstStyle/>
          <a:p>
            <a:r>
              <a:rPr lang="en-US" dirty="0"/>
              <a:t>A sentence using the subjunctive will typically have three parts:</a:t>
            </a:r>
          </a:p>
          <a:p>
            <a:endParaRPr lang="en-US" dirty="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61406942"/>
              </p:ext>
            </p:extLst>
          </p:nvPr>
        </p:nvGraphicFramePr>
        <p:xfrm>
          <a:off x="1143000" y="2819400"/>
          <a:ext cx="6858000" cy="32613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743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b="1" kern="1200" dirty="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b="1" kern="1200" dirty="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a:solidFill>
                            <a:schemeClr val="lt1"/>
                          </a:solidFill>
                          <a:effectLst/>
                          <a:latin typeface="+mn-lt"/>
                          <a:ea typeface="+mn-ea"/>
                          <a:cs typeface="+mn-cs"/>
                        </a:rPr>
                        <a:t>subject #1 with a subjunctive trigger phrase </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b="1" kern="1200" dirty="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1" kern="1200" dirty="0">
                          <a:solidFill>
                            <a:schemeClr val="lt1"/>
                          </a:solidFill>
                          <a:effectLst/>
                          <a:latin typeface="+mn-lt"/>
                          <a:ea typeface="+mn-ea"/>
                          <a:cs typeface="+mn-cs"/>
                        </a:rPr>
                        <a:t>(indicative verb)</a:t>
                      </a:r>
                    </a:p>
                    <a:p>
                      <a:endParaRPr lang="en-US" dirty="0"/>
                    </a:p>
                  </a:txBody>
                  <a:tcPr/>
                </a:tc>
                <a:tc>
                  <a:txBody>
                    <a:bodyPr/>
                    <a:lstStyle/>
                    <a:p>
                      <a:endParaRPr lang="en-US" dirty="0"/>
                    </a:p>
                    <a:p>
                      <a:endParaRPr lang="en-US" dirty="0"/>
                    </a:p>
                    <a:p>
                      <a:pPr algn="ctr"/>
                      <a:endParaRPr kumimoji="0" lang="en-US" sz="2000" b="1" kern="1200" dirty="0">
                        <a:solidFill>
                          <a:schemeClr val="lt1"/>
                        </a:solidFill>
                        <a:effectLst/>
                        <a:latin typeface="+mn-lt"/>
                        <a:ea typeface="+mn-ea"/>
                        <a:cs typeface="+mn-cs"/>
                      </a:endParaRPr>
                    </a:p>
                    <a:p>
                      <a:pPr algn="ctr"/>
                      <a:r>
                        <a:rPr kumimoji="0" lang="en-US" sz="2000" b="1" kern="1200" dirty="0" err="1">
                          <a:solidFill>
                            <a:schemeClr val="lt1"/>
                          </a:solidFill>
                          <a:effectLst/>
                          <a:latin typeface="+mn-lt"/>
                          <a:ea typeface="+mn-ea"/>
                          <a:cs typeface="+mn-cs"/>
                        </a:rPr>
                        <a:t>que</a:t>
                      </a:r>
                      <a:endParaRPr kumimoji="0" lang="en-US" sz="2000" b="1" kern="1200" dirty="0">
                        <a:solidFill>
                          <a:schemeClr val="lt1"/>
                        </a:solidFill>
                        <a:effectLst/>
                        <a:latin typeface="+mn-lt"/>
                        <a:ea typeface="+mn-ea"/>
                        <a:cs typeface="+mn-cs"/>
                      </a:endParaRPr>
                    </a:p>
                    <a:p>
                      <a:pPr algn="ctr"/>
                      <a:endParaRPr kumimoji="0" lang="en-US" sz="1600" b="1" kern="1200" dirty="0">
                        <a:solidFill>
                          <a:schemeClr val="lt1"/>
                        </a:solidFill>
                        <a:effectLst/>
                        <a:latin typeface="+mn-lt"/>
                        <a:ea typeface="+mn-ea"/>
                        <a:cs typeface="+mn-cs"/>
                      </a:endParaRPr>
                    </a:p>
                    <a:p>
                      <a:pPr algn="ctr"/>
                      <a:endParaRPr kumimoji="0" lang="en-US" sz="1600" b="1" kern="1200" dirty="0">
                        <a:solidFill>
                          <a:schemeClr val="lt1"/>
                        </a:solidFill>
                        <a:effectLst/>
                        <a:latin typeface="+mn-lt"/>
                        <a:ea typeface="+mn-ea"/>
                        <a:cs typeface="+mn-cs"/>
                      </a:endParaRPr>
                    </a:p>
                    <a:p>
                      <a:pPr algn="ctr"/>
                      <a:r>
                        <a:rPr kumimoji="0" lang="en-US" sz="1600" b="1" kern="1200" dirty="0">
                          <a:solidFill>
                            <a:schemeClr val="lt1"/>
                          </a:solidFill>
                          <a:effectLst/>
                          <a:latin typeface="+mn-lt"/>
                          <a:ea typeface="+mn-ea"/>
                          <a:cs typeface="+mn-cs"/>
                        </a:rPr>
                        <a:t>(necessary conjunction to introduce the subjunctive clause)</a:t>
                      </a:r>
                    </a:p>
                    <a:p>
                      <a:endParaRPr lang="en-US" dirty="0"/>
                    </a:p>
                    <a:p>
                      <a:endParaRPr lang="en-US" dirty="0"/>
                    </a:p>
                  </a:txBody>
                  <a:tcPr/>
                </a:tc>
                <a:tc>
                  <a:txBody>
                    <a:bodyPr/>
                    <a:lstStyle/>
                    <a:p>
                      <a:endParaRPr lang="en-US" dirty="0"/>
                    </a:p>
                    <a:p>
                      <a:endParaRPr lang="en-US" dirty="0"/>
                    </a:p>
                    <a:p>
                      <a:pPr algn="ctr"/>
                      <a:r>
                        <a:rPr kumimoji="0" lang="en-US" sz="2000" b="1" kern="1200" dirty="0">
                          <a:solidFill>
                            <a:schemeClr val="lt1"/>
                          </a:solidFill>
                          <a:effectLst/>
                          <a:latin typeface="+mn-lt"/>
                          <a:ea typeface="+mn-ea"/>
                          <a:cs typeface="+mn-cs"/>
                        </a:rPr>
                        <a:t>subject #2 with a subjunctive verb</a:t>
                      </a:r>
                      <a:endParaRPr lang="en-US" sz="20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0567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pPr lvl="1"/>
            <a:r>
              <a:rPr lang="en-US" dirty="0"/>
              <a:t>“</a:t>
            </a:r>
            <a:r>
              <a:rPr lang="en-US" dirty="0" err="1"/>
              <a:t>yo</a:t>
            </a:r>
            <a:r>
              <a:rPr lang="en-US" dirty="0"/>
              <a:t>” form of present tense</a:t>
            </a:r>
          </a:p>
          <a:p>
            <a:pPr lvl="1"/>
            <a:r>
              <a:rPr lang="en-US" dirty="0"/>
              <a:t>drop –o ending</a:t>
            </a:r>
          </a:p>
          <a:p>
            <a:pPr lvl="1"/>
            <a:r>
              <a:rPr lang="en-US" dirty="0"/>
              <a:t>add opposite endings</a:t>
            </a:r>
          </a:p>
          <a:p>
            <a:pPr lvl="1">
              <a:buNone/>
            </a:pPr>
            <a:r>
              <a:rPr lang="en-US" dirty="0"/>
              <a:t>		          -</a:t>
            </a:r>
            <a:r>
              <a:rPr lang="en-US" dirty="0" err="1"/>
              <a:t>ar</a:t>
            </a:r>
            <a:r>
              <a:rPr lang="en-US" dirty="0"/>
              <a:t> verbs				-</a:t>
            </a:r>
            <a:r>
              <a:rPr lang="en-US" dirty="0" err="1"/>
              <a:t>er</a:t>
            </a:r>
            <a:r>
              <a:rPr lang="en-US" dirty="0"/>
              <a:t>/-</a:t>
            </a:r>
            <a:r>
              <a:rPr lang="en-US" dirty="0" err="1"/>
              <a:t>ir</a:t>
            </a:r>
            <a:r>
              <a:rPr lang="en-US" dirty="0"/>
              <a:t> verbs</a:t>
            </a:r>
          </a:p>
          <a:p>
            <a:endParaRPr lang="en-US" dirty="0"/>
          </a:p>
        </p:txBody>
      </p:sp>
      <p:graphicFrame>
        <p:nvGraphicFramePr>
          <p:cNvPr id="4" name="Table 3"/>
          <p:cNvGraphicFramePr>
            <a:graphicFrameLocks noGrp="1"/>
          </p:cNvGraphicFramePr>
          <p:nvPr/>
        </p:nvGraphicFramePr>
        <p:xfrm>
          <a:off x="990600" y="3276600"/>
          <a:ext cx="3048000" cy="24688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12800">
                <a:tc>
                  <a:txBody>
                    <a:bodyPr/>
                    <a:lstStyle/>
                    <a:p>
                      <a:pPr algn="ctr"/>
                      <a:endParaRPr lang="en-US" sz="2400" b="1" dirty="0"/>
                    </a:p>
                    <a:p>
                      <a:pPr algn="ctr"/>
                      <a:r>
                        <a:rPr lang="en-US" sz="2400" b="1" dirty="0"/>
                        <a:t>e</a:t>
                      </a:r>
                    </a:p>
                  </a:txBody>
                  <a:tcPr/>
                </a:tc>
                <a:tc>
                  <a:txBody>
                    <a:bodyPr/>
                    <a:lstStyle/>
                    <a:p>
                      <a:pPr algn="ctr"/>
                      <a:endParaRPr lang="en-US" sz="2400" b="1" dirty="0"/>
                    </a:p>
                    <a:p>
                      <a:pPr algn="ctr"/>
                      <a:r>
                        <a:rPr lang="en-US" sz="2400" b="1" dirty="0" err="1"/>
                        <a:t>emos</a:t>
                      </a:r>
                      <a:endParaRPr lang="en-US" sz="2400" b="1" dirty="0"/>
                    </a:p>
                  </a:txBody>
                  <a:tcPr/>
                </a:tc>
                <a:extLst>
                  <a:ext uri="{0D108BD9-81ED-4DB2-BD59-A6C34878D82A}">
                    <a16:rowId xmlns:a16="http://schemas.microsoft.com/office/drawing/2014/main" val="10000"/>
                  </a:ext>
                </a:extLst>
              </a:tr>
              <a:tr h="812800">
                <a:tc>
                  <a:txBody>
                    <a:bodyPr/>
                    <a:lstStyle/>
                    <a:p>
                      <a:pPr algn="ctr"/>
                      <a:endParaRPr lang="en-US" sz="2400" b="1" dirty="0"/>
                    </a:p>
                    <a:p>
                      <a:pPr algn="ctr"/>
                      <a:r>
                        <a:rPr lang="en-US" sz="2400" b="1" dirty="0" err="1"/>
                        <a:t>es</a:t>
                      </a:r>
                      <a:endParaRPr lang="en-US" sz="2400" b="1" dirty="0"/>
                    </a:p>
                  </a:txBody>
                  <a:tcPr/>
                </a:tc>
                <a:tc>
                  <a:txBody>
                    <a:bodyPr/>
                    <a:lstStyle/>
                    <a:p>
                      <a:pPr algn="ctr"/>
                      <a:endParaRPr lang="en-US" sz="2400" b="1" dirty="0"/>
                    </a:p>
                    <a:p>
                      <a:pPr algn="ctr"/>
                      <a:r>
                        <a:rPr lang="en-US" sz="2400" b="1" dirty="0" err="1"/>
                        <a:t>éis</a:t>
                      </a:r>
                      <a:endParaRPr lang="en-US" sz="2400" b="1" dirty="0"/>
                    </a:p>
                  </a:txBody>
                  <a:tcPr/>
                </a:tc>
                <a:extLst>
                  <a:ext uri="{0D108BD9-81ED-4DB2-BD59-A6C34878D82A}">
                    <a16:rowId xmlns:a16="http://schemas.microsoft.com/office/drawing/2014/main" val="10001"/>
                  </a:ext>
                </a:extLst>
              </a:tr>
              <a:tr h="812800">
                <a:tc>
                  <a:txBody>
                    <a:bodyPr/>
                    <a:lstStyle/>
                    <a:p>
                      <a:pPr algn="ctr"/>
                      <a:endParaRPr lang="en-US" sz="2400" b="1" dirty="0"/>
                    </a:p>
                    <a:p>
                      <a:pPr algn="ctr"/>
                      <a:r>
                        <a:rPr lang="en-US" sz="2400" b="1" dirty="0"/>
                        <a:t>e</a:t>
                      </a:r>
                    </a:p>
                  </a:txBody>
                  <a:tcPr/>
                </a:tc>
                <a:tc>
                  <a:txBody>
                    <a:bodyPr/>
                    <a:lstStyle/>
                    <a:p>
                      <a:pPr algn="ctr"/>
                      <a:endParaRPr lang="en-US" sz="2400" b="1" dirty="0"/>
                    </a:p>
                    <a:p>
                      <a:pPr algn="ctr"/>
                      <a:r>
                        <a:rPr lang="en-US" sz="2400" b="1" dirty="0"/>
                        <a:t>en</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nvGraphicFramePr>
        <p:xfrm>
          <a:off x="5029200" y="3276600"/>
          <a:ext cx="3048000" cy="24688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12800">
                <a:tc>
                  <a:txBody>
                    <a:bodyPr/>
                    <a:lstStyle/>
                    <a:p>
                      <a:pPr algn="ctr"/>
                      <a:endParaRPr lang="en-US" sz="2400" b="1" dirty="0"/>
                    </a:p>
                    <a:p>
                      <a:pPr algn="ctr"/>
                      <a:r>
                        <a:rPr lang="en-US" sz="2400" b="1" dirty="0"/>
                        <a:t>a</a:t>
                      </a:r>
                    </a:p>
                  </a:txBody>
                  <a:tcPr/>
                </a:tc>
                <a:tc>
                  <a:txBody>
                    <a:bodyPr/>
                    <a:lstStyle/>
                    <a:p>
                      <a:pPr algn="ctr"/>
                      <a:endParaRPr lang="en-US" sz="2400" b="1" dirty="0"/>
                    </a:p>
                    <a:p>
                      <a:pPr algn="ctr"/>
                      <a:r>
                        <a:rPr lang="en-US" sz="2400" b="1" dirty="0" err="1"/>
                        <a:t>amos</a:t>
                      </a:r>
                      <a:endParaRPr lang="en-US" sz="2400" b="1" dirty="0"/>
                    </a:p>
                  </a:txBody>
                  <a:tcPr/>
                </a:tc>
                <a:extLst>
                  <a:ext uri="{0D108BD9-81ED-4DB2-BD59-A6C34878D82A}">
                    <a16:rowId xmlns:a16="http://schemas.microsoft.com/office/drawing/2014/main" val="10000"/>
                  </a:ext>
                </a:extLst>
              </a:tr>
              <a:tr h="812800">
                <a:tc>
                  <a:txBody>
                    <a:bodyPr/>
                    <a:lstStyle/>
                    <a:p>
                      <a:pPr algn="ctr"/>
                      <a:endParaRPr lang="en-US" sz="2400" b="1" dirty="0"/>
                    </a:p>
                    <a:p>
                      <a:pPr algn="ctr"/>
                      <a:r>
                        <a:rPr lang="en-US" sz="2400" b="1" dirty="0"/>
                        <a:t>as</a:t>
                      </a:r>
                    </a:p>
                  </a:txBody>
                  <a:tcPr/>
                </a:tc>
                <a:tc>
                  <a:txBody>
                    <a:bodyPr/>
                    <a:lstStyle/>
                    <a:p>
                      <a:pPr algn="ctr"/>
                      <a:endParaRPr lang="en-US" sz="2400" b="1" dirty="0"/>
                    </a:p>
                    <a:p>
                      <a:pPr algn="ctr"/>
                      <a:r>
                        <a:rPr lang="en-US" sz="2400" b="1" dirty="0" err="1"/>
                        <a:t>áis</a:t>
                      </a:r>
                      <a:endParaRPr lang="en-US" sz="2400" b="1" dirty="0"/>
                    </a:p>
                  </a:txBody>
                  <a:tcPr/>
                </a:tc>
                <a:extLst>
                  <a:ext uri="{0D108BD9-81ED-4DB2-BD59-A6C34878D82A}">
                    <a16:rowId xmlns:a16="http://schemas.microsoft.com/office/drawing/2014/main" val="10001"/>
                  </a:ext>
                </a:extLst>
              </a:tr>
              <a:tr h="812800">
                <a:tc>
                  <a:txBody>
                    <a:bodyPr/>
                    <a:lstStyle/>
                    <a:p>
                      <a:pPr algn="ctr"/>
                      <a:endParaRPr lang="en-US" sz="2400" b="1" dirty="0"/>
                    </a:p>
                    <a:p>
                      <a:pPr algn="ctr"/>
                      <a:r>
                        <a:rPr lang="en-US" sz="2400" b="1" dirty="0"/>
                        <a:t>a</a:t>
                      </a:r>
                    </a:p>
                  </a:txBody>
                  <a:tcPr/>
                </a:tc>
                <a:tc>
                  <a:txBody>
                    <a:bodyPr/>
                    <a:lstStyle/>
                    <a:p>
                      <a:pPr algn="ctr"/>
                      <a:endParaRPr lang="en-US" sz="2400" b="1" dirty="0"/>
                    </a:p>
                    <a:p>
                      <a:pPr algn="ctr"/>
                      <a:r>
                        <a:rPr lang="en-US" sz="2400" b="1" dirty="0"/>
                        <a:t>an</a:t>
                      </a:r>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edge">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1752600"/>
            <a:ext cx="8610600" cy="3744935"/>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r>
              <a:rPr lang="en-US" dirty="0">
                <a:solidFill>
                  <a:srgbClr val="000000"/>
                </a:solidFill>
              </a:rPr>
              <a:t>Verbs with irregular </a:t>
            </a:r>
            <a:r>
              <a:rPr lang="en-US" b="1" dirty="0" err="1">
                <a:solidFill>
                  <a:srgbClr val="000000"/>
                </a:solidFill>
              </a:rPr>
              <a:t>yo</a:t>
            </a:r>
            <a:r>
              <a:rPr lang="en-US" b="1" dirty="0">
                <a:solidFill>
                  <a:srgbClr val="000000"/>
                </a:solidFill>
              </a:rPr>
              <a:t> </a:t>
            </a:r>
            <a:r>
              <a:rPr lang="en-US" dirty="0">
                <a:solidFill>
                  <a:srgbClr val="000000"/>
                </a:solidFill>
              </a:rPr>
              <a:t>forms show that same irregularity in all forms of the present subjunctive. </a:t>
            </a:r>
          </a:p>
          <a:p>
            <a:pPr>
              <a:buNone/>
            </a:pPr>
            <a:endParaRPr lang="en-US" dirty="0">
              <a:solidFill>
                <a:srgbClr val="000000"/>
              </a:solidFill>
            </a:endParaRPr>
          </a:p>
          <a:p>
            <a:endParaRPr lang="en-US" dirty="0"/>
          </a:p>
        </p:txBody>
      </p:sp>
      <p:sp>
        <p:nvSpPr>
          <p:cNvPr id="4" name="Rectangle 3"/>
          <p:cNvSpPr/>
          <p:nvPr/>
        </p:nvSpPr>
        <p:spPr>
          <a:xfrm>
            <a:off x="304800" y="3124200"/>
            <a:ext cx="4191000" cy="2657138"/>
          </a:xfrm>
          <a:prstGeom prst="rect">
            <a:avLst/>
          </a:prstGeom>
        </p:spPr>
        <p:txBody>
          <a:bodyPr wrap="square">
            <a:spAutoFit/>
          </a:bodyPr>
          <a:lstStyle/>
          <a:p>
            <a:pPr>
              <a:spcBef>
                <a:spcPts val="750"/>
              </a:spcBef>
              <a:tabLst>
                <a:tab pos="0" algn="l"/>
                <a:tab pos="20574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conocer</a:t>
            </a:r>
            <a:r>
              <a:rPr lang="en-US" sz="2800" b="1" dirty="0">
                <a:solidFill>
                  <a:srgbClr val="000000"/>
                </a:solidFill>
              </a:rPr>
              <a:t>	</a:t>
            </a:r>
            <a:r>
              <a:rPr lang="en-US" sz="2800" b="1" dirty="0" err="1">
                <a:solidFill>
                  <a:srgbClr val="000000"/>
                </a:solidFill>
              </a:rPr>
              <a:t>cono</a:t>
            </a:r>
            <a:r>
              <a:rPr lang="en-US" sz="2800" b="1" dirty="0" err="1">
                <a:solidFill>
                  <a:srgbClr val="ED1C24"/>
                </a:solidFill>
              </a:rPr>
              <a:t>zca</a:t>
            </a:r>
            <a:endParaRPr lang="en-US" sz="2800" b="1" dirty="0">
              <a:solidFill>
                <a:srgbClr val="ED1C24"/>
              </a:solidFill>
            </a:endParaRPr>
          </a:p>
          <a:p>
            <a:pPr>
              <a:spcBef>
                <a:spcPts val="750"/>
              </a:spcBef>
              <a:tabLst>
                <a:tab pos="0" algn="l"/>
                <a:tab pos="20574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decir</a:t>
            </a:r>
            <a:r>
              <a:rPr lang="en-US" sz="2800" b="1" dirty="0">
                <a:solidFill>
                  <a:srgbClr val="000000"/>
                </a:solidFill>
              </a:rPr>
              <a:t>	</a:t>
            </a:r>
            <a:r>
              <a:rPr lang="en-US" sz="2800" b="1" dirty="0" err="1">
                <a:solidFill>
                  <a:srgbClr val="000000"/>
                </a:solidFill>
              </a:rPr>
              <a:t>di</a:t>
            </a:r>
            <a:r>
              <a:rPr lang="en-US" sz="2800" b="1" dirty="0" err="1">
                <a:solidFill>
                  <a:srgbClr val="ED1C24"/>
                </a:solidFill>
              </a:rPr>
              <a:t>ga</a:t>
            </a:r>
            <a:endParaRPr lang="en-US" sz="2800" b="1" dirty="0">
              <a:solidFill>
                <a:srgbClr val="ED1C24"/>
              </a:solidFill>
            </a:endParaRPr>
          </a:p>
          <a:p>
            <a:pPr>
              <a:spcBef>
                <a:spcPts val="750"/>
              </a:spcBef>
              <a:tabLst>
                <a:tab pos="0" algn="l"/>
                <a:tab pos="20574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hacer</a:t>
            </a:r>
            <a:r>
              <a:rPr lang="en-US" sz="2800" b="1" dirty="0">
                <a:solidFill>
                  <a:srgbClr val="000000"/>
                </a:solidFill>
              </a:rPr>
              <a:t>	</a:t>
            </a:r>
            <a:r>
              <a:rPr lang="en-US" sz="2800" b="1" dirty="0" err="1">
                <a:solidFill>
                  <a:srgbClr val="000000"/>
                </a:solidFill>
              </a:rPr>
              <a:t>ha</a:t>
            </a:r>
            <a:r>
              <a:rPr lang="en-US" sz="2800" b="1" dirty="0" err="1">
                <a:solidFill>
                  <a:srgbClr val="ED1C24"/>
                </a:solidFill>
              </a:rPr>
              <a:t>ga</a:t>
            </a:r>
            <a:endParaRPr lang="en-US" sz="2800" b="1" dirty="0">
              <a:solidFill>
                <a:srgbClr val="ED1C24"/>
              </a:solidFill>
            </a:endParaRPr>
          </a:p>
          <a:p>
            <a:pPr>
              <a:spcBef>
                <a:spcPts val="750"/>
              </a:spcBef>
              <a:tabLst>
                <a:tab pos="0" algn="l"/>
                <a:tab pos="20574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oír</a:t>
            </a:r>
            <a:r>
              <a:rPr lang="en-US" sz="2800" b="1" dirty="0">
                <a:solidFill>
                  <a:srgbClr val="000000"/>
                </a:solidFill>
              </a:rPr>
              <a:t>	</a:t>
            </a:r>
            <a:r>
              <a:rPr lang="en-US" sz="2800" b="1" dirty="0" err="1">
                <a:solidFill>
                  <a:srgbClr val="000000"/>
                </a:solidFill>
              </a:rPr>
              <a:t>oi</a:t>
            </a:r>
            <a:r>
              <a:rPr lang="en-US" sz="2800" b="1" dirty="0" err="1">
                <a:solidFill>
                  <a:srgbClr val="ED1C24"/>
                </a:solidFill>
              </a:rPr>
              <a:t>ga</a:t>
            </a:r>
            <a:endParaRPr lang="en-US" sz="2800" b="1" dirty="0">
              <a:solidFill>
                <a:srgbClr val="ED1C24"/>
              </a:solidFill>
            </a:endParaRPr>
          </a:p>
          <a:p>
            <a:pPr>
              <a:spcBef>
                <a:spcPts val="750"/>
              </a:spcBef>
              <a:tabLst>
                <a:tab pos="0" algn="l"/>
                <a:tab pos="20574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poner</a:t>
            </a:r>
            <a:r>
              <a:rPr lang="en-US" sz="2800" b="1" dirty="0">
                <a:solidFill>
                  <a:srgbClr val="000000"/>
                </a:solidFill>
              </a:rPr>
              <a:t>	</a:t>
            </a:r>
            <a:r>
              <a:rPr lang="en-US" sz="2800" b="1" dirty="0" err="1">
                <a:solidFill>
                  <a:srgbClr val="000000"/>
                </a:solidFill>
              </a:rPr>
              <a:t>pon</a:t>
            </a:r>
            <a:r>
              <a:rPr lang="en-US" sz="2800" b="1" dirty="0" err="1">
                <a:solidFill>
                  <a:srgbClr val="ED1C24"/>
                </a:solidFill>
              </a:rPr>
              <a:t>ga</a:t>
            </a:r>
            <a:endParaRPr lang="en-US" sz="2800" b="1" dirty="0">
              <a:solidFill>
                <a:srgbClr val="ED1C24"/>
              </a:solidFill>
            </a:endParaRPr>
          </a:p>
        </p:txBody>
      </p:sp>
      <p:sp>
        <p:nvSpPr>
          <p:cNvPr id="5" name="Right Arrow 4"/>
          <p:cNvSpPr/>
          <p:nvPr/>
        </p:nvSpPr>
        <p:spPr>
          <a:xfrm>
            <a:off x="1600200" y="4267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3124200"/>
            <a:ext cx="3505200" cy="2657138"/>
          </a:xfrm>
          <a:prstGeom prst="rect">
            <a:avLst/>
          </a:prstGeom>
        </p:spPr>
        <p:txBody>
          <a:bodyPr wrap="square">
            <a:spAutoFit/>
          </a:bodyPr>
          <a:lstStyle/>
          <a:p>
            <a:pPr>
              <a:spcBef>
                <a:spcPts val="750"/>
              </a:spcBef>
              <a:tabLst>
                <a:tab pos="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seguir</a:t>
            </a:r>
            <a:r>
              <a:rPr lang="en-US" sz="2800" b="1" dirty="0">
                <a:solidFill>
                  <a:srgbClr val="000000"/>
                </a:solidFill>
              </a:rPr>
              <a:t>	</a:t>
            </a:r>
            <a:r>
              <a:rPr lang="en-US" sz="2800" b="1" dirty="0" err="1">
                <a:solidFill>
                  <a:srgbClr val="000000"/>
                </a:solidFill>
              </a:rPr>
              <a:t>si</a:t>
            </a:r>
            <a:r>
              <a:rPr lang="en-US" sz="2800" b="1" dirty="0" err="1">
                <a:solidFill>
                  <a:srgbClr val="ED1C24"/>
                </a:solidFill>
              </a:rPr>
              <a:t>ga</a:t>
            </a:r>
            <a:endParaRPr lang="en-US" sz="2800" b="1" dirty="0">
              <a:solidFill>
                <a:srgbClr val="ED1C24"/>
              </a:solidFill>
            </a:endParaRPr>
          </a:p>
          <a:p>
            <a:pPr>
              <a:spcBef>
                <a:spcPts val="750"/>
              </a:spcBef>
              <a:tabLst>
                <a:tab pos="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tener</a:t>
            </a:r>
            <a:r>
              <a:rPr lang="en-US" sz="2800" b="1" dirty="0">
                <a:solidFill>
                  <a:srgbClr val="000000"/>
                </a:solidFill>
              </a:rPr>
              <a:t>	</a:t>
            </a:r>
            <a:r>
              <a:rPr lang="en-US" sz="2800" b="1" dirty="0" err="1">
                <a:solidFill>
                  <a:srgbClr val="000000"/>
                </a:solidFill>
              </a:rPr>
              <a:t>ten</a:t>
            </a:r>
            <a:r>
              <a:rPr lang="en-US" sz="2800" b="1" dirty="0" err="1">
                <a:solidFill>
                  <a:srgbClr val="ED1C24"/>
                </a:solidFill>
              </a:rPr>
              <a:t>ga</a:t>
            </a:r>
            <a:endParaRPr lang="en-US" sz="2800" b="1" dirty="0">
              <a:solidFill>
                <a:srgbClr val="ED1C24"/>
              </a:solidFill>
            </a:endParaRPr>
          </a:p>
          <a:p>
            <a:pPr>
              <a:spcBef>
                <a:spcPts val="750"/>
              </a:spcBef>
              <a:tabLst>
                <a:tab pos="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traer</a:t>
            </a:r>
            <a:r>
              <a:rPr lang="en-US" sz="2800" b="1" dirty="0">
                <a:solidFill>
                  <a:srgbClr val="000000"/>
                </a:solidFill>
              </a:rPr>
              <a:t>	</a:t>
            </a:r>
            <a:r>
              <a:rPr lang="en-US" sz="2800" b="1" dirty="0" err="1">
                <a:solidFill>
                  <a:srgbClr val="000000"/>
                </a:solidFill>
              </a:rPr>
              <a:t>trai</a:t>
            </a:r>
            <a:r>
              <a:rPr lang="en-US" sz="2800" b="1" dirty="0" err="1">
                <a:solidFill>
                  <a:srgbClr val="ED1C24"/>
                </a:solidFill>
              </a:rPr>
              <a:t>ga</a:t>
            </a:r>
            <a:endParaRPr lang="en-US" sz="2800" b="1" dirty="0">
              <a:solidFill>
                <a:srgbClr val="ED1C24"/>
              </a:solidFill>
            </a:endParaRPr>
          </a:p>
          <a:p>
            <a:pPr>
              <a:spcBef>
                <a:spcPts val="750"/>
              </a:spcBef>
              <a:tabLst>
                <a:tab pos="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venir</a:t>
            </a:r>
            <a:r>
              <a:rPr lang="en-US" sz="2800" b="1" dirty="0">
                <a:solidFill>
                  <a:srgbClr val="000000"/>
                </a:solidFill>
              </a:rPr>
              <a:t>	</a:t>
            </a:r>
            <a:r>
              <a:rPr lang="en-US" sz="2800" b="1" dirty="0" err="1">
                <a:solidFill>
                  <a:srgbClr val="000000"/>
                </a:solidFill>
              </a:rPr>
              <a:t>ven</a:t>
            </a:r>
            <a:r>
              <a:rPr lang="en-US" sz="2800" b="1" dirty="0" err="1">
                <a:solidFill>
                  <a:srgbClr val="ED1C24"/>
                </a:solidFill>
              </a:rPr>
              <a:t>ga</a:t>
            </a:r>
            <a:endParaRPr lang="en-US" sz="2800" b="1" dirty="0">
              <a:solidFill>
                <a:srgbClr val="ED1C24"/>
              </a:solidFill>
            </a:endParaRPr>
          </a:p>
          <a:p>
            <a:pPr>
              <a:spcBef>
                <a:spcPts val="750"/>
              </a:spcBef>
              <a:tabLst>
                <a:tab pos="0" algn="l"/>
                <a:tab pos="1828800" algn="l"/>
                <a:tab pos="2743200" algn="l"/>
                <a:tab pos="3657600" algn="l"/>
                <a:tab pos="4572000" algn="l"/>
                <a:tab pos="5486400" algn="l"/>
                <a:tab pos="6400800" algn="l"/>
                <a:tab pos="7315200" algn="l"/>
                <a:tab pos="8229600" algn="l"/>
                <a:tab pos="9144000" algn="l"/>
                <a:tab pos="10058400" algn="l"/>
              </a:tabLst>
            </a:pPr>
            <a:r>
              <a:rPr lang="en-US" sz="2800" b="1" dirty="0" err="1">
                <a:solidFill>
                  <a:srgbClr val="000000"/>
                </a:solidFill>
              </a:rPr>
              <a:t>ver</a:t>
            </a:r>
            <a:r>
              <a:rPr lang="en-US" sz="2800" b="1" dirty="0">
                <a:solidFill>
                  <a:srgbClr val="000000"/>
                </a:solidFill>
              </a:rPr>
              <a:t>	</a:t>
            </a:r>
            <a:r>
              <a:rPr lang="en-US" sz="2800" b="1" dirty="0" err="1">
                <a:solidFill>
                  <a:srgbClr val="000000"/>
                </a:solidFill>
              </a:rPr>
              <a:t>ve</a:t>
            </a:r>
            <a:r>
              <a:rPr lang="en-US" sz="2800" b="1" dirty="0" err="1">
                <a:solidFill>
                  <a:srgbClr val="ED1C24"/>
                </a:solidFill>
              </a:rPr>
              <a:t>a</a:t>
            </a:r>
            <a:endParaRPr lang="en-US" sz="2800" b="1" dirty="0">
              <a:solidFill>
                <a:srgbClr val="ED1C24"/>
              </a:solidFill>
            </a:endParaRPr>
          </a:p>
        </p:txBody>
      </p:sp>
      <p:sp>
        <p:nvSpPr>
          <p:cNvPr id="7" name="Right Arrow 6"/>
          <p:cNvSpPr/>
          <p:nvPr/>
        </p:nvSpPr>
        <p:spPr>
          <a:xfrm>
            <a:off x="6477000" y="42672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900" decel="100000" fill="hold"/>
                                        <p:tgtEl>
                                          <p:spTgt spid="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p:cTn id="5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6">
                                            <p:txEl>
                                              <p:pRg st="0" end="0"/>
                                            </p:txEl>
                                          </p:spTgt>
                                        </p:tgtEl>
                                        <p:attrNameLst>
                                          <p:attrName>ppt_h</p:attrName>
                                        </p:attrNameLst>
                                      </p:cBhvr>
                                      <p:tavLst>
                                        <p:tav tm="0">
                                          <p:val>
                                            <p:strVal val="#ppt_h"/>
                                          </p:val>
                                        </p:tav>
                                        <p:tav tm="100000">
                                          <p:val>
                                            <p:strVal val="#ppt_h"/>
                                          </p:val>
                                        </p:tav>
                                      </p:tavLst>
                                    </p:anim>
                                  </p:childTnLst>
                                </p:cTn>
                              </p:par>
                              <p:par>
                                <p:cTn id="55" presetID="17" presetClass="entr" presetSubtype="10" fill="hold" nodeType="with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p:cTn id="5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 end="1"/>
                                            </p:txEl>
                                          </p:spTgt>
                                        </p:tgtEl>
                                        <p:attrNameLst>
                                          <p:attrName>ppt_h</p:attrName>
                                        </p:attrNameLst>
                                      </p:cBhvr>
                                      <p:tavLst>
                                        <p:tav tm="0">
                                          <p:val>
                                            <p:strVal val="#ppt_h"/>
                                          </p:val>
                                        </p:tav>
                                        <p:tav tm="100000">
                                          <p:val>
                                            <p:strVal val="#ppt_h"/>
                                          </p:val>
                                        </p:tav>
                                      </p:tavLst>
                                    </p:anim>
                                  </p:childTnLst>
                                </p:cTn>
                              </p:par>
                              <p:par>
                                <p:cTn id="59" presetID="17" presetClass="entr" presetSubtype="10" fill="hold"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p:cTn id="6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2" end="2"/>
                                            </p:txEl>
                                          </p:spTgt>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 calcmode="lin" valueType="num">
                                      <p:cBhvr>
                                        <p:cTn id="6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66" dur="500" fill="hold"/>
                                        <p:tgtEl>
                                          <p:spTgt spid="6">
                                            <p:txEl>
                                              <p:pRg st="3" end="3"/>
                                            </p:txEl>
                                          </p:spTgt>
                                        </p:tgtEl>
                                        <p:attrNameLst>
                                          <p:attrName>ppt_h</p:attrName>
                                        </p:attrNameLst>
                                      </p:cBhvr>
                                      <p:tavLst>
                                        <p:tav tm="0">
                                          <p:val>
                                            <p:strVal val="#ppt_h"/>
                                          </p:val>
                                        </p:tav>
                                        <p:tav tm="100000">
                                          <p:val>
                                            <p:strVal val="#ppt_h"/>
                                          </p:val>
                                        </p:tav>
                                      </p:tavLst>
                                    </p:anim>
                                  </p:childTnLst>
                                </p:cTn>
                              </p:par>
                              <p:par>
                                <p:cTn id="67" presetID="17" presetClass="entr" presetSubtype="10" fill="hold" nodeType="with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anim calcmode="lin" valueType="num">
                                      <p:cBhvr>
                                        <p:cTn id="6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a:xfrm>
            <a:off x="152400" y="1527048"/>
            <a:ext cx="8839200" cy="5178552"/>
          </a:xfrm>
        </p:spPr>
        <p:txBody>
          <a:bodyPr/>
          <a:lstStyle/>
          <a:p>
            <a:r>
              <a:rPr lang="en-US" sz="2400" dirty="0">
                <a:solidFill>
                  <a:srgbClr val="000000"/>
                </a:solidFill>
              </a:rPr>
              <a:t>Verbs with stem changes in the present indicative show the same changes in the present subjunctive. Stem-changing </a:t>
            </a:r>
            <a:r>
              <a:rPr lang="en-US" sz="2400" b="1" dirty="0">
                <a:solidFill>
                  <a:srgbClr val="000000"/>
                </a:solidFill>
              </a:rPr>
              <a:t>–</a:t>
            </a:r>
            <a:r>
              <a:rPr lang="en-US" sz="2400" b="1" dirty="0" err="1">
                <a:solidFill>
                  <a:srgbClr val="000000"/>
                </a:solidFill>
              </a:rPr>
              <a:t>ir</a:t>
            </a:r>
            <a:r>
              <a:rPr lang="en-US" sz="2400" b="1" dirty="0">
                <a:solidFill>
                  <a:srgbClr val="000000"/>
                </a:solidFill>
              </a:rPr>
              <a:t> </a:t>
            </a:r>
            <a:r>
              <a:rPr lang="en-US" sz="2400" dirty="0">
                <a:solidFill>
                  <a:srgbClr val="000000"/>
                </a:solidFill>
              </a:rPr>
              <a:t>verbs also undergo a stem change in the </a:t>
            </a:r>
            <a:r>
              <a:rPr lang="en-US" sz="2400" b="1" dirty="0" err="1">
                <a:solidFill>
                  <a:srgbClr val="000000"/>
                </a:solidFill>
              </a:rPr>
              <a:t>nosotros</a:t>
            </a:r>
            <a:r>
              <a:rPr lang="en-US" sz="2400" b="1" dirty="0">
                <a:solidFill>
                  <a:srgbClr val="000000"/>
                </a:solidFill>
              </a:rPr>
              <a:t>/as </a:t>
            </a:r>
            <a:r>
              <a:rPr lang="en-US" sz="2400" dirty="0">
                <a:solidFill>
                  <a:srgbClr val="000000"/>
                </a:solidFill>
              </a:rPr>
              <a:t>and </a:t>
            </a:r>
            <a:r>
              <a:rPr lang="en-US" sz="2400" b="1" dirty="0" err="1">
                <a:solidFill>
                  <a:srgbClr val="000000"/>
                </a:solidFill>
              </a:rPr>
              <a:t>vosotros</a:t>
            </a:r>
            <a:r>
              <a:rPr lang="en-US" sz="2400" b="1" dirty="0">
                <a:solidFill>
                  <a:srgbClr val="000000"/>
                </a:solidFill>
              </a:rPr>
              <a:t>/as </a:t>
            </a:r>
            <a:r>
              <a:rPr lang="en-US" sz="2400" dirty="0">
                <a:solidFill>
                  <a:srgbClr val="000000"/>
                </a:solidFill>
              </a:rPr>
              <a:t>forms of the present subjunctive. </a:t>
            </a:r>
          </a:p>
          <a:p>
            <a:endParaRPr lang="en-US" dirty="0"/>
          </a:p>
        </p:txBody>
      </p:sp>
      <p:sp>
        <p:nvSpPr>
          <p:cNvPr id="4" name="Rectangle 3"/>
          <p:cNvSpPr/>
          <p:nvPr/>
        </p:nvSpPr>
        <p:spPr>
          <a:xfrm>
            <a:off x="152400" y="3505200"/>
            <a:ext cx="8991600" cy="2487861"/>
          </a:xfrm>
          <a:prstGeom prst="rect">
            <a:avLst/>
          </a:prstGeom>
        </p:spPr>
        <p:txBody>
          <a:bodyPr wrap="square">
            <a:spAutoFit/>
          </a:bodyPr>
          <a:lstStyle/>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pensar</a:t>
            </a:r>
            <a:r>
              <a:rPr lang="en-US" dirty="0">
                <a:solidFill>
                  <a:srgbClr val="000000"/>
                </a:solidFill>
              </a:rPr>
              <a:t> (e:ie)	</a:t>
            </a:r>
            <a:r>
              <a:rPr lang="en-US" dirty="0" err="1">
                <a:solidFill>
                  <a:srgbClr val="000000"/>
                </a:solidFill>
              </a:rPr>
              <a:t>p</a:t>
            </a:r>
            <a:r>
              <a:rPr lang="en-US" dirty="0" err="1">
                <a:solidFill>
                  <a:srgbClr val="ED1C24"/>
                </a:solidFill>
              </a:rPr>
              <a:t>ie</a:t>
            </a:r>
            <a:r>
              <a:rPr lang="en-US" dirty="0" err="1">
                <a:solidFill>
                  <a:srgbClr val="000000"/>
                </a:solidFill>
              </a:rPr>
              <a:t>nse</a:t>
            </a:r>
            <a:r>
              <a:rPr lang="en-US" dirty="0">
                <a:solidFill>
                  <a:srgbClr val="000000"/>
                </a:solidFill>
              </a:rPr>
              <a:t>, </a:t>
            </a:r>
            <a:r>
              <a:rPr lang="en-US" dirty="0" err="1">
                <a:solidFill>
                  <a:srgbClr val="000000"/>
                </a:solidFill>
              </a:rPr>
              <a:t>p</a:t>
            </a:r>
            <a:r>
              <a:rPr lang="en-US" dirty="0" err="1">
                <a:solidFill>
                  <a:srgbClr val="ED1C24"/>
                </a:solidFill>
              </a:rPr>
              <a:t>ie</a:t>
            </a:r>
            <a:r>
              <a:rPr lang="en-US" dirty="0" err="1">
                <a:solidFill>
                  <a:srgbClr val="000000"/>
                </a:solidFill>
              </a:rPr>
              <a:t>nses</a:t>
            </a:r>
            <a:r>
              <a:rPr lang="en-US" dirty="0">
                <a:solidFill>
                  <a:srgbClr val="000000"/>
                </a:solidFill>
              </a:rPr>
              <a:t>, </a:t>
            </a:r>
            <a:r>
              <a:rPr lang="en-US" dirty="0" err="1">
                <a:solidFill>
                  <a:srgbClr val="000000"/>
                </a:solidFill>
              </a:rPr>
              <a:t>p</a:t>
            </a:r>
            <a:r>
              <a:rPr lang="en-US" dirty="0" err="1">
                <a:solidFill>
                  <a:srgbClr val="ED1C24"/>
                </a:solidFill>
              </a:rPr>
              <a:t>ie</a:t>
            </a:r>
            <a:r>
              <a:rPr lang="en-US" dirty="0" err="1">
                <a:solidFill>
                  <a:srgbClr val="000000"/>
                </a:solidFill>
              </a:rPr>
              <a:t>nse</a:t>
            </a:r>
            <a:r>
              <a:rPr lang="en-US" dirty="0">
                <a:solidFill>
                  <a:srgbClr val="000000"/>
                </a:solidFill>
              </a:rPr>
              <a:t>, </a:t>
            </a:r>
            <a:r>
              <a:rPr lang="en-US" dirty="0" err="1">
                <a:solidFill>
                  <a:srgbClr val="000000"/>
                </a:solidFill>
              </a:rPr>
              <a:t>pensemos</a:t>
            </a:r>
            <a:r>
              <a:rPr lang="en-US" dirty="0">
                <a:solidFill>
                  <a:srgbClr val="000000"/>
                </a:solidFill>
              </a:rPr>
              <a:t>, </a:t>
            </a:r>
            <a:r>
              <a:rPr lang="en-US" dirty="0" err="1">
                <a:solidFill>
                  <a:srgbClr val="000000"/>
                </a:solidFill>
              </a:rPr>
              <a:t>penséis</a:t>
            </a:r>
            <a:r>
              <a:rPr lang="en-US" dirty="0">
                <a:solidFill>
                  <a:srgbClr val="000000"/>
                </a:solidFill>
              </a:rPr>
              <a:t>, </a:t>
            </a:r>
            <a:r>
              <a:rPr lang="en-US" dirty="0" err="1">
                <a:solidFill>
                  <a:srgbClr val="000000"/>
                </a:solidFill>
              </a:rPr>
              <a:t>p</a:t>
            </a:r>
            <a:r>
              <a:rPr lang="en-US" dirty="0" err="1">
                <a:solidFill>
                  <a:srgbClr val="ED1C24"/>
                </a:solidFill>
              </a:rPr>
              <a:t>ie</a:t>
            </a:r>
            <a:r>
              <a:rPr lang="en-US" dirty="0" err="1">
                <a:solidFill>
                  <a:srgbClr val="000000"/>
                </a:solidFill>
              </a:rPr>
              <a:t>nsen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jugar</a:t>
            </a:r>
            <a:r>
              <a:rPr lang="en-US" dirty="0">
                <a:solidFill>
                  <a:srgbClr val="000000"/>
                </a:solidFill>
              </a:rPr>
              <a:t> (u:ue)	</a:t>
            </a:r>
            <a:r>
              <a:rPr lang="en-US" dirty="0" err="1">
                <a:solidFill>
                  <a:srgbClr val="000000"/>
                </a:solidFill>
              </a:rPr>
              <a:t>j</a:t>
            </a:r>
            <a:r>
              <a:rPr lang="en-US" dirty="0" err="1">
                <a:solidFill>
                  <a:srgbClr val="ED1C24"/>
                </a:solidFill>
              </a:rPr>
              <a:t>ue</a:t>
            </a:r>
            <a:r>
              <a:rPr lang="en-US" dirty="0" err="1">
                <a:solidFill>
                  <a:srgbClr val="000000"/>
                </a:solidFill>
              </a:rPr>
              <a:t>gue</a:t>
            </a:r>
            <a:r>
              <a:rPr lang="en-US" dirty="0">
                <a:solidFill>
                  <a:srgbClr val="000000"/>
                </a:solidFill>
              </a:rPr>
              <a:t>, </a:t>
            </a:r>
            <a:r>
              <a:rPr lang="en-US" dirty="0" err="1">
                <a:solidFill>
                  <a:srgbClr val="000000"/>
                </a:solidFill>
              </a:rPr>
              <a:t>j</a:t>
            </a:r>
            <a:r>
              <a:rPr lang="en-US" dirty="0" err="1">
                <a:solidFill>
                  <a:srgbClr val="ED1C24"/>
                </a:solidFill>
              </a:rPr>
              <a:t>ue</a:t>
            </a:r>
            <a:r>
              <a:rPr lang="en-US" dirty="0" err="1">
                <a:solidFill>
                  <a:srgbClr val="000000"/>
                </a:solidFill>
              </a:rPr>
              <a:t>gues</a:t>
            </a:r>
            <a:r>
              <a:rPr lang="en-US" dirty="0">
                <a:solidFill>
                  <a:srgbClr val="000000"/>
                </a:solidFill>
              </a:rPr>
              <a:t>, </a:t>
            </a:r>
            <a:r>
              <a:rPr lang="en-US" dirty="0" err="1">
                <a:solidFill>
                  <a:srgbClr val="000000"/>
                </a:solidFill>
              </a:rPr>
              <a:t>j</a:t>
            </a:r>
            <a:r>
              <a:rPr lang="en-US" dirty="0" err="1">
                <a:solidFill>
                  <a:srgbClr val="ED1C24"/>
                </a:solidFill>
              </a:rPr>
              <a:t>ue</a:t>
            </a:r>
            <a:r>
              <a:rPr lang="en-US" dirty="0" err="1">
                <a:solidFill>
                  <a:srgbClr val="000000"/>
                </a:solidFill>
              </a:rPr>
              <a:t>gue</a:t>
            </a:r>
            <a:r>
              <a:rPr lang="en-US" dirty="0">
                <a:solidFill>
                  <a:srgbClr val="000000"/>
                </a:solidFill>
              </a:rPr>
              <a:t>, </a:t>
            </a:r>
            <a:r>
              <a:rPr lang="en-US" dirty="0" err="1">
                <a:solidFill>
                  <a:srgbClr val="000000"/>
                </a:solidFill>
              </a:rPr>
              <a:t>juguemos</a:t>
            </a:r>
            <a:r>
              <a:rPr lang="en-US" dirty="0">
                <a:solidFill>
                  <a:srgbClr val="000000"/>
                </a:solidFill>
              </a:rPr>
              <a:t>, </a:t>
            </a:r>
            <a:r>
              <a:rPr lang="en-US" dirty="0" err="1">
                <a:solidFill>
                  <a:srgbClr val="000000"/>
                </a:solidFill>
              </a:rPr>
              <a:t>juguéis</a:t>
            </a:r>
            <a:r>
              <a:rPr lang="en-US" dirty="0">
                <a:solidFill>
                  <a:srgbClr val="000000"/>
                </a:solidFill>
              </a:rPr>
              <a:t>, </a:t>
            </a:r>
            <a:r>
              <a:rPr lang="en-US" dirty="0" err="1">
                <a:solidFill>
                  <a:srgbClr val="000000"/>
                </a:solidFill>
              </a:rPr>
              <a:t>j</a:t>
            </a:r>
            <a:r>
              <a:rPr lang="en-US" dirty="0" err="1">
                <a:solidFill>
                  <a:srgbClr val="ED1C24"/>
                </a:solidFill>
              </a:rPr>
              <a:t>ue</a:t>
            </a:r>
            <a:r>
              <a:rPr lang="en-US" dirty="0" err="1">
                <a:solidFill>
                  <a:srgbClr val="000000"/>
                </a:solidFill>
              </a:rPr>
              <a:t>guen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mostrar</a:t>
            </a:r>
            <a:r>
              <a:rPr lang="en-US" dirty="0">
                <a:solidFill>
                  <a:srgbClr val="000000"/>
                </a:solidFill>
              </a:rPr>
              <a:t> (o:ue)	</a:t>
            </a:r>
            <a:r>
              <a:rPr lang="en-US" dirty="0" err="1">
                <a:solidFill>
                  <a:srgbClr val="000000"/>
                </a:solidFill>
              </a:rPr>
              <a:t>m</a:t>
            </a:r>
            <a:r>
              <a:rPr lang="en-US" dirty="0" err="1">
                <a:solidFill>
                  <a:srgbClr val="ED1C24"/>
                </a:solidFill>
              </a:rPr>
              <a:t>ue</a:t>
            </a:r>
            <a:r>
              <a:rPr lang="en-US" dirty="0" err="1">
                <a:solidFill>
                  <a:srgbClr val="000000"/>
                </a:solidFill>
              </a:rPr>
              <a:t>stre</a:t>
            </a:r>
            <a:r>
              <a:rPr lang="en-US" dirty="0">
                <a:solidFill>
                  <a:srgbClr val="000000"/>
                </a:solidFill>
              </a:rPr>
              <a:t>, </a:t>
            </a:r>
            <a:r>
              <a:rPr lang="en-US" dirty="0" err="1">
                <a:solidFill>
                  <a:srgbClr val="000000"/>
                </a:solidFill>
              </a:rPr>
              <a:t>m</a:t>
            </a:r>
            <a:r>
              <a:rPr lang="en-US" dirty="0" err="1">
                <a:solidFill>
                  <a:srgbClr val="ED1C24"/>
                </a:solidFill>
              </a:rPr>
              <a:t>ue</a:t>
            </a:r>
            <a:r>
              <a:rPr lang="en-US" dirty="0" err="1">
                <a:solidFill>
                  <a:srgbClr val="000000"/>
                </a:solidFill>
              </a:rPr>
              <a:t>stres</a:t>
            </a:r>
            <a:r>
              <a:rPr lang="en-US" dirty="0">
                <a:solidFill>
                  <a:srgbClr val="000000"/>
                </a:solidFill>
              </a:rPr>
              <a:t>, </a:t>
            </a:r>
            <a:r>
              <a:rPr lang="en-US" dirty="0" err="1">
                <a:solidFill>
                  <a:srgbClr val="000000"/>
                </a:solidFill>
              </a:rPr>
              <a:t>muestre</a:t>
            </a:r>
            <a:r>
              <a:rPr lang="en-US" dirty="0">
                <a:solidFill>
                  <a:srgbClr val="000000"/>
                </a:solidFill>
              </a:rPr>
              <a:t>, </a:t>
            </a:r>
            <a:r>
              <a:rPr lang="en-US" dirty="0" err="1">
                <a:solidFill>
                  <a:srgbClr val="000000"/>
                </a:solidFill>
              </a:rPr>
              <a:t>mostremos</a:t>
            </a:r>
            <a:r>
              <a:rPr lang="en-US" dirty="0">
                <a:solidFill>
                  <a:srgbClr val="000000"/>
                </a:solidFill>
              </a:rPr>
              <a:t>, </a:t>
            </a:r>
            <a:r>
              <a:rPr lang="en-US" dirty="0" err="1">
                <a:solidFill>
                  <a:srgbClr val="000000"/>
                </a:solidFill>
              </a:rPr>
              <a:t>mostréis</a:t>
            </a:r>
            <a:r>
              <a:rPr lang="en-US" dirty="0">
                <a:solidFill>
                  <a:srgbClr val="000000"/>
                </a:solidFill>
              </a:rPr>
              <a:t>, </a:t>
            </a:r>
            <a:r>
              <a:rPr lang="en-US" dirty="0" err="1">
                <a:solidFill>
                  <a:srgbClr val="000000"/>
                </a:solidFill>
              </a:rPr>
              <a:t>m</a:t>
            </a:r>
            <a:r>
              <a:rPr lang="en-US" dirty="0" err="1">
                <a:solidFill>
                  <a:srgbClr val="ED1C24"/>
                </a:solidFill>
              </a:rPr>
              <a:t>ue</a:t>
            </a:r>
            <a:r>
              <a:rPr lang="en-US" dirty="0" err="1">
                <a:solidFill>
                  <a:srgbClr val="000000"/>
                </a:solidFill>
              </a:rPr>
              <a:t>stren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entender</a:t>
            </a:r>
            <a:r>
              <a:rPr lang="en-US" dirty="0">
                <a:solidFill>
                  <a:srgbClr val="000000"/>
                </a:solidFill>
              </a:rPr>
              <a:t> (e:ie)	</a:t>
            </a:r>
            <a:r>
              <a:rPr lang="en-US" dirty="0" err="1">
                <a:solidFill>
                  <a:srgbClr val="000000"/>
                </a:solidFill>
              </a:rPr>
              <a:t>ent</a:t>
            </a:r>
            <a:r>
              <a:rPr lang="en-US" dirty="0" err="1">
                <a:solidFill>
                  <a:srgbClr val="ED1C24"/>
                </a:solidFill>
              </a:rPr>
              <a:t>ie</a:t>
            </a:r>
            <a:r>
              <a:rPr lang="en-US" dirty="0" err="1">
                <a:solidFill>
                  <a:srgbClr val="000000"/>
                </a:solidFill>
              </a:rPr>
              <a:t>nda</a:t>
            </a:r>
            <a:r>
              <a:rPr lang="en-US" dirty="0">
                <a:solidFill>
                  <a:srgbClr val="000000"/>
                </a:solidFill>
              </a:rPr>
              <a:t>, </a:t>
            </a:r>
            <a:r>
              <a:rPr lang="en-US" dirty="0" err="1">
                <a:solidFill>
                  <a:srgbClr val="000000"/>
                </a:solidFill>
              </a:rPr>
              <a:t>ent</a:t>
            </a:r>
            <a:r>
              <a:rPr lang="en-US" dirty="0" err="1">
                <a:solidFill>
                  <a:srgbClr val="ED1C24"/>
                </a:solidFill>
              </a:rPr>
              <a:t>ie</a:t>
            </a:r>
            <a:r>
              <a:rPr lang="en-US" dirty="0" err="1">
                <a:solidFill>
                  <a:srgbClr val="000000"/>
                </a:solidFill>
              </a:rPr>
              <a:t>ndas</a:t>
            </a:r>
            <a:r>
              <a:rPr lang="en-US" dirty="0">
                <a:solidFill>
                  <a:srgbClr val="000000"/>
                </a:solidFill>
              </a:rPr>
              <a:t>, </a:t>
            </a:r>
            <a:r>
              <a:rPr lang="en-US" dirty="0" err="1">
                <a:solidFill>
                  <a:srgbClr val="000000"/>
                </a:solidFill>
              </a:rPr>
              <a:t>ent</a:t>
            </a:r>
            <a:r>
              <a:rPr lang="en-US" dirty="0" err="1">
                <a:solidFill>
                  <a:srgbClr val="ED1C24"/>
                </a:solidFill>
              </a:rPr>
              <a:t>ie</a:t>
            </a:r>
            <a:r>
              <a:rPr lang="en-US" dirty="0" err="1">
                <a:solidFill>
                  <a:srgbClr val="000000"/>
                </a:solidFill>
              </a:rPr>
              <a:t>nda</a:t>
            </a:r>
            <a:r>
              <a:rPr lang="en-US" dirty="0">
                <a:solidFill>
                  <a:srgbClr val="000000"/>
                </a:solidFill>
              </a:rPr>
              <a:t>, </a:t>
            </a:r>
            <a:r>
              <a:rPr lang="en-US" dirty="0" err="1">
                <a:solidFill>
                  <a:srgbClr val="000000"/>
                </a:solidFill>
              </a:rPr>
              <a:t>entendamos</a:t>
            </a:r>
            <a:r>
              <a:rPr lang="en-US" dirty="0">
                <a:solidFill>
                  <a:srgbClr val="000000"/>
                </a:solidFill>
              </a:rPr>
              <a:t>, </a:t>
            </a:r>
            <a:r>
              <a:rPr lang="en-US" dirty="0" err="1">
                <a:solidFill>
                  <a:srgbClr val="000000"/>
                </a:solidFill>
              </a:rPr>
              <a:t>entendáis</a:t>
            </a:r>
            <a:r>
              <a:rPr lang="en-US" dirty="0">
                <a:solidFill>
                  <a:srgbClr val="000000"/>
                </a:solidFill>
              </a:rPr>
              <a:t>, </a:t>
            </a:r>
            <a:r>
              <a:rPr lang="en-US" dirty="0" err="1">
                <a:solidFill>
                  <a:srgbClr val="000000"/>
                </a:solidFill>
              </a:rPr>
              <a:t>ent</a:t>
            </a:r>
            <a:r>
              <a:rPr lang="en-US" dirty="0" err="1">
                <a:solidFill>
                  <a:srgbClr val="ED1C24"/>
                </a:solidFill>
              </a:rPr>
              <a:t>ie</a:t>
            </a:r>
            <a:r>
              <a:rPr lang="en-US" dirty="0" err="1">
                <a:solidFill>
                  <a:srgbClr val="000000"/>
                </a:solidFill>
              </a:rPr>
              <a:t>ndan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a:solidFill>
                  <a:srgbClr val="000000"/>
                </a:solidFill>
              </a:rPr>
              <a:t>resolver (o:ue)	</a:t>
            </a:r>
            <a:r>
              <a:rPr lang="en-US" dirty="0" err="1">
                <a:solidFill>
                  <a:srgbClr val="000000"/>
                </a:solidFill>
              </a:rPr>
              <a:t>res</a:t>
            </a:r>
            <a:r>
              <a:rPr lang="en-US" dirty="0" err="1">
                <a:solidFill>
                  <a:srgbClr val="ED1C24"/>
                </a:solidFill>
              </a:rPr>
              <a:t>ue</a:t>
            </a:r>
            <a:r>
              <a:rPr lang="en-US" dirty="0" err="1">
                <a:solidFill>
                  <a:srgbClr val="000000"/>
                </a:solidFill>
              </a:rPr>
              <a:t>lva</a:t>
            </a:r>
            <a:r>
              <a:rPr lang="en-US" dirty="0">
                <a:solidFill>
                  <a:srgbClr val="000000"/>
                </a:solidFill>
              </a:rPr>
              <a:t>, </a:t>
            </a:r>
            <a:r>
              <a:rPr lang="en-US" dirty="0" err="1">
                <a:solidFill>
                  <a:srgbClr val="000000"/>
                </a:solidFill>
              </a:rPr>
              <a:t>res</a:t>
            </a:r>
            <a:r>
              <a:rPr lang="en-US" dirty="0" err="1">
                <a:solidFill>
                  <a:srgbClr val="ED1C24"/>
                </a:solidFill>
              </a:rPr>
              <a:t>ue</a:t>
            </a:r>
            <a:r>
              <a:rPr lang="en-US" dirty="0" err="1">
                <a:solidFill>
                  <a:srgbClr val="000000"/>
                </a:solidFill>
              </a:rPr>
              <a:t>lvas</a:t>
            </a:r>
            <a:r>
              <a:rPr lang="en-US" dirty="0">
                <a:solidFill>
                  <a:srgbClr val="000000"/>
                </a:solidFill>
              </a:rPr>
              <a:t>, </a:t>
            </a:r>
            <a:r>
              <a:rPr lang="en-US" dirty="0" err="1">
                <a:solidFill>
                  <a:srgbClr val="000000"/>
                </a:solidFill>
              </a:rPr>
              <a:t>res</a:t>
            </a:r>
            <a:r>
              <a:rPr lang="en-US" dirty="0" err="1">
                <a:solidFill>
                  <a:srgbClr val="ED1C24"/>
                </a:solidFill>
              </a:rPr>
              <a:t>ue</a:t>
            </a:r>
            <a:r>
              <a:rPr lang="en-US" dirty="0" err="1">
                <a:solidFill>
                  <a:srgbClr val="000000"/>
                </a:solidFill>
              </a:rPr>
              <a:t>lva</a:t>
            </a:r>
            <a:r>
              <a:rPr lang="en-US" dirty="0">
                <a:solidFill>
                  <a:srgbClr val="000000"/>
                </a:solidFill>
              </a:rPr>
              <a:t>, </a:t>
            </a:r>
            <a:r>
              <a:rPr lang="en-US" dirty="0" err="1">
                <a:solidFill>
                  <a:srgbClr val="000000"/>
                </a:solidFill>
              </a:rPr>
              <a:t>resolvamos</a:t>
            </a:r>
            <a:r>
              <a:rPr lang="en-US" dirty="0">
                <a:solidFill>
                  <a:srgbClr val="000000"/>
                </a:solidFill>
              </a:rPr>
              <a:t>, </a:t>
            </a:r>
            <a:r>
              <a:rPr lang="en-US" dirty="0" err="1">
                <a:solidFill>
                  <a:srgbClr val="000000"/>
                </a:solidFill>
              </a:rPr>
              <a:t>resolváis</a:t>
            </a:r>
            <a:r>
              <a:rPr lang="en-US" dirty="0">
                <a:solidFill>
                  <a:srgbClr val="000000"/>
                </a:solidFill>
              </a:rPr>
              <a:t>, </a:t>
            </a:r>
            <a:r>
              <a:rPr lang="en-US" dirty="0" err="1">
                <a:solidFill>
                  <a:srgbClr val="000000"/>
                </a:solidFill>
              </a:rPr>
              <a:t>res</a:t>
            </a:r>
            <a:r>
              <a:rPr lang="en-US" dirty="0" err="1">
                <a:solidFill>
                  <a:srgbClr val="ED1C24"/>
                </a:solidFill>
              </a:rPr>
              <a:t>ue</a:t>
            </a:r>
            <a:r>
              <a:rPr lang="en-US" dirty="0" err="1">
                <a:solidFill>
                  <a:srgbClr val="000000"/>
                </a:solidFill>
              </a:rPr>
              <a:t>lvan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pedir</a:t>
            </a:r>
            <a:r>
              <a:rPr lang="en-US" dirty="0">
                <a:solidFill>
                  <a:srgbClr val="000000"/>
                </a:solidFill>
              </a:rPr>
              <a:t> (e:i/</a:t>
            </a:r>
            <a:r>
              <a:rPr lang="en-US" dirty="0" err="1">
                <a:solidFill>
                  <a:srgbClr val="000000"/>
                </a:solidFill>
              </a:rPr>
              <a:t>i</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da</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das</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da</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damos</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dáis</a:t>
            </a:r>
            <a:r>
              <a:rPr lang="en-US" dirty="0">
                <a:solidFill>
                  <a:srgbClr val="000000"/>
                </a:solidFill>
              </a:rPr>
              <a:t>, </a:t>
            </a:r>
            <a:r>
              <a:rPr lang="en-US" dirty="0" err="1">
                <a:solidFill>
                  <a:srgbClr val="000000"/>
                </a:solidFill>
              </a:rPr>
              <a:t>p</a:t>
            </a:r>
            <a:r>
              <a:rPr lang="en-US" dirty="0" err="1">
                <a:solidFill>
                  <a:srgbClr val="ED1C24"/>
                </a:solidFill>
              </a:rPr>
              <a:t>i</a:t>
            </a:r>
            <a:r>
              <a:rPr lang="en-US" dirty="0" err="1">
                <a:solidFill>
                  <a:srgbClr val="000000"/>
                </a:solidFill>
              </a:rPr>
              <a:t>dan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sentir</a:t>
            </a:r>
            <a:r>
              <a:rPr lang="en-US" dirty="0">
                <a:solidFill>
                  <a:srgbClr val="000000"/>
                </a:solidFill>
              </a:rPr>
              <a:t> (e:ie/</a:t>
            </a:r>
            <a:r>
              <a:rPr lang="en-US" dirty="0" err="1">
                <a:solidFill>
                  <a:srgbClr val="000000"/>
                </a:solidFill>
              </a:rPr>
              <a:t>i</a:t>
            </a:r>
            <a:r>
              <a:rPr lang="en-US" dirty="0">
                <a:solidFill>
                  <a:srgbClr val="000000"/>
                </a:solidFill>
              </a:rPr>
              <a:t>)	</a:t>
            </a:r>
            <a:r>
              <a:rPr lang="en-US" dirty="0" err="1">
                <a:solidFill>
                  <a:srgbClr val="000000"/>
                </a:solidFill>
              </a:rPr>
              <a:t>s</a:t>
            </a:r>
            <a:r>
              <a:rPr lang="en-US" dirty="0" err="1">
                <a:solidFill>
                  <a:srgbClr val="ED1C24"/>
                </a:solidFill>
              </a:rPr>
              <a:t>ie</a:t>
            </a:r>
            <a:r>
              <a:rPr lang="en-US" dirty="0" err="1">
                <a:solidFill>
                  <a:srgbClr val="000000"/>
                </a:solidFill>
              </a:rPr>
              <a:t>nta</a:t>
            </a:r>
            <a:r>
              <a:rPr lang="en-US" dirty="0">
                <a:solidFill>
                  <a:srgbClr val="000000"/>
                </a:solidFill>
              </a:rPr>
              <a:t>, </a:t>
            </a:r>
            <a:r>
              <a:rPr lang="en-US" dirty="0" err="1">
                <a:solidFill>
                  <a:srgbClr val="000000"/>
                </a:solidFill>
              </a:rPr>
              <a:t>s</a:t>
            </a:r>
            <a:r>
              <a:rPr lang="en-US" dirty="0" err="1">
                <a:solidFill>
                  <a:srgbClr val="ED1C24"/>
                </a:solidFill>
              </a:rPr>
              <a:t>ie</a:t>
            </a:r>
            <a:r>
              <a:rPr lang="en-US" dirty="0" err="1">
                <a:solidFill>
                  <a:srgbClr val="000000"/>
                </a:solidFill>
              </a:rPr>
              <a:t>ntas</a:t>
            </a:r>
            <a:r>
              <a:rPr lang="en-US" dirty="0">
                <a:solidFill>
                  <a:srgbClr val="000000"/>
                </a:solidFill>
              </a:rPr>
              <a:t>, </a:t>
            </a:r>
            <a:r>
              <a:rPr lang="en-US" dirty="0" err="1">
                <a:solidFill>
                  <a:srgbClr val="000000"/>
                </a:solidFill>
              </a:rPr>
              <a:t>s</a:t>
            </a:r>
            <a:r>
              <a:rPr lang="en-US" dirty="0" err="1">
                <a:solidFill>
                  <a:srgbClr val="ED1C24"/>
                </a:solidFill>
              </a:rPr>
              <a:t>ie</a:t>
            </a:r>
            <a:r>
              <a:rPr lang="en-US" dirty="0" err="1">
                <a:solidFill>
                  <a:srgbClr val="000000"/>
                </a:solidFill>
              </a:rPr>
              <a:t>nta</a:t>
            </a:r>
            <a:r>
              <a:rPr lang="en-US" dirty="0">
                <a:solidFill>
                  <a:srgbClr val="000000"/>
                </a:solidFill>
              </a:rPr>
              <a:t>, </a:t>
            </a:r>
            <a:r>
              <a:rPr lang="en-US" dirty="0" err="1">
                <a:solidFill>
                  <a:srgbClr val="000000"/>
                </a:solidFill>
              </a:rPr>
              <a:t>s</a:t>
            </a:r>
            <a:r>
              <a:rPr lang="en-US" dirty="0" err="1">
                <a:solidFill>
                  <a:srgbClr val="ED1C24"/>
                </a:solidFill>
              </a:rPr>
              <a:t>i</a:t>
            </a:r>
            <a:r>
              <a:rPr lang="en-US" dirty="0" err="1">
                <a:solidFill>
                  <a:srgbClr val="000000"/>
                </a:solidFill>
              </a:rPr>
              <a:t>ntamos</a:t>
            </a:r>
            <a:r>
              <a:rPr lang="en-US" dirty="0">
                <a:solidFill>
                  <a:srgbClr val="000000"/>
                </a:solidFill>
              </a:rPr>
              <a:t>, </a:t>
            </a:r>
            <a:r>
              <a:rPr lang="en-US" dirty="0" err="1">
                <a:solidFill>
                  <a:srgbClr val="000000"/>
                </a:solidFill>
              </a:rPr>
              <a:t>s</a:t>
            </a:r>
            <a:r>
              <a:rPr lang="en-US" dirty="0" err="1">
                <a:solidFill>
                  <a:srgbClr val="ED1C24"/>
                </a:solidFill>
              </a:rPr>
              <a:t>i</a:t>
            </a:r>
            <a:r>
              <a:rPr lang="en-US" dirty="0" err="1">
                <a:solidFill>
                  <a:srgbClr val="000000"/>
                </a:solidFill>
              </a:rPr>
              <a:t>ntáis</a:t>
            </a:r>
            <a:r>
              <a:rPr lang="en-US" dirty="0">
                <a:solidFill>
                  <a:srgbClr val="000000"/>
                </a:solidFill>
              </a:rPr>
              <a:t>, </a:t>
            </a:r>
            <a:r>
              <a:rPr lang="en-US" dirty="0" err="1">
                <a:solidFill>
                  <a:srgbClr val="000000"/>
                </a:solidFill>
              </a:rPr>
              <a:t>s</a:t>
            </a:r>
            <a:r>
              <a:rPr lang="en-US" dirty="0" err="1">
                <a:solidFill>
                  <a:srgbClr val="ED1C24"/>
                </a:solidFill>
              </a:rPr>
              <a:t>ie</a:t>
            </a:r>
            <a:r>
              <a:rPr lang="en-US" dirty="0" err="1">
                <a:solidFill>
                  <a:srgbClr val="000000"/>
                </a:solidFill>
              </a:rPr>
              <a:t>ntan</a:t>
            </a:r>
            <a:endParaRPr lang="en-US" dirty="0">
              <a:solidFill>
                <a:srgbClr val="000000"/>
              </a:solidFill>
            </a:endParaRPr>
          </a:p>
          <a:p>
            <a:pPr>
              <a:spcBef>
                <a:spcPts val="200"/>
              </a:spcBef>
              <a:tabLst>
                <a:tab pos="0" algn="l"/>
                <a:tab pos="2170113" algn="l"/>
                <a:tab pos="2743200" algn="l"/>
                <a:tab pos="3657600" algn="l"/>
                <a:tab pos="4572000" algn="l"/>
                <a:tab pos="5486400" algn="l"/>
                <a:tab pos="6400800" algn="l"/>
                <a:tab pos="7315200" algn="l"/>
                <a:tab pos="8229600" algn="l"/>
                <a:tab pos="9144000" algn="l"/>
                <a:tab pos="10058400" algn="l"/>
              </a:tabLst>
            </a:pPr>
            <a:r>
              <a:rPr lang="en-US" dirty="0" err="1">
                <a:solidFill>
                  <a:srgbClr val="000000"/>
                </a:solidFill>
              </a:rPr>
              <a:t>dormir</a:t>
            </a:r>
            <a:r>
              <a:rPr lang="en-US" dirty="0">
                <a:solidFill>
                  <a:srgbClr val="000000"/>
                </a:solidFill>
              </a:rPr>
              <a:t> (</a:t>
            </a:r>
            <a:r>
              <a:rPr lang="en-US" dirty="0" err="1">
                <a:solidFill>
                  <a:srgbClr val="000000"/>
                </a:solidFill>
              </a:rPr>
              <a:t>o:ue</a:t>
            </a:r>
            <a:r>
              <a:rPr lang="en-US" dirty="0">
                <a:solidFill>
                  <a:srgbClr val="000000"/>
                </a:solidFill>
              </a:rPr>
              <a:t>/u)	</a:t>
            </a:r>
            <a:r>
              <a:rPr lang="en-US" dirty="0" err="1">
                <a:solidFill>
                  <a:srgbClr val="000000"/>
                </a:solidFill>
              </a:rPr>
              <a:t>d</a:t>
            </a:r>
            <a:r>
              <a:rPr lang="en-US" dirty="0" err="1">
                <a:solidFill>
                  <a:srgbClr val="ED1C24"/>
                </a:solidFill>
              </a:rPr>
              <a:t>ue</a:t>
            </a:r>
            <a:r>
              <a:rPr lang="en-US" dirty="0" err="1">
                <a:solidFill>
                  <a:srgbClr val="000000"/>
                </a:solidFill>
              </a:rPr>
              <a:t>rma</a:t>
            </a:r>
            <a:r>
              <a:rPr lang="en-US" dirty="0">
                <a:solidFill>
                  <a:srgbClr val="000000"/>
                </a:solidFill>
              </a:rPr>
              <a:t>, </a:t>
            </a:r>
            <a:r>
              <a:rPr lang="en-US" dirty="0" err="1">
                <a:solidFill>
                  <a:srgbClr val="000000"/>
                </a:solidFill>
              </a:rPr>
              <a:t>d</a:t>
            </a:r>
            <a:r>
              <a:rPr lang="en-US" dirty="0" err="1">
                <a:solidFill>
                  <a:srgbClr val="ED1C24"/>
                </a:solidFill>
              </a:rPr>
              <a:t>ue</a:t>
            </a:r>
            <a:r>
              <a:rPr lang="en-US" dirty="0" err="1">
                <a:solidFill>
                  <a:srgbClr val="000000"/>
                </a:solidFill>
              </a:rPr>
              <a:t>rmas</a:t>
            </a:r>
            <a:r>
              <a:rPr lang="en-US" dirty="0">
                <a:solidFill>
                  <a:srgbClr val="000000"/>
                </a:solidFill>
              </a:rPr>
              <a:t>, </a:t>
            </a:r>
            <a:r>
              <a:rPr lang="en-US" dirty="0" err="1">
                <a:solidFill>
                  <a:srgbClr val="000000"/>
                </a:solidFill>
              </a:rPr>
              <a:t>d</a:t>
            </a:r>
            <a:r>
              <a:rPr lang="en-US" dirty="0" err="1">
                <a:solidFill>
                  <a:srgbClr val="ED1C24"/>
                </a:solidFill>
              </a:rPr>
              <a:t>ue</a:t>
            </a:r>
            <a:r>
              <a:rPr lang="en-US" dirty="0" err="1">
                <a:solidFill>
                  <a:srgbClr val="000000"/>
                </a:solidFill>
              </a:rPr>
              <a:t>rma</a:t>
            </a:r>
            <a:r>
              <a:rPr lang="en-US" dirty="0">
                <a:solidFill>
                  <a:srgbClr val="000000"/>
                </a:solidFill>
              </a:rPr>
              <a:t>, </a:t>
            </a:r>
            <a:r>
              <a:rPr lang="en-US" dirty="0" err="1">
                <a:solidFill>
                  <a:srgbClr val="000000"/>
                </a:solidFill>
              </a:rPr>
              <a:t>d</a:t>
            </a:r>
            <a:r>
              <a:rPr lang="en-US" dirty="0" err="1">
                <a:solidFill>
                  <a:srgbClr val="ED1C24"/>
                </a:solidFill>
              </a:rPr>
              <a:t>u</a:t>
            </a:r>
            <a:r>
              <a:rPr lang="en-US" dirty="0" err="1">
                <a:solidFill>
                  <a:srgbClr val="000000"/>
                </a:solidFill>
              </a:rPr>
              <a:t>rmamos</a:t>
            </a:r>
            <a:r>
              <a:rPr lang="en-US" dirty="0">
                <a:solidFill>
                  <a:srgbClr val="000000"/>
                </a:solidFill>
              </a:rPr>
              <a:t>, </a:t>
            </a:r>
            <a:r>
              <a:rPr lang="en-US" dirty="0" err="1">
                <a:solidFill>
                  <a:srgbClr val="000000"/>
                </a:solidFill>
              </a:rPr>
              <a:t>d</a:t>
            </a:r>
            <a:r>
              <a:rPr lang="en-US" dirty="0" err="1">
                <a:solidFill>
                  <a:srgbClr val="ED1C24"/>
                </a:solidFill>
              </a:rPr>
              <a:t>u</a:t>
            </a:r>
            <a:r>
              <a:rPr lang="en-US" dirty="0" err="1">
                <a:solidFill>
                  <a:srgbClr val="000000"/>
                </a:solidFill>
              </a:rPr>
              <a:t>rmáis</a:t>
            </a:r>
            <a:r>
              <a:rPr lang="en-US" dirty="0">
                <a:solidFill>
                  <a:srgbClr val="000000"/>
                </a:solidFill>
              </a:rPr>
              <a:t>, </a:t>
            </a:r>
            <a:r>
              <a:rPr lang="en-US" dirty="0" err="1">
                <a:solidFill>
                  <a:srgbClr val="000000"/>
                </a:solidFill>
              </a:rPr>
              <a:t>d</a:t>
            </a:r>
            <a:r>
              <a:rPr lang="en-US" dirty="0" err="1">
                <a:solidFill>
                  <a:srgbClr val="ED1C24"/>
                </a:solidFill>
              </a:rPr>
              <a:t>ue</a:t>
            </a:r>
            <a:r>
              <a:rPr lang="en-US" dirty="0" err="1">
                <a:solidFill>
                  <a:srgbClr val="000000"/>
                </a:solidFill>
              </a:rPr>
              <a:t>rman</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4" end="4"/>
                                            </p:txEl>
                                          </p:spTgt>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6" end="6"/>
                                            </p:txEl>
                                          </p:spTgt>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presente</a:t>
            </a:r>
            <a:r>
              <a:rPr lang="en-US" dirty="0"/>
              <a:t> del </a:t>
            </a:r>
            <a:r>
              <a:rPr lang="en-US" dirty="0" err="1"/>
              <a:t>subjuntivo</a:t>
            </a:r>
            <a:endParaRPr lang="en-US" dirty="0"/>
          </a:p>
        </p:txBody>
      </p:sp>
      <p:sp>
        <p:nvSpPr>
          <p:cNvPr id="3" name="Content Placeholder 2"/>
          <p:cNvSpPr>
            <a:spLocks noGrp="1"/>
          </p:cNvSpPr>
          <p:nvPr>
            <p:ph sz="quarter" idx="1"/>
          </p:nvPr>
        </p:nvSpPr>
        <p:spPr/>
        <p:txBody>
          <a:bodyPr/>
          <a:lstStyle/>
          <a:p>
            <a:endParaRPr lang="en-US" dirty="0"/>
          </a:p>
        </p:txBody>
      </p:sp>
      <p:sp>
        <p:nvSpPr>
          <p:cNvPr id="5" name="Text Box 8"/>
          <p:cNvSpPr txBox="1">
            <a:spLocks noChangeArrowheads="1"/>
          </p:cNvSpPr>
          <p:nvPr/>
        </p:nvSpPr>
        <p:spPr bwMode="auto">
          <a:xfrm>
            <a:off x="304800" y="1752600"/>
            <a:ext cx="8474075" cy="2123658"/>
          </a:xfrm>
          <a:prstGeom prst="rect">
            <a:avLst/>
          </a:prstGeom>
          <a:solidFill>
            <a:srgbClr val="FFEFCC"/>
          </a:solidFill>
          <a:ln w="9360">
            <a:solidFill>
              <a:srgbClr val="000000"/>
            </a:solidFill>
            <a:miter lim="800000"/>
            <a:headEnd/>
            <a:tailEnd/>
          </a:ln>
          <a:effectLst/>
        </p:spPr>
        <p:txBody>
          <a:bodyPr wrap="square" lIns="228600" tIns="548640" rIns="228600" bIns="9144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Verbs that end in </a:t>
            </a:r>
            <a:r>
              <a:rPr lang="en-US" sz="2400" b="1" dirty="0">
                <a:solidFill>
                  <a:srgbClr val="000000"/>
                </a:solidFill>
              </a:rPr>
              <a:t>–car, –gar, </a:t>
            </a:r>
            <a:r>
              <a:rPr lang="en-US" sz="2400" dirty="0">
                <a:solidFill>
                  <a:srgbClr val="000000"/>
                </a:solidFill>
              </a:rPr>
              <a:t>and </a:t>
            </a:r>
            <a:r>
              <a:rPr lang="en-US" sz="2400" b="1" dirty="0">
                <a:solidFill>
                  <a:srgbClr val="000000"/>
                </a:solidFill>
              </a:rPr>
              <a:t>–</a:t>
            </a:r>
            <a:r>
              <a:rPr lang="en-US" sz="2400" b="1" dirty="0" err="1">
                <a:solidFill>
                  <a:srgbClr val="000000"/>
                </a:solidFill>
              </a:rPr>
              <a:t>zar</a:t>
            </a:r>
            <a:r>
              <a:rPr lang="en-US" sz="2400" b="1" dirty="0">
                <a:solidFill>
                  <a:srgbClr val="000000"/>
                </a:solidFill>
              </a:rPr>
              <a:t> </a:t>
            </a:r>
            <a:r>
              <a:rPr lang="en-US" sz="2400" dirty="0">
                <a:solidFill>
                  <a:srgbClr val="000000"/>
                </a:solidFill>
              </a:rPr>
              <a:t>undergo spelling changes in the present subjunctive.</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solidFill>
                <a:srgbClr val="000000"/>
              </a:solidFill>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err="1">
                <a:solidFill>
                  <a:srgbClr val="000000"/>
                </a:solidFill>
              </a:rPr>
              <a:t>sacar</a:t>
            </a:r>
            <a:r>
              <a:rPr lang="en-US" sz="2400" b="1" dirty="0">
                <a:solidFill>
                  <a:srgbClr val="000000"/>
                </a:solidFill>
              </a:rPr>
              <a:t>: </a:t>
            </a:r>
            <a:r>
              <a:rPr lang="en-US" sz="2400" b="1" dirty="0" err="1">
                <a:solidFill>
                  <a:srgbClr val="000000"/>
                </a:solidFill>
              </a:rPr>
              <a:t>sa</a:t>
            </a:r>
            <a:r>
              <a:rPr lang="en-US" sz="2400" b="1" dirty="0" err="1">
                <a:solidFill>
                  <a:srgbClr val="ED1C24"/>
                </a:solidFill>
              </a:rPr>
              <a:t>qu</a:t>
            </a:r>
            <a:r>
              <a:rPr lang="en-US" sz="2400" b="1" dirty="0" err="1">
                <a:solidFill>
                  <a:srgbClr val="000000"/>
                </a:solidFill>
              </a:rPr>
              <a:t>e</a:t>
            </a:r>
            <a:r>
              <a:rPr lang="en-US" sz="2400" dirty="0">
                <a:solidFill>
                  <a:srgbClr val="000000"/>
                </a:solidFill>
              </a:rPr>
              <a:t>     </a:t>
            </a:r>
            <a:r>
              <a:rPr lang="en-US" sz="2400" b="1" dirty="0" err="1">
                <a:solidFill>
                  <a:srgbClr val="000000"/>
                </a:solidFill>
              </a:rPr>
              <a:t>jugar</a:t>
            </a:r>
            <a:r>
              <a:rPr lang="en-US" sz="2400" b="1" dirty="0">
                <a:solidFill>
                  <a:srgbClr val="000000"/>
                </a:solidFill>
              </a:rPr>
              <a:t>: </a:t>
            </a:r>
            <a:r>
              <a:rPr lang="en-US" sz="2400" b="1" dirty="0" err="1">
                <a:solidFill>
                  <a:srgbClr val="000000"/>
                </a:solidFill>
              </a:rPr>
              <a:t>jue</a:t>
            </a:r>
            <a:r>
              <a:rPr lang="en-US" sz="2400" b="1" dirty="0" err="1">
                <a:solidFill>
                  <a:srgbClr val="ED1C24"/>
                </a:solidFill>
              </a:rPr>
              <a:t>gu</a:t>
            </a:r>
            <a:r>
              <a:rPr lang="en-US" sz="2400" b="1" dirty="0" err="1">
                <a:solidFill>
                  <a:srgbClr val="000000"/>
                </a:solidFill>
              </a:rPr>
              <a:t>e</a:t>
            </a:r>
            <a:r>
              <a:rPr lang="en-US" sz="2400" b="1" dirty="0">
                <a:solidFill>
                  <a:srgbClr val="000000"/>
                </a:solidFill>
              </a:rPr>
              <a:t>     </a:t>
            </a:r>
            <a:r>
              <a:rPr lang="en-US" sz="2400" b="1" dirty="0" err="1">
                <a:solidFill>
                  <a:srgbClr val="000000"/>
                </a:solidFill>
              </a:rPr>
              <a:t>almorzar</a:t>
            </a:r>
            <a:r>
              <a:rPr lang="en-US" sz="2400" b="1" dirty="0">
                <a:solidFill>
                  <a:srgbClr val="000000"/>
                </a:solidFill>
              </a:rPr>
              <a:t>: </a:t>
            </a:r>
            <a:r>
              <a:rPr lang="en-US" sz="2400" b="1" dirty="0" err="1">
                <a:solidFill>
                  <a:srgbClr val="000000"/>
                </a:solidFill>
              </a:rPr>
              <a:t>almuer</a:t>
            </a:r>
            <a:r>
              <a:rPr lang="en-US" sz="2400" b="1" dirty="0" err="1">
                <a:solidFill>
                  <a:srgbClr val="ED1C24"/>
                </a:solidFill>
              </a:rPr>
              <a:t>c</a:t>
            </a:r>
            <a:r>
              <a:rPr lang="en-US" sz="2400" b="1" dirty="0" err="1">
                <a:solidFill>
                  <a:srgbClr val="000000"/>
                </a:solidFill>
              </a:rPr>
              <a:t>e</a:t>
            </a:r>
            <a:endParaRPr lang="en-US" sz="2400" b="1" dirty="0">
              <a:solidFill>
                <a:srgbClr val="000000"/>
              </a:solidFill>
            </a:endParaRPr>
          </a:p>
        </p:txBody>
      </p:sp>
      <p:sp>
        <p:nvSpPr>
          <p:cNvPr id="7" name="Rectangle 9"/>
          <p:cNvSpPr>
            <a:spLocks noChangeArrowheads="1"/>
          </p:cNvSpPr>
          <p:nvPr/>
        </p:nvSpPr>
        <p:spPr bwMode="auto">
          <a:xfrm>
            <a:off x="304800" y="1752600"/>
            <a:ext cx="2438400" cy="457200"/>
          </a:xfrm>
          <a:prstGeom prst="rect">
            <a:avLst/>
          </a:prstGeom>
          <a:solidFill>
            <a:srgbClr val="ED1C24"/>
          </a:solidFill>
          <a:ln w="9525">
            <a:noFill/>
            <a:round/>
            <a:headEnd/>
            <a:tailEnd/>
          </a:ln>
          <a:effectLst/>
        </p:spPr>
        <p:txBody>
          <a:bodyPr lIns="90000" tIns="46800" rIns="90000" bIns="46800"/>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FFFFFF"/>
                </a:solidFill>
                <a:latin typeface="Arial Black" pitchFamily="34" charset="0"/>
              </a:rPr>
              <a:t>¡ATENCIÓN!</a:t>
            </a:r>
          </a:p>
        </p:txBody>
      </p:sp>
      <p:pic>
        <p:nvPicPr>
          <p:cNvPr id="1026" name="Picture 2" descr="http://www.blogcdn.com/green.autoblog.com/media/2008/09/beetle-taxi.jpg">
            <a:hlinkClick r:id="rId2"/>
          </p:cNvPr>
          <p:cNvPicPr>
            <a:picLocks noChangeAspect="1" noChangeArrowheads="1"/>
          </p:cNvPicPr>
          <p:nvPr/>
        </p:nvPicPr>
        <p:blipFill>
          <a:blip r:embed="rId3" cstate="print"/>
          <a:srcRect/>
          <a:stretch>
            <a:fillRect/>
          </a:stretch>
        </p:blipFill>
        <p:spPr bwMode="auto">
          <a:xfrm>
            <a:off x="381000" y="4114800"/>
            <a:ext cx="2556488" cy="1914526"/>
          </a:xfrm>
          <a:prstGeom prst="rect">
            <a:avLst/>
          </a:prstGeom>
          <a:noFill/>
        </p:spPr>
      </p:pic>
      <p:pic>
        <p:nvPicPr>
          <p:cNvPr id="1028" name="Picture 4" descr="http://designlap.com/wp-content/uploads/2013/01/Roaring-Lion-Cub.jpg">
            <a:hlinkClick r:id="rId4"/>
          </p:cNvPr>
          <p:cNvPicPr>
            <a:picLocks noChangeAspect="1" noChangeArrowheads="1"/>
          </p:cNvPicPr>
          <p:nvPr/>
        </p:nvPicPr>
        <p:blipFill>
          <a:blip r:embed="rId5" cstate="print"/>
          <a:srcRect/>
          <a:stretch>
            <a:fillRect/>
          </a:stretch>
        </p:blipFill>
        <p:spPr bwMode="auto">
          <a:xfrm>
            <a:off x="3276600" y="4114800"/>
            <a:ext cx="3108441" cy="1905000"/>
          </a:xfrm>
          <a:prstGeom prst="rect">
            <a:avLst/>
          </a:prstGeom>
          <a:noFill/>
        </p:spPr>
      </p:pic>
      <p:pic>
        <p:nvPicPr>
          <p:cNvPr id="1030" name="Picture 6" descr="http://www.ekaterinburg.tv/images/Nikolai.jpg">
            <a:hlinkClick r:id="rId6"/>
          </p:cNvPr>
          <p:cNvPicPr>
            <a:picLocks noChangeAspect="1" noChangeArrowheads="1"/>
          </p:cNvPicPr>
          <p:nvPr/>
        </p:nvPicPr>
        <p:blipFill>
          <a:blip r:embed="rId7" cstate="print"/>
          <a:srcRect/>
          <a:stretch>
            <a:fillRect/>
          </a:stretch>
        </p:blipFill>
        <p:spPr bwMode="auto">
          <a:xfrm>
            <a:off x="6781800" y="4114800"/>
            <a:ext cx="1677113" cy="22806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edge">
                                      <p:cBhvr>
                                        <p:cTn id="31" dur="20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Scale>
                                      <p:cBhvr>
                                        <p:cTn id="36"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28"/>
                                        </p:tgtEl>
                                        <p:attrNameLst>
                                          <p:attrName>ppt_x</p:attrName>
                                          <p:attrName>ppt_y</p:attrName>
                                        </p:attrNameLst>
                                      </p:cBhvr>
                                    </p:animMotion>
                                    <p:animEffect transition="in" filter="fade">
                                      <p:cBhvr>
                                        <p:cTn id="38" dur="10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wipe(down)">
                                      <p:cBhvr>
                                        <p:cTn id="43" dur="580">
                                          <p:stCondLst>
                                            <p:cond delay="0"/>
                                          </p:stCondLst>
                                        </p:cTn>
                                        <p:tgtEl>
                                          <p:spTgt spid="1030"/>
                                        </p:tgtEl>
                                      </p:cBhvr>
                                    </p:animEffect>
                                    <p:anim calcmode="lin" valueType="num">
                                      <p:cBhvr>
                                        <p:cTn id="44"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30"/>
                                        </p:tgtEl>
                                      </p:cBhvr>
                                      <p:to x="100000" y="60000"/>
                                    </p:animScale>
                                    <p:animScale>
                                      <p:cBhvr>
                                        <p:cTn id="50" dur="166" decel="50000">
                                          <p:stCondLst>
                                            <p:cond delay="676"/>
                                          </p:stCondLst>
                                        </p:cTn>
                                        <p:tgtEl>
                                          <p:spTgt spid="1030"/>
                                        </p:tgtEl>
                                      </p:cBhvr>
                                      <p:to x="100000" y="100000"/>
                                    </p:animScale>
                                    <p:animScale>
                                      <p:cBhvr>
                                        <p:cTn id="51" dur="26">
                                          <p:stCondLst>
                                            <p:cond delay="1312"/>
                                          </p:stCondLst>
                                        </p:cTn>
                                        <p:tgtEl>
                                          <p:spTgt spid="1030"/>
                                        </p:tgtEl>
                                      </p:cBhvr>
                                      <p:to x="100000" y="80000"/>
                                    </p:animScale>
                                    <p:animScale>
                                      <p:cBhvr>
                                        <p:cTn id="52" dur="166" decel="50000">
                                          <p:stCondLst>
                                            <p:cond delay="1338"/>
                                          </p:stCondLst>
                                        </p:cTn>
                                        <p:tgtEl>
                                          <p:spTgt spid="1030"/>
                                        </p:tgtEl>
                                      </p:cBhvr>
                                      <p:to x="100000" y="100000"/>
                                    </p:animScale>
                                    <p:animScale>
                                      <p:cBhvr>
                                        <p:cTn id="53" dur="26">
                                          <p:stCondLst>
                                            <p:cond delay="1642"/>
                                          </p:stCondLst>
                                        </p:cTn>
                                        <p:tgtEl>
                                          <p:spTgt spid="1030"/>
                                        </p:tgtEl>
                                      </p:cBhvr>
                                      <p:to x="100000" y="90000"/>
                                    </p:animScale>
                                    <p:animScale>
                                      <p:cBhvr>
                                        <p:cTn id="54" dur="166" decel="50000">
                                          <p:stCondLst>
                                            <p:cond delay="1668"/>
                                          </p:stCondLst>
                                        </p:cTn>
                                        <p:tgtEl>
                                          <p:spTgt spid="1030"/>
                                        </p:tgtEl>
                                      </p:cBhvr>
                                      <p:to x="100000" y="100000"/>
                                    </p:animScale>
                                    <p:animScale>
                                      <p:cBhvr>
                                        <p:cTn id="55" dur="26">
                                          <p:stCondLst>
                                            <p:cond delay="1808"/>
                                          </p:stCondLst>
                                        </p:cTn>
                                        <p:tgtEl>
                                          <p:spTgt spid="1030"/>
                                        </p:tgtEl>
                                      </p:cBhvr>
                                      <p:to x="100000" y="95000"/>
                                    </p:animScale>
                                    <p:animScale>
                                      <p:cBhvr>
                                        <p:cTn id="56"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237</TotalTime>
  <Words>1445</Words>
  <Application>Microsoft Office PowerPoint</Application>
  <PresentationFormat>On-screen Show (4:3)</PresentationFormat>
  <Paragraphs>215</Paragraphs>
  <Slides>28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Georgia</vt:lpstr>
      <vt:lpstr>Times</vt:lpstr>
      <vt:lpstr>Times New Roman</vt:lpstr>
      <vt:lpstr>Wingdings</vt:lpstr>
      <vt:lpstr>Wingdings 2</vt:lpstr>
      <vt:lpstr>Civic</vt:lpstr>
      <vt:lpstr>El subjuntivo y los usos</vt:lpstr>
      <vt:lpstr>el presente del subjuntivo</vt:lpstr>
      <vt:lpstr>los usos del subjuntivo</vt:lpstr>
      <vt:lpstr>oraciones con el subjuntivo</vt:lpstr>
      <vt:lpstr>el presente del subjuntivo</vt:lpstr>
      <vt:lpstr>el presente del subjuntivo</vt:lpstr>
      <vt:lpstr>el presente del subjuntivo</vt:lpstr>
      <vt:lpstr>el presente del subjuntivo</vt:lpstr>
      <vt:lpstr>el presente del subjuntivo</vt:lpstr>
      <vt:lpstr>el presente del subjuntivo</vt:lpstr>
      <vt:lpstr>Verbs of will and influence  (wishes, hopes, desires)</vt:lpstr>
      <vt:lpstr>PowerPoint Presentation</vt:lpstr>
      <vt:lpstr>Verbs of will and influence  (wishes/desires)</vt:lpstr>
      <vt:lpstr>ejemplos</vt:lpstr>
      <vt:lpstr>ejemplos</vt:lpstr>
      <vt:lpstr>ejemplos</vt:lpstr>
      <vt:lpstr>Verbos de emoción</vt:lpstr>
      <vt:lpstr>PowerPoint Presentation</vt:lpstr>
      <vt:lpstr>Verbos de emoción</vt:lpstr>
      <vt:lpstr>Ejemplo</vt:lpstr>
      <vt:lpstr>Ejemplo</vt:lpstr>
      <vt:lpstr>Verbs of doubt or denial</vt:lpstr>
      <vt:lpstr>PowerPoint Presentation</vt:lpstr>
      <vt:lpstr>Por ejemplo</vt:lpstr>
      <vt:lpstr>PowerPoint Presentation</vt:lpstr>
      <vt:lpstr>Verbos impersonales</vt:lpstr>
      <vt:lpstr>Por ejemplo</vt:lpstr>
      <vt:lpstr>¡OJO!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subjuntivo y su formación</dc:title>
  <dc:creator>Burak</dc:creator>
  <cp:lastModifiedBy>BURAK, ANNETTE</cp:lastModifiedBy>
  <cp:revision>36</cp:revision>
  <cp:lastPrinted>2015-03-27T18:13:56Z</cp:lastPrinted>
  <dcterms:created xsi:type="dcterms:W3CDTF">2013-03-22T01:32:15Z</dcterms:created>
  <dcterms:modified xsi:type="dcterms:W3CDTF">2022-04-20T13:39:19Z</dcterms:modified>
</cp:coreProperties>
</file>