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7"/>
  </p:handout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70" r:id="rId9"/>
    <p:sldId id="271" r:id="rId10"/>
    <p:sldId id="264" r:id="rId11"/>
    <p:sldId id="265" r:id="rId12"/>
    <p:sldId id="266" r:id="rId13"/>
    <p:sldId id="267" r:id="rId14"/>
    <p:sldId id="272" r:id="rId15"/>
    <p:sldId id="273" r:id="rId16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7951C-57A1-4EB4-98D0-434A93A1A498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34CC3-7D10-471E-9A39-CB87206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71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60339-47CA-4C0C-A994-DFEC42905CDD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065A6-08EC-4769-BE46-CA0EEB1DA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C6240-291F-42FD-9AEB-E8A5939581FC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AE2D0-F512-495B-A606-C7D0CCA28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0850F-4AC1-4384-A2CD-568358ECF837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DCF7-587B-455F-9B7A-C21C5BD42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B107A-7708-41A2-A733-FA50FE032B41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708F1-D412-4B38-944C-36DADBD65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9CDB1-7A13-4F4C-ADB8-1FCE45E2FF8D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58CAA-6A3E-4960-941C-04575C91F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48B64-864A-4EE7-ABD4-1F975B12CB30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91CD9-10D7-494F-8B7D-B8C1DAA88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22B1C-22EA-4FAB-A92C-784C038DB1FA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14865-025C-4F24-9DF1-84B7BF16C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DD738-430A-4227-9D9C-B87C133CE73F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10FD2-C9DA-4B60-B14B-E32542751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96EEE-5B82-4D11-8C53-ADDE05C16E15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5865A-B403-4B47-B701-1656BD80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E354E-5A58-4543-90F6-E63782C60391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268BB-62A3-46F6-9C5A-281976645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3B626-DE38-46CA-B011-D681BE7265E2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9CD0-AE3A-4EA3-9D29-21F450CA6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243D6E-165E-4623-95BF-9D85AD397662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86C89B-EE01-4713-82DE-7A06AA3CE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Los </a:t>
            </a:r>
            <a:r>
              <a:rPr lang="en-US" b="1" dirty="0" err="1" smtClean="0"/>
              <a:t>pronombres</a:t>
            </a:r>
            <a:r>
              <a:rPr lang="en-US" b="1" dirty="0" smtClean="0"/>
              <a:t> </a:t>
            </a:r>
            <a:r>
              <a:rPr lang="en-US" b="1" dirty="0" err="1" smtClean="0"/>
              <a:t>directos</a:t>
            </a:r>
            <a:r>
              <a:rPr lang="en-US" b="1" dirty="0" smtClean="0"/>
              <a:t> e </a:t>
            </a:r>
            <a:r>
              <a:rPr lang="en-US" b="1" dirty="0" err="1" smtClean="0"/>
              <a:t>indirectos</a:t>
            </a:r>
            <a:endParaRPr lang="en-US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Voces</a:t>
            </a:r>
            <a:r>
              <a:rPr lang="en-US" dirty="0" smtClean="0"/>
              <a:t> 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r>
              <a:rPr lang="en-US" dirty="0" err="1" smtClean="0"/>
              <a:t>Capítulo</a:t>
            </a:r>
            <a:r>
              <a:rPr lang="en-US" dirty="0" smtClean="0"/>
              <a:t> 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Los </a:t>
            </a:r>
            <a:r>
              <a:rPr lang="en-US" dirty="0" err="1" smtClean="0"/>
              <a:t>pronombres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11467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singular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plural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to/for 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to/for 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to/for you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to/for y’all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to/ for him/her/you (formal)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to/for them/all of you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3600" y="2438400"/>
            <a:ext cx="7921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6"/>
                </a:solidFill>
                <a:latin typeface="+mn-lt"/>
              </a:rPr>
              <a:t>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3429000"/>
            <a:ext cx="5715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6"/>
                </a:solidFill>
                <a:latin typeface="+mn-lt"/>
              </a:rPr>
              <a:t>te</a:t>
            </a:r>
            <a:endParaRPr lang="en-US" sz="36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4267200"/>
            <a:ext cx="5302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6"/>
                </a:solidFill>
                <a:latin typeface="+mn-lt"/>
              </a:rPr>
              <a:t>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4600" y="2514600"/>
            <a:ext cx="8651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6"/>
                </a:solidFill>
                <a:latin typeface="+mn-lt"/>
              </a:rPr>
              <a:t>nos</a:t>
            </a:r>
            <a:endParaRPr lang="en-US" sz="36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3352800"/>
            <a:ext cx="6175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6"/>
                </a:solidFill>
                <a:latin typeface="+mn-lt"/>
              </a:rPr>
              <a:t>os</a:t>
            </a:r>
            <a:endParaRPr lang="en-US" sz="36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9000" y="4267200"/>
            <a:ext cx="709613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6"/>
                </a:solidFill>
                <a:latin typeface="+mn-lt"/>
              </a:rPr>
              <a:t>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C:\Users\Burak\AppData\Local\Microsoft\Windows\Temporary Internet Files\Content.IE5\VRMH7IZT\MP90042782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514600"/>
            <a:ext cx="4191000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5638800" y="1539876"/>
            <a:ext cx="8382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ejemplos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Mi </a:t>
            </a:r>
            <a:r>
              <a:rPr lang="en-US" dirty="0" err="1" smtClean="0"/>
              <a:t>hermana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escribieron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tí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 </a:t>
            </a:r>
            <a:r>
              <a:rPr lang="en-US" dirty="0" err="1" smtClean="0"/>
              <a:t>tí</a:t>
            </a:r>
            <a:r>
              <a:rPr lang="en-US" dirty="0" smtClean="0"/>
              <a:t> = </a:t>
            </a:r>
            <a:r>
              <a:rPr lang="en-US" b="1" dirty="0" err="1" smtClean="0">
                <a:solidFill>
                  <a:srgbClr val="F79646"/>
                </a:solidFill>
              </a:rPr>
              <a:t>te</a:t>
            </a:r>
            <a:endParaRPr lang="en-US" b="1" dirty="0" smtClean="0">
              <a:solidFill>
                <a:srgbClr val="F79646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Mi </a:t>
            </a:r>
            <a:r>
              <a:rPr lang="en-US" dirty="0" err="1" smtClean="0"/>
              <a:t>hermana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79646"/>
                </a:solidFill>
              </a:rPr>
              <a:t>te</a:t>
            </a:r>
            <a:r>
              <a:rPr lang="en-US" dirty="0" smtClean="0"/>
              <a:t> </a:t>
            </a:r>
          </a:p>
          <a:p>
            <a:pPr eaLnBrk="1" hangingPunct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escribieron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0" y="1524000"/>
            <a:ext cx="23622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/>
              <a:t>Yo</a:t>
            </a:r>
            <a:r>
              <a:rPr lang="en-US" sz="3600" dirty="0" smtClean="0"/>
              <a:t> </a:t>
            </a:r>
            <a:r>
              <a:rPr lang="en-US" sz="3600" dirty="0" err="1" smtClean="0"/>
              <a:t>hago</a:t>
            </a:r>
            <a:r>
              <a:rPr lang="en-US" sz="3600" dirty="0" smtClean="0"/>
              <a:t> </a:t>
            </a:r>
            <a:r>
              <a:rPr lang="en-US" sz="3600" dirty="0" smtClean="0"/>
              <a:t>la pizza a mi amigo.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a mi amigo = </a:t>
            </a:r>
            <a:r>
              <a:rPr lang="en-US" sz="3600" b="1" dirty="0" smtClean="0">
                <a:solidFill>
                  <a:schemeClr val="accent6"/>
                </a:solidFill>
              </a:rPr>
              <a:t>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b="1" dirty="0" smtClean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/>
              <a:t>Yo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chemeClr val="accent6"/>
                </a:solidFill>
              </a:rPr>
              <a:t>le</a:t>
            </a:r>
            <a:r>
              <a:rPr lang="en-US" sz="3600" dirty="0" smtClean="0"/>
              <a:t> </a:t>
            </a:r>
            <a:r>
              <a:rPr lang="en-US" sz="3600" dirty="0" err="1" smtClean="0"/>
              <a:t>hago</a:t>
            </a:r>
            <a:r>
              <a:rPr lang="en-US" sz="3600" dirty="0" smtClean="0"/>
              <a:t> </a:t>
            </a:r>
            <a:r>
              <a:rPr lang="en-US" sz="3600" dirty="0" smtClean="0"/>
              <a:t>la pizza </a:t>
            </a:r>
            <a:r>
              <a:rPr lang="en-US" sz="3600" b="1" dirty="0" smtClean="0">
                <a:solidFill>
                  <a:srgbClr val="FFC000"/>
                </a:solidFill>
              </a:rPr>
              <a:t>a </a:t>
            </a:r>
            <a:r>
              <a:rPr lang="en-US" sz="3600" b="1" dirty="0" err="1" smtClean="0">
                <a:solidFill>
                  <a:srgbClr val="FFC000"/>
                </a:solidFill>
              </a:rPr>
              <a:t>él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22532" name="Picture 4" descr="C:\Users\Burak\AppData\Local\Microsoft\Windows\Temporary Internet Files\Content.IE5\IW95ZI9Q\MP90041005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5908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562600" y="1570038"/>
            <a:ext cx="24384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3554" name="Picture 4" descr="C:\Users\Burak\AppData\Local\Microsoft\Windows\Temporary Internet Files\Content.IE5\VRMH7IZT\MC90005658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514600"/>
            <a:ext cx="390366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tarea</a:t>
            </a:r>
            <a:r>
              <a:rPr lang="en-US" dirty="0" smtClean="0"/>
              <a:t> a la </a:t>
            </a:r>
            <a:r>
              <a:rPr lang="en-US" dirty="0" err="1" smtClean="0"/>
              <a:t>profesora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la </a:t>
            </a:r>
            <a:r>
              <a:rPr lang="en-US" dirty="0" err="1" smtClean="0"/>
              <a:t>profesora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chemeClr val="accent6"/>
                </a:solidFill>
              </a:rPr>
              <a:t>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	la </a:t>
            </a:r>
            <a:r>
              <a:rPr lang="en-US" dirty="0" err="1" smtClean="0"/>
              <a:t>tarea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C000"/>
                </a:solidFill>
              </a:rPr>
              <a:t>a </a:t>
            </a:r>
            <a:r>
              <a:rPr lang="en-US" b="1" dirty="0" err="1" smtClean="0">
                <a:solidFill>
                  <a:srgbClr val="FFC000"/>
                </a:solidFill>
              </a:rPr>
              <a:t>ella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411980" y="1524000"/>
            <a:ext cx="244602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visitar</a:t>
            </a:r>
            <a:r>
              <a:rPr lang="en-US" dirty="0" smtClean="0"/>
              <a:t> a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abuelos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abuelos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b="1" dirty="0" smtClean="0">
                <a:solidFill>
                  <a:schemeClr val="accent6"/>
                </a:solidFill>
              </a:rPr>
              <a:t>les</a:t>
            </a:r>
            <a:endParaRPr lang="en-US" b="1" dirty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visitar</a:t>
            </a:r>
            <a:r>
              <a:rPr lang="en-US" b="1" dirty="0" err="1" smtClean="0">
                <a:solidFill>
                  <a:schemeClr val="accent6"/>
                </a:solidFill>
              </a:rPr>
              <a:t>les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FFC000"/>
                </a:solidFill>
              </a:rPr>
              <a:t>a </a:t>
            </a:r>
            <a:r>
              <a:rPr lang="en-US" b="1" dirty="0" err="1" smtClean="0">
                <a:solidFill>
                  <a:srgbClr val="FFC000"/>
                </a:solidFill>
              </a:rPr>
              <a:t>ellos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6"/>
                </a:solidFill>
              </a:rPr>
              <a:t>les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a visitor </a:t>
            </a:r>
            <a:r>
              <a:rPr lang="en-US" b="1" dirty="0">
                <a:solidFill>
                  <a:srgbClr val="FFC000"/>
                </a:solidFill>
              </a:rPr>
              <a:t>a </a:t>
            </a:r>
            <a:r>
              <a:rPr lang="en-US" b="1" dirty="0" err="1" smtClean="0">
                <a:solidFill>
                  <a:srgbClr val="FFC000"/>
                </a:solidFill>
              </a:rPr>
              <a:t>ellos</a:t>
            </a:r>
            <a:r>
              <a:rPr lang="en-US" b="1" dirty="0" smtClean="0">
                <a:solidFill>
                  <a:srgbClr val="FFC000"/>
                </a:solidFill>
              </a:rPr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1028" name="Picture 4" descr="http://mujer.starmedia.com/imagenes/2014/07/Dia-Internacional-de-los-abuelos-26-de-jul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980" y="2209800"/>
            <a:ext cx="427482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58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486400" y="1574800"/>
            <a:ext cx="6858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escribiendo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carta a </a:t>
            </a:r>
            <a:r>
              <a:rPr lang="en-US" dirty="0" err="1" smtClean="0"/>
              <a:t>ti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 </a:t>
            </a:r>
            <a:r>
              <a:rPr lang="en-US" dirty="0" err="1" smtClean="0"/>
              <a:t>ti</a:t>
            </a:r>
            <a:r>
              <a:rPr lang="en-US" dirty="0" smtClean="0"/>
              <a:t>= </a:t>
            </a:r>
            <a:r>
              <a:rPr lang="en-US" b="1" dirty="0" err="1" smtClean="0">
                <a:solidFill>
                  <a:schemeClr val="accent6"/>
                </a:solidFill>
              </a:rPr>
              <a:t>te</a:t>
            </a:r>
            <a:endParaRPr lang="en-US" b="1" dirty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escribiéndo</a:t>
            </a:r>
            <a:r>
              <a:rPr lang="en-US" b="1" dirty="0" err="1" smtClean="0">
                <a:solidFill>
                  <a:schemeClr val="accent6"/>
                </a:solidFill>
              </a:rPr>
              <a:t>te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/>
              <a:t>una</a:t>
            </a:r>
            <a:r>
              <a:rPr lang="en-US" dirty="0" smtClean="0"/>
              <a:t> carta.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chemeClr val="accent6"/>
                </a:solidFill>
              </a:rPr>
              <a:t>Te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escribiendo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dirty="0" err="1"/>
              <a:t>una</a:t>
            </a:r>
            <a:r>
              <a:rPr lang="en-US" dirty="0"/>
              <a:t> carta.</a:t>
            </a:r>
          </a:p>
          <a:p>
            <a:endParaRPr lang="en-US" dirty="0"/>
          </a:p>
        </p:txBody>
      </p:sp>
      <p:pic>
        <p:nvPicPr>
          <p:cNvPr id="2050" name="Picture 2" descr="http://www.ite.educacion.es/formacion/materiales/6/cd/guia_alumnado/fig_00_0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098" y="2311400"/>
            <a:ext cx="3473302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85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Pronombres</a:t>
            </a:r>
            <a:r>
              <a:rPr lang="en-US" dirty="0" smtClean="0"/>
              <a:t> </a:t>
            </a:r>
            <a:r>
              <a:rPr lang="en-US" dirty="0" err="1" smtClean="0"/>
              <a:t>directos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Direct objects tell </a:t>
            </a:r>
            <a:r>
              <a:rPr lang="en-US" sz="3000" b="1" dirty="0" smtClean="0">
                <a:solidFill>
                  <a:srgbClr val="9BBB59"/>
                </a:solidFill>
              </a:rPr>
              <a:t>who</a:t>
            </a:r>
            <a:r>
              <a:rPr lang="en-US" sz="3000" dirty="0" smtClean="0"/>
              <a:t> or </a:t>
            </a:r>
            <a:r>
              <a:rPr lang="en-US" sz="3000" b="1" dirty="0" smtClean="0">
                <a:solidFill>
                  <a:srgbClr val="9BBB59"/>
                </a:solidFill>
              </a:rPr>
              <a:t>what</a:t>
            </a:r>
            <a:r>
              <a:rPr lang="en-US" sz="3000" dirty="0" smtClean="0"/>
              <a:t> receives the action of a verb.</a:t>
            </a:r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Direct objects answer the questions </a:t>
            </a:r>
            <a:r>
              <a:rPr lang="en-US" sz="3000" b="1" dirty="0" smtClean="0">
                <a:solidFill>
                  <a:srgbClr val="9BBB59"/>
                </a:solidFill>
              </a:rPr>
              <a:t>Whom? </a:t>
            </a:r>
            <a:r>
              <a:rPr lang="en-US" sz="3000" dirty="0" smtClean="0"/>
              <a:t>or </a:t>
            </a:r>
            <a:r>
              <a:rPr lang="en-US" sz="3000" b="1" dirty="0" smtClean="0">
                <a:solidFill>
                  <a:srgbClr val="9BBB59"/>
                </a:solidFill>
              </a:rPr>
              <a:t>What? </a:t>
            </a:r>
            <a:r>
              <a:rPr lang="en-US" sz="3000" dirty="0" smtClean="0"/>
              <a:t>after a verb and usually refer to thing.</a:t>
            </a:r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Pronombres</a:t>
            </a:r>
            <a:r>
              <a:rPr lang="en-US" dirty="0"/>
              <a:t> </a:t>
            </a:r>
            <a:r>
              <a:rPr lang="en-US" dirty="0" err="1"/>
              <a:t>directos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Direct object pronouns (DOP)  are used to replace direct objects and must agree in </a:t>
            </a:r>
            <a:r>
              <a:rPr lang="en-US" b="1" dirty="0">
                <a:solidFill>
                  <a:srgbClr val="9BBB59"/>
                </a:solidFill>
              </a:rPr>
              <a:t>gender</a:t>
            </a:r>
            <a:r>
              <a:rPr lang="en-US" dirty="0"/>
              <a:t> and </a:t>
            </a:r>
            <a:r>
              <a:rPr lang="en-US" b="1" dirty="0">
                <a:solidFill>
                  <a:srgbClr val="9BBB59"/>
                </a:solidFill>
              </a:rPr>
              <a:t>number</a:t>
            </a:r>
            <a:r>
              <a:rPr lang="en-US" dirty="0"/>
              <a:t> with the direct objects they replace.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Direct object pronouns </a:t>
            </a:r>
            <a:r>
              <a:rPr lang="en-US" b="1" dirty="0">
                <a:solidFill>
                  <a:srgbClr val="9BBB59"/>
                </a:solidFill>
              </a:rPr>
              <a:t>precede</a:t>
            </a:r>
            <a:r>
              <a:rPr lang="en-US" dirty="0"/>
              <a:t> a conjugated verb or are </a:t>
            </a:r>
            <a:r>
              <a:rPr lang="en-US" b="1" dirty="0">
                <a:solidFill>
                  <a:schemeClr val="accent3"/>
                </a:solidFill>
              </a:rPr>
              <a:t>attached to </a:t>
            </a:r>
            <a:r>
              <a:rPr lang="en-US" dirty="0" smtClean="0"/>
              <a:t>positive </a:t>
            </a:r>
            <a:r>
              <a:rPr lang="en-US" dirty="0"/>
              <a:t>commands, infinitives and present </a:t>
            </a:r>
            <a:r>
              <a:rPr lang="en-US" dirty="0" smtClean="0"/>
              <a:t>participles.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8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Los </a:t>
            </a:r>
            <a:r>
              <a:rPr lang="en-US" dirty="0" err="1" smtClean="0"/>
              <a:t>pronombres</a:t>
            </a:r>
            <a:r>
              <a:rPr lang="en-US" dirty="0" smtClean="0"/>
              <a:t> </a:t>
            </a:r>
            <a:r>
              <a:rPr lang="en-US" dirty="0" err="1" smtClean="0"/>
              <a:t>directos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singular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you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y’all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him/you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Ud</a:t>
                      </a:r>
                      <a:r>
                        <a:rPr lang="en-US" baseline="0" dirty="0" smtClean="0"/>
                        <a:t>.)/it (masc.)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her/you (</a:t>
                      </a:r>
                      <a:r>
                        <a:rPr lang="en-US" baseline="0" dirty="0" err="1" smtClean="0"/>
                        <a:t>Ud</a:t>
                      </a:r>
                      <a:r>
                        <a:rPr lang="en-US" baseline="0" dirty="0" smtClean="0"/>
                        <a:t>.)/it (fem.)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them/all</a:t>
                      </a:r>
                      <a:r>
                        <a:rPr lang="en-US" baseline="0" dirty="0" smtClean="0"/>
                        <a:t> of you(masc.)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them/all of you (fem.)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3600" y="2438400"/>
            <a:ext cx="7921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3"/>
                </a:solidFill>
                <a:latin typeface="+mn-lt"/>
              </a:rPr>
              <a:t>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3429000"/>
            <a:ext cx="5715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3"/>
                </a:solidFill>
                <a:latin typeface="+mn-lt"/>
              </a:rPr>
              <a:t>te</a:t>
            </a:r>
            <a:endParaRPr lang="en-US" sz="36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4267200"/>
            <a:ext cx="5476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3"/>
                </a:solidFill>
                <a:latin typeface="+mn-lt"/>
              </a:rPr>
              <a:t>lo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5254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3"/>
                </a:solidFill>
                <a:latin typeface="+mn-lt"/>
              </a:rPr>
              <a:t>la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4600" y="2514600"/>
            <a:ext cx="8651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3"/>
                </a:solidFill>
                <a:latin typeface="+mn-lt"/>
              </a:rPr>
              <a:t>nos</a:t>
            </a:r>
            <a:endParaRPr lang="en-US" sz="36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3352800"/>
            <a:ext cx="6175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3"/>
                </a:solidFill>
                <a:latin typeface="+mn-lt"/>
              </a:rPr>
              <a:t>os</a:t>
            </a:r>
            <a:endParaRPr lang="en-US" sz="36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2800" y="4267200"/>
            <a:ext cx="7318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3"/>
                </a:solidFill>
                <a:latin typeface="+mn-lt"/>
              </a:rPr>
              <a:t>los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62800" y="4876800"/>
            <a:ext cx="7112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3"/>
                </a:solidFill>
                <a:latin typeface="+mn-lt"/>
              </a:rPr>
              <a:t>las</a:t>
            </a:r>
            <a:endParaRPr lang="en-US" sz="3600" b="1" dirty="0">
              <a:solidFill>
                <a:schemeClr val="accent3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05000" y="1587500"/>
            <a:ext cx="4191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ejemplos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/>
              <a:t>Yo</a:t>
            </a:r>
            <a:r>
              <a:rPr lang="en-US" sz="3600" dirty="0" smtClean="0"/>
              <a:t> </a:t>
            </a:r>
            <a:r>
              <a:rPr lang="en-US" sz="3600" dirty="0" err="1" smtClean="0"/>
              <a:t>leí</a:t>
            </a:r>
            <a:r>
              <a:rPr lang="en-US" sz="3600" dirty="0" smtClean="0"/>
              <a:t> </a:t>
            </a:r>
            <a:r>
              <a:rPr lang="en-US" sz="3600" dirty="0" smtClean="0"/>
              <a:t>el </a:t>
            </a:r>
            <a:r>
              <a:rPr lang="en-US" sz="3600" dirty="0" err="1" smtClean="0"/>
              <a:t>libro</a:t>
            </a:r>
            <a:r>
              <a:rPr lang="en-US" sz="3600" dirty="0" smtClean="0"/>
              <a:t> de </a:t>
            </a:r>
            <a:r>
              <a:rPr lang="en-US" sz="3600" dirty="0" err="1" smtClean="0"/>
              <a:t>aventuras</a:t>
            </a:r>
            <a:r>
              <a:rPr lang="en-US" sz="36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el </a:t>
            </a:r>
            <a:r>
              <a:rPr lang="en-US" sz="3600" dirty="0" err="1" smtClean="0"/>
              <a:t>libro</a:t>
            </a:r>
            <a:r>
              <a:rPr lang="en-US" sz="3600" dirty="0" smtClean="0"/>
              <a:t> de </a:t>
            </a:r>
            <a:r>
              <a:rPr lang="en-US" sz="3600" dirty="0" err="1" smtClean="0"/>
              <a:t>aventuras</a:t>
            </a:r>
            <a:r>
              <a:rPr lang="en-US" sz="3600" dirty="0" smtClean="0"/>
              <a:t> = </a:t>
            </a:r>
            <a:r>
              <a:rPr lang="en-US" sz="3600" b="1" dirty="0" smtClean="0">
                <a:solidFill>
                  <a:schemeClr val="accent3"/>
                </a:solidFill>
              </a:rPr>
              <a:t>lo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/>
              <a:t>Yo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chemeClr val="accent3"/>
                </a:solidFill>
              </a:rPr>
              <a:t>lo</a:t>
            </a:r>
            <a:r>
              <a:rPr lang="en-US" sz="3600" dirty="0" smtClean="0"/>
              <a:t> </a:t>
            </a:r>
            <a:r>
              <a:rPr lang="en-US" sz="3600" dirty="0" err="1" smtClean="0"/>
              <a:t>leí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16388" name="Picture 4" descr="http://www.randomhousemondadori.es/var/storage/images/libros/l/las-aventuras-de-don-quijote-es/las-aventuras-de-don-quijote/815947-1-esl-ES/Las-aventuras-de-Don-Quijote_libro_image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286000"/>
            <a:ext cx="3048000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0" y="1572419"/>
            <a:ext cx="31242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72419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Los </a:t>
            </a:r>
            <a:r>
              <a:rPr lang="en-US" sz="3600" dirty="0" err="1" smtClean="0"/>
              <a:t>chicos</a:t>
            </a:r>
            <a:r>
              <a:rPr lang="en-US" sz="3600" dirty="0" smtClean="0"/>
              <a:t> </a:t>
            </a:r>
            <a:r>
              <a:rPr lang="en-US" sz="3600" dirty="0" err="1" smtClean="0"/>
              <a:t>jugaron</a:t>
            </a:r>
            <a:r>
              <a:rPr lang="en-US" sz="3600" dirty="0" smtClean="0"/>
              <a:t> </a:t>
            </a:r>
            <a:r>
              <a:rPr lang="en-US" sz="3600" dirty="0" smtClean="0"/>
              <a:t>los </a:t>
            </a:r>
            <a:r>
              <a:rPr lang="en-US" sz="3600" dirty="0" err="1" smtClean="0"/>
              <a:t>videojuegos</a:t>
            </a:r>
            <a:r>
              <a:rPr lang="en-US" sz="36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los </a:t>
            </a:r>
            <a:r>
              <a:rPr lang="en-US" sz="3600" dirty="0" err="1" smtClean="0"/>
              <a:t>videojuegos</a:t>
            </a:r>
            <a:r>
              <a:rPr lang="en-US" sz="3600" dirty="0" smtClean="0"/>
              <a:t> = </a:t>
            </a:r>
            <a:r>
              <a:rPr lang="en-US" sz="3600" b="1" dirty="0" smtClean="0">
                <a:solidFill>
                  <a:schemeClr val="accent3"/>
                </a:solidFill>
              </a:rPr>
              <a:t>los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Los </a:t>
            </a:r>
            <a:r>
              <a:rPr lang="en-US" sz="3600" dirty="0" err="1" smtClean="0"/>
              <a:t>chicos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chemeClr val="accent3"/>
                </a:solidFill>
              </a:rPr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jugaron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17412" name="Picture 3" descr="http://www.ohdeedoh.com/uimages/ohdeedoh/2009-04-videogam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8300" y="2819400"/>
            <a:ext cx="35433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933700" y="1520031"/>
            <a:ext cx="25146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/>
              <a:t>Tú</a:t>
            </a:r>
            <a:r>
              <a:rPr lang="en-US" sz="3600" dirty="0" smtClean="0"/>
              <a:t> </a:t>
            </a:r>
            <a:r>
              <a:rPr lang="en-US" sz="3600" dirty="0" err="1" smtClean="0"/>
              <a:t>comiste</a:t>
            </a:r>
            <a:r>
              <a:rPr lang="en-US" sz="3600" dirty="0" smtClean="0"/>
              <a:t> </a:t>
            </a:r>
            <a:r>
              <a:rPr lang="en-US" sz="3600" dirty="0" smtClean="0"/>
              <a:t>la </a:t>
            </a:r>
            <a:r>
              <a:rPr lang="en-US" sz="3600" dirty="0" err="1" smtClean="0"/>
              <a:t>manzana</a:t>
            </a:r>
            <a:r>
              <a:rPr lang="en-US" sz="36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la </a:t>
            </a:r>
            <a:r>
              <a:rPr lang="en-US" sz="3600" dirty="0" err="1" smtClean="0"/>
              <a:t>manzana</a:t>
            </a:r>
            <a:r>
              <a:rPr lang="en-US" sz="3600" dirty="0" smtClean="0"/>
              <a:t> = </a:t>
            </a:r>
            <a:r>
              <a:rPr lang="en-US" sz="3600" b="1" dirty="0" smtClean="0">
                <a:solidFill>
                  <a:schemeClr val="accent3"/>
                </a:solidFill>
              </a:rPr>
              <a:t>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/>
              <a:t>Tú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chemeClr val="accent3"/>
                </a:solidFill>
              </a:rPr>
              <a:t>la</a:t>
            </a:r>
            <a:r>
              <a:rPr lang="en-US" sz="3600" dirty="0" smtClean="0"/>
              <a:t> </a:t>
            </a:r>
            <a:r>
              <a:rPr lang="en-US" sz="3600" dirty="0" err="1" smtClean="0"/>
              <a:t>comiste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18436" name="Picture 1" descr="C:\Users\Burak\AppData\Local\Microsoft\Windows\Temporary Internet Files\Content.IE5\VRMH7IZT\MC900439592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6800" y="1901031"/>
            <a:ext cx="5105400" cy="668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Pronombres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Indirect objects tell  </a:t>
            </a:r>
            <a:r>
              <a:rPr lang="en-US" b="1" dirty="0" smtClean="0">
                <a:solidFill>
                  <a:schemeClr val="accent3"/>
                </a:solidFill>
              </a:rPr>
              <a:t>to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3"/>
                </a:solidFill>
              </a:rPr>
              <a:t>whom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chemeClr val="accent3"/>
                </a:solidFill>
              </a:rPr>
              <a:t>for whom </a:t>
            </a:r>
            <a:r>
              <a:rPr lang="en-US" dirty="0" smtClean="0"/>
              <a:t>the action of a verb is performed.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Indirect objects answer the questions </a:t>
            </a:r>
            <a:r>
              <a:rPr lang="en-US" b="1" dirty="0" smtClean="0">
                <a:solidFill>
                  <a:schemeClr val="accent3"/>
                </a:solidFill>
              </a:rPr>
              <a:t>to whom?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chemeClr val="accent3"/>
                </a:solidFill>
              </a:rPr>
              <a:t>for whom? </a:t>
            </a:r>
            <a:r>
              <a:rPr lang="en-US" dirty="0" smtClean="0"/>
              <a:t>after a verb and usually refer to a person.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1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Pronombres</a:t>
            </a:r>
            <a:r>
              <a:rPr lang="en-US" dirty="0"/>
              <a:t> </a:t>
            </a:r>
            <a:r>
              <a:rPr lang="en-US" dirty="0" err="1"/>
              <a:t>indirectos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Indirect object pronouns (IOP)  are used to replace indirect objects.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Indirect object pronouns </a:t>
            </a:r>
            <a:r>
              <a:rPr lang="en-US" b="1" dirty="0">
                <a:solidFill>
                  <a:srgbClr val="9BBB59"/>
                </a:solidFill>
              </a:rPr>
              <a:t>precede</a:t>
            </a:r>
            <a:r>
              <a:rPr lang="en-US" dirty="0"/>
              <a:t> a conjugated verb or are </a:t>
            </a:r>
            <a:r>
              <a:rPr lang="en-US" b="1" dirty="0">
                <a:solidFill>
                  <a:schemeClr val="accent3"/>
                </a:solidFill>
              </a:rPr>
              <a:t>attached to </a:t>
            </a:r>
            <a:r>
              <a:rPr lang="en-US" dirty="0" smtClean="0"/>
              <a:t>positive </a:t>
            </a:r>
            <a:r>
              <a:rPr lang="en-US" dirty="0"/>
              <a:t>commands, infinitives and present participles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7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</TotalTime>
  <Words>395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Los pronombres directos e indirectos</vt:lpstr>
      <vt:lpstr>Pronombres directos</vt:lpstr>
      <vt:lpstr>Pronombres directos</vt:lpstr>
      <vt:lpstr>Los pronombres directos</vt:lpstr>
      <vt:lpstr>ejemplos</vt:lpstr>
      <vt:lpstr>PowerPoint Presentation</vt:lpstr>
      <vt:lpstr>PowerPoint Presentation</vt:lpstr>
      <vt:lpstr>Pronombres indirectos</vt:lpstr>
      <vt:lpstr>Pronombres indirectos</vt:lpstr>
      <vt:lpstr>Los pronombres indirectos</vt:lpstr>
      <vt:lpstr>ejemplos</vt:lpstr>
      <vt:lpstr>PowerPoint Presentation</vt:lpstr>
      <vt:lpstr>PowerPoint Presentation</vt:lpstr>
      <vt:lpstr>PowerPoint Presentation</vt:lpstr>
      <vt:lpstr>PowerPoint Presentation</vt:lpstr>
    </vt:vector>
  </TitlesOfParts>
  <Company>Utica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pronombres diretos y indiretos</dc:title>
  <dc:creator>burakam</dc:creator>
  <cp:lastModifiedBy>BURAK, ANNETTE</cp:lastModifiedBy>
  <cp:revision>68</cp:revision>
  <dcterms:created xsi:type="dcterms:W3CDTF">2010-10-20T18:46:20Z</dcterms:created>
  <dcterms:modified xsi:type="dcterms:W3CDTF">2015-05-05T19:12:36Z</dcterms:modified>
</cp:coreProperties>
</file>