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3"/>
  </p:handoutMasterIdLst>
  <p:sldIdLst>
    <p:sldId id="256" r:id="rId2"/>
    <p:sldId id="257" r:id="rId3"/>
    <p:sldId id="258" r:id="rId4"/>
    <p:sldId id="259" r:id="rId5"/>
    <p:sldId id="260" r:id="rId6"/>
    <p:sldId id="276" r:id="rId7"/>
    <p:sldId id="277" r:id="rId8"/>
    <p:sldId id="261" r:id="rId9"/>
    <p:sldId id="278" r:id="rId10"/>
    <p:sldId id="279" r:id="rId11"/>
    <p:sldId id="262" r:id="rId12"/>
    <p:sldId id="263" r:id="rId13"/>
    <p:sldId id="280" r:id="rId14"/>
    <p:sldId id="281" r:id="rId15"/>
    <p:sldId id="264" r:id="rId16"/>
    <p:sldId id="282" r:id="rId17"/>
    <p:sldId id="283" r:id="rId18"/>
    <p:sldId id="265" r:id="rId19"/>
    <p:sldId id="284" r:id="rId20"/>
    <p:sldId id="285" r:id="rId21"/>
    <p:sldId id="266" r:id="rId22"/>
    <p:sldId id="286" r:id="rId23"/>
    <p:sldId id="287" r:id="rId24"/>
    <p:sldId id="271" r:id="rId25"/>
    <p:sldId id="267" r:id="rId26"/>
    <p:sldId id="269" r:id="rId27"/>
    <p:sldId id="268" r:id="rId28"/>
    <p:sldId id="270" r:id="rId29"/>
    <p:sldId id="272" r:id="rId30"/>
    <p:sldId id="274" r:id="rId31"/>
    <p:sldId id="273" r:id="rId32"/>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01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2042"/>
          </a:xfrm>
          <a:prstGeom prst="rect">
            <a:avLst/>
          </a:prstGeom>
        </p:spPr>
        <p:txBody>
          <a:bodyPr vert="horz" lIns="92546" tIns="46273" rIns="92546" bIns="46273" rtlCol="0"/>
          <a:lstStyle>
            <a:lvl1pPr algn="r">
              <a:defRPr sz="1200"/>
            </a:lvl1pPr>
          </a:lstStyle>
          <a:p>
            <a:fld id="{9AD35469-FC35-489B-8F56-3F53FD3C899C}" type="datetimeFigureOut">
              <a:rPr lang="en-US" smtClean="0"/>
              <a:t>3/23/2015</a:t>
            </a:fld>
            <a:endParaRPr lang="en-US"/>
          </a:p>
        </p:txBody>
      </p:sp>
      <p:sp>
        <p:nvSpPr>
          <p:cNvPr id="4" name="Footer Placeholder 3"/>
          <p:cNvSpPr>
            <a:spLocks noGrp="1"/>
          </p:cNvSpPr>
          <p:nvPr>
            <p:ph type="ftr" sz="quarter" idx="2"/>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777192"/>
            <a:ext cx="3013763" cy="462042"/>
          </a:xfrm>
          <a:prstGeom prst="rect">
            <a:avLst/>
          </a:prstGeom>
        </p:spPr>
        <p:txBody>
          <a:bodyPr vert="horz" lIns="92546" tIns="46273" rIns="92546" bIns="46273" rtlCol="0" anchor="b"/>
          <a:lstStyle>
            <a:lvl1pPr algn="r">
              <a:defRPr sz="1200"/>
            </a:lvl1pPr>
          </a:lstStyle>
          <a:p>
            <a:fld id="{F30588BF-583A-422A-B4D8-78709BD953BD}" type="slidenum">
              <a:rPr lang="en-US" smtClean="0"/>
              <a:t>‹#›</a:t>
            </a:fld>
            <a:endParaRPr lang="en-US"/>
          </a:p>
        </p:txBody>
      </p:sp>
    </p:spTree>
    <p:extLst>
      <p:ext uri="{BB962C8B-B14F-4D97-AF65-F5344CB8AC3E}">
        <p14:creationId xmlns:p14="http://schemas.microsoft.com/office/powerpoint/2010/main" val="249025093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E4C0B75-03F8-412C-8C3B-3FB03D300A32}" type="datetimeFigureOut">
              <a:rPr lang="en-US" smtClean="0"/>
              <a:pPr/>
              <a:t>3/23/2015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1A4CCA0-74B8-4FD1-8FB9-431188D5845D}"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4C0B75-03F8-412C-8C3B-3FB03D300A32}"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4CCA0-74B8-4FD1-8FB9-431188D5845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1A4CCA0-74B8-4FD1-8FB9-431188D5845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4C0B75-03F8-412C-8C3B-3FB03D300A32}"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E4C0B75-03F8-412C-8C3B-3FB03D300A32}"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01A4CCA0-74B8-4FD1-8FB9-431188D5845D}"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E4C0B75-03F8-412C-8C3B-3FB03D300A32}" type="datetimeFigureOut">
              <a:rPr lang="en-US" smtClean="0"/>
              <a:pPr/>
              <a:t>3/23/2015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1A4CCA0-74B8-4FD1-8FB9-431188D5845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E4C0B75-03F8-412C-8C3B-3FB03D300A32}" type="datetimeFigureOut">
              <a:rPr lang="en-US" smtClean="0"/>
              <a:pPr/>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A4CCA0-74B8-4FD1-8FB9-431188D5845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E4C0B75-03F8-412C-8C3B-3FB03D300A32}" type="datetimeFigureOut">
              <a:rPr lang="en-US" smtClean="0"/>
              <a:pPr/>
              <a:t>3/23/2015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1A4CCA0-74B8-4FD1-8FB9-431188D5845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E4C0B75-03F8-412C-8C3B-3FB03D300A32}" type="datetimeFigureOut">
              <a:rPr lang="en-US" smtClean="0"/>
              <a:pPr/>
              <a:t>3/23/2015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01A4CCA0-74B8-4FD1-8FB9-431188D584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E4C0B75-03F8-412C-8C3B-3FB03D300A32}" type="datetimeFigureOut">
              <a:rPr lang="en-US" smtClean="0"/>
              <a:pPr/>
              <a:t>3/23/2015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1A4CCA0-74B8-4FD1-8FB9-431188D584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1A4CCA0-74B8-4FD1-8FB9-431188D5845D}"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E4C0B75-03F8-412C-8C3B-3FB03D300A32}" type="datetimeFigureOut">
              <a:rPr lang="en-US" smtClean="0"/>
              <a:pPr/>
              <a:t>3/23/2015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1A4CCA0-74B8-4FD1-8FB9-431188D5845D}"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E4C0B75-03F8-412C-8C3B-3FB03D300A32}" type="datetimeFigureOut">
              <a:rPr lang="en-US" smtClean="0"/>
              <a:pPr/>
              <a:t>3/23/2015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E4C0B75-03F8-412C-8C3B-3FB03D300A32}" type="datetimeFigureOut">
              <a:rPr lang="en-US" smtClean="0"/>
              <a:pPr/>
              <a:t>3/23/2015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1A4CCA0-74B8-4FD1-8FB9-431188D5845D}"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amp;esrc=s&amp;frm=1&amp;source=images&amp;cd=&amp;cad=rja&amp;docid=z2afOoX_g3xX3M&amp;tbnid=BVlm1V2LWx9kGM:&amp;ved=0CAUQjRw&amp;url=http://actividadesfamilia.about.com/od/Actividades-En-Casa/ss/LibrosParaNinos.htm&amp;ei=UlUcUdTgOIrq9ATZmYHABA&amp;bvm=bv.42452523,d.eWU&amp;psig=AFQjCNFPnOOvf6XpAmJuRywXvggUmlPm1g&amp;ust=1360897669540006"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www.google.com/url?sa=i&amp;rct=j&amp;q=&amp;esrc=s&amp;frm=1&amp;source=images&amp;cd=&amp;cad=rja&amp;docid=6IzctJ_njRgnxM&amp;tbnid=VXIifRp95UmJOM:&amp;ved=0CAUQjRw&amp;url=http://elporque.net/2012/12/porque-decimos-mentiras.html&amp;ei=zlUcUfnpBIf28gSYgIHwCg&amp;bvm=bv.42452523,d.eWU&amp;psig=AFQjCNGYcYI-2pq8QzJWE-4Hdi83nt4R1g&amp;ust=1360897807612375"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rct=j&amp;q=&amp;esrc=s&amp;frm=1&amp;source=images&amp;cd=&amp;cad=rja&amp;docid=3jj2vtiO1awkpM&amp;tbnid=Yw8dxna-9zv-TM:&amp;ved=0CAUQjRw&amp;url=http://pequebebes.com/dormir-mas-tiempoen-vacaciones/&amp;ei=u1YcUYeyCoaQ8wSChIHQAw&amp;bvm=bv.42452523,d.eWU&amp;psig=AFQjCNFsQbfOr8iE6MnG-yjcP3iBdSjBCQ&amp;ust=1360897954829407"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www.google.com/url?sa=i&amp;rct=j&amp;q=&amp;esrc=s&amp;frm=1&amp;source=images&amp;cd=&amp;cad=rja&amp;docid=PpbeubbS3DuLxM&amp;tbnid=F8hkCheN3aq45M:&amp;ved=0CAUQjRw&amp;url=http://amorfm.mx/cmai/faq/tips-de-amor-953/1565-guardar-secretos-nos-afecta-fisicamente.html&amp;ei=QFccUeSMDYmG8QS49YGYAQ&amp;bvm=bv.42452523,d.eWU&amp;psig=AFQjCNEc-Y4Q4b58sNQBM6qZ-tQM7zbXnw&amp;ust=136089816382892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url?sa=i&amp;rct=j&amp;q=&amp;esrc=s&amp;frm=1&amp;source=images&amp;cd=&amp;cad=rja&amp;docid=WFPjCOm_Vo4FaM&amp;tbnid=T2k3S1L8Gs8xEM:&amp;ved=0CAUQjRw&amp;url=http://profeefclara.blogspot.com/2012/03/sentarse-11-0-mas-horas-al-dia-casi.html&amp;ei=CFgcUeWXEojG9gTp2YGIBw&amp;psig=AFQjCNGpVehAqX2j_jrhmKmgyOemrMfhJg&amp;ust=1360898389613129"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i="1" dirty="0" err="1" smtClean="0"/>
              <a:t>Imagina</a:t>
            </a:r>
            <a:r>
              <a:rPr lang="en-US" dirty="0" smtClean="0"/>
              <a:t> </a:t>
            </a:r>
            <a:r>
              <a:rPr lang="en-US" dirty="0" err="1" smtClean="0"/>
              <a:t>Lecci</a:t>
            </a:r>
            <a:r>
              <a:rPr lang="en-US" dirty="0" err="1" smtClean="0">
                <a:latin typeface="Trebuchet MS"/>
              </a:rPr>
              <a:t>ón</a:t>
            </a:r>
            <a:r>
              <a:rPr lang="en-US" dirty="0" smtClean="0">
                <a:latin typeface="Trebuchet MS"/>
              </a:rPr>
              <a:t> 3</a:t>
            </a:r>
            <a:endParaRPr lang="en-US" dirty="0"/>
          </a:p>
        </p:txBody>
      </p:sp>
      <p:sp>
        <p:nvSpPr>
          <p:cNvPr id="2" name="Title 1"/>
          <p:cNvSpPr>
            <a:spLocks noGrp="1"/>
          </p:cNvSpPr>
          <p:nvPr>
            <p:ph type="ctrTitle"/>
          </p:nvPr>
        </p:nvSpPr>
        <p:spPr/>
        <p:txBody>
          <a:bodyPr/>
          <a:lstStyle/>
          <a:p>
            <a:r>
              <a:rPr lang="en-US" dirty="0" smtClean="0"/>
              <a:t/>
            </a:r>
            <a:br>
              <a:rPr lang="en-US" dirty="0" smtClean="0"/>
            </a:br>
            <a:r>
              <a:rPr lang="en-US" dirty="0" smtClean="0"/>
              <a:t>los </a:t>
            </a:r>
            <a:r>
              <a:rPr lang="en-US" dirty="0" err="1" smtClean="0"/>
              <a:t>mandatos</a:t>
            </a:r>
            <a:r>
              <a:rPr lang="en-US" dirty="0" smtClean="0"/>
              <a:t>/</a:t>
            </a:r>
            <a:r>
              <a:rPr lang="en-US" dirty="0" err="1" smtClean="0"/>
              <a:t>imperativos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Ejemplos</a:t>
            </a:r>
            <a:endParaRPr lang="en-US" dirty="0"/>
          </a:p>
        </p:txBody>
      </p:sp>
      <p:sp>
        <p:nvSpPr>
          <p:cNvPr id="3" name="Content Placeholder 2"/>
          <p:cNvSpPr>
            <a:spLocks noGrp="1"/>
          </p:cNvSpPr>
          <p:nvPr>
            <p:ph sz="quarter" idx="1"/>
          </p:nvPr>
        </p:nvSpPr>
        <p:spPr/>
        <p:txBody>
          <a:bodyPr/>
          <a:lstStyle/>
          <a:p>
            <a:r>
              <a:rPr lang="en-US" dirty="0" smtClean="0"/>
              <a:t>Give expensive presents, don’t give cheap presents. (</a:t>
            </a:r>
            <a:r>
              <a:rPr lang="en-US" dirty="0" err="1" smtClean="0"/>
              <a:t>Ud</a:t>
            </a:r>
            <a:r>
              <a:rPr lang="en-US" dirty="0" smtClean="0"/>
              <a:t>.)</a:t>
            </a:r>
          </a:p>
          <a:p>
            <a:r>
              <a:rPr lang="en-US" b="1" dirty="0" err="1" smtClean="0">
                <a:solidFill>
                  <a:schemeClr val="accent1"/>
                </a:solidFill>
              </a:rPr>
              <a:t>Dé</a:t>
            </a:r>
            <a:r>
              <a:rPr lang="en-US" b="1" dirty="0" smtClean="0">
                <a:solidFill>
                  <a:schemeClr val="accent1"/>
                </a:solidFill>
              </a:rPr>
              <a:t> </a:t>
            </a:r>
            <a:r>
              <a:rPr lang="en-US" b="1" dirty="0" err="1" smtClean="0">
                <a:solidFill>
                  <a:schemeClr val="accent1"/>
                </a:solidFill>
              </a:rPr>
              <a:t>regalos</a:t>
            </a:r>
            <a:r>
              <a:rPr lang="en-US" b="1" dirty="0" smtClean="0">
                <a:solidFill>
                  <a:schemeClr val="accent1"/>
                </a:solidFill>
              </a:rPr>
              <a:t> </a:t>
            </a:r>
            <a:r>
              <a:rPr lang="en-US" b="1" dirty="0" err="1" smtClean="0">
                <a:solidFill>
                  <a:schemeClr val="accent1"/>
                </a:solidFill>
              </a:rPr>
              <a:t>caros</a:t>
            </a:r>
            <a:r>
              <a:rPr lang="en-US" b="1" dirty="0" smtClean="0">
                <a:solidFill>
                  <a:schemeClr val="accent1"/>
                </a:solidFill>
              </a:rPr>
              <a:t>, no </a:t>
            </a:r>
            <a:r>
              <a:rPr lang="en-US" b="1" dirty="0" err="1" smtClean="0">
                <a:solidFill>
                  <a:schemeClr val="accent1"/>
                </a:solidFill>
              </a:rPr>
              <a:t>dé</a:t>
            </a:r>
            <a:r>
              <a:rPr lang="en-US" b="1" dirty="0" smtClean="0">
                <a:solidFill>
                  <a:schemeClr val="accent1"/>
                </a:solidFill>
              </a:rPr>
              <a:t> </a:t>
            </a:r>
            <a:r>
              <a:rPr lang="en-US" b="1" dirty="0" err="1" smtClean="0">
                <a:solidFill>
                  <a:schemeClr val="accent1"/>
                </a:solidFill>
              </a:rPr>
              <a:t>regalos</a:t>
            </a:r>
            <a:r>
              <a:rPr lang="en-US" b="1" dirty="0" smtClean="0">
                <a:solidFill>
                  <a:schemeClr val="accent1"/>
                </a:solidFill>
              </a:rPr>
              <a:t> </a:t>
            </a:r>
            <a:r>
              <a:rPr lang="en-US" b="1" dirty="0" err="1" smtClean="0">
                <a:solidFill>
                  <a:schemeClr val="accent1"/>
                </a:solidFill>
              </a:rPr>
              <a:t>baratos</a:t>
            </a:r>
            <a:r>
              <a:rPr lang="en-US" b="1" dirty="0" smtClean="0">
                <a:solidFill>
                  <a:schemeClr val="accent1"/>
                </a:solidFill>
              </a:rPr>
              <a:t>.</a:t>
            </a:r>
            <a:endParaRPr lang="en-US" b="1" dirty="0">
              <a:solidFill>
                <a:schemeClr val="accent1"/>
              </a:solidFill>
            </a:endParaRPr>
          </a:p>
        </p:txBody>
      </p:sp>
      <p:pic>
        <p:nvPicPr>
          <p:cNvPr id="4098" name="Picture 2" descr="C:\Users\Burak\AppData\Local\Microsoft\Windows\Temporary Internet Files\Content.IE5\VRMH7IZT\MC900354046[1].wmf"/>
          <p:cNvPicPr>
            <a:picLocks noChangeAspect="1" noChangeArrowheads="1"/>
          </p:cNvPicPr>
          <p:nvPr/>
        </p:nvPicPr>
        <p:blipFill>
          <a:blip r:embed="rId2" cstate="print"/>
          <a:srcRect/>
          <a:stretch>
            <a:fillRect/>
          </a:stretch>
        </p:blipFill>
        <p:spPr bwMode="auto">
          <a:xfrm>
            <a:off x="2667000" y="2971800"/>
            <a:ext cx="3577265" cy="3657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70" decel="100000"/>
                                        <p:tgtEl>
                                          <p:spTgt spid="3">
                                            <p:txEl>
                                              <p:pRg st="1" end="1"/>
                                            </p:txEl>
                                          </p:spTgt>
                                        </p:tgtEl>
                                      </p:cBhvr>
                                    </p:animEffect>
                                    <p:animScale>
                                      <p:cBhvr>
                                        <p:cTn id="8" dur="770" decel="100000"/>
                                        <p:tgtEl>
                                          <p:spTgt spid="3">
                                            <p:txEl>
                                              <p:pRg st="1" end="1"/>
                                            </p:txEl>
                                          </p:spTgt>
                                        </p:tgtEl>
                                      </p:cBhvr>
                                      <p:from x="10000" y="10000"/>
                                      <p:to x="200000" y="450000"/>
                                    </p:animScale>
                                    <p:animScale>
                                      <p:cBhvr>
                                        <p:cTn id="9" dur="1230" accel="100000" fill="hold">
                                          <p:stCondLst>
                                            <p:cond delay="770"/>
                                          </p:stCondLst>
                                        </p:cTn>
                                        <p:tgtEl>
                                          <p:spTgt spid="3">
                                            <p:txEl>
                                              <p:pRg st="1" end="1"/>
                                            </p:txEl>
                                          </p:spTgt>
                                        </p:tgtEl>
                                      </p:cBhvr>
                                      <p:from x="200000" y="450000"/>
                                      <p:to x="100000" y="100000"/>
                                    </p:animScale>
                                    <p:set>
                                      <p:cBhvr>
                                        <p:cTn id="10" dur="770" fill="hold"/>
                                        <p:tgtEl>
                                          <p:spTgt spid="3">
                                            <p:txEl>
                                              <p:pRg st="1" end="1"/>
                                            </p:txEl>
                                          </p:spTgt>
                                        </p:tgtEl>
                                        <p:attrNameLst>
                                          <p:attrName>ppt_x</p:attrName>
                                        </p:attrNameLst>
                                      </p:cBhvr>
                                      <p:to>
                                        <p:strVal val="(0.5)"/>
                                      </p:to>
                                    </p:set>
                                    <p:anim from="(0.5)" to="(#ppt_x)" calcmode="lin" valueType="num">
                                      <p:cBhvr>
                                        <p:cTn id="11" dur="1230" accel="100000" fill="hold">
                                          <p:stCondLst>
                                            <p:cond delay="770"/>
                                          </p:stCondLst>
                                        </p:cTn>
                                        <p:tgtEl>
                                          <p:spTgt spid="3">
                                            <p:txEl>
                                              <p:pRg st="1" end="1"/>
                                            </p:txEl>
                                          </p:spTgt>
                                        </p:tgtEl>
                                        <p:attrNameLst>
                                          <p:attrName>ppt_x</p:attrName>
                                        </p:attrNameLst>
                                      </p:cBhvr>
                                    </p:anim>
                                    <p:set>
                                      <p:cBhvr>
                                        <p:cTn id="12" dur="770" fill="hold"/>
                                        <p:tgtEl>
                                          <p:spTgt spid="3">
                                            <p:txEl>
                                              <p:pRg st="1" end="1"/>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Mandatos</a:t>
            </a:r>
            <a:r>
              <a:rPr lang="en-US" dirty="0" smtClean="0"/>
              <a:t> </a:t>
            </a:r>
            <a:r>
              <a:rPr lang="en-US" dirty="0" err="1" smtClean="0"/>
              <a:t>informales</a:t>
            </a:r>
            <a:endParaRPr lang="en-US" dirty="0"/>
          </a:p>
        </p:txBody>
      </p:sp>
      <p:sp>
        <p:nvSpPr>
          <p:cNvPr id="3" name="Content Placeholder 2"/>
          <p:cNvSpPr>
            <a:spLocks noGrp="1"/>
          </p:cNvSpPr>
          <p:nvPr>
            <p:ph sz="quarter" idx="1"/>
          </p:nvPr>
        </p:nvSpPr>
        <p:spPr/>
        <p:txBody>
          <a:bodyPr/>
          <a:lstStyle/>
          <a:p>
            <a:r>
              <a:rPr lang="en-US" dirty="0" smtClean="0"/>
              <a:t>Informal commands (</a:t>
            </a:r>
            <a:r>
              <a:rPr lang="en-US" dirty="0" err="1" smtClean="0"/>
              <a:t>tú</a:t>
            </a:r>
            <a:r>
              <a:rPr lang="en-US" dirty="0" smtClean="0"/>
              <a:t> form commands) are used when giving orders or advice to friends, family, people you know well and children.</a:t>
            </a:r>
          </a:p>
          <a:p>
            <a:endParaRPr lang="en-US" dirty="0" smtClean="0"/>
          </a:p>
          <a:p>
            <a:r>
              <a:rPr lang="en-US" dirty="0" smtClean="0"/>
              <a:t>Unlike the formal commands, informal commands have different forms for positive commands and negative commands.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Scale>
                                      <p:cBhvr>
                                        <p:cTn id="15"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
                                            <p:txEl>
                                              <p:pRg st="2" end="2"/>
                                            </p:txEl>
                                          </p:spTgt>
                                        </p:tgtEl>
                                        <p:attrNameLst>
                                          <p:attrName>ppt_x</p:attrName>
                                          <p:attrName>ppt_y</p:attrName>
                                        </p:attrNameLst>
                                      </p:cBhvr>
                                    </p:animMotion>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Mandatos</a:t>
            </a:r>
            <a:r>
              <a:rPr lang="en-US" dirty="0" smtClean="0"/>
              <a:t> </a:t>
            </a:r>
            <a:r>
              <a:rPr lang="en-US" dirty="0" err="1" smtClean="0"/>
              <a:t>informales</a:t>
            </a:r>
            <a:r>
              <a:rPr lang="en-US" dirty="0" smtClean="0"/>
              <a:t>- los </a:t>
            </a:r>
            <a:r>
              <a:rPr lang="en-US" dirty="0" err="1" smtClean="0"/>
              <a:t>positivos</a:t>
            </a:r>
            <a:endParaRPr lang="en-US" dirty="0"/>
          </a:p>
        </p:txBody>
      </p:sp>
      <p:sp>
        <p:nvSpPr>
          <p:cNvPr id="3" name="Content Placeholder 2"/>
          <p:cNvSpPr>
            <a:spLocks noGrp="1"/>
          </p:cNvSpPr>
          <p:nvPr>
            <p:ph sz="quarter" idx="1"/>
          </p:nvPr>
        </p:nvSpPr>
        <p:spPr/>
        <p:txBody>
          <a:bodyPr/>
          <a:lstStyle/>
          <a:p>
            <a:r>
              <a:rPr lang="en-US" dirty="0" smtClean="0"/>
              <a:t>To form positive </a:t>
            </a:r>
            <a:r>
              <a:rPr lang="en-US" dirty="0" err="1" smtClean="0"/>
              <a:t>tú</a:t>
            </a:r>
            <a:r>
              <a:rPr lang="en-US" dirty="0" smtClean="0"/>
              <a:t> form commands, use the third person present tense form (including stem-changes).</a:t>
            </a:r>
          </a:p>
          <a:p>
            <a:endParaRPr lang="en-US" dirty="0" smtClean="0"/>
          </a:p>
          <a:p>
            <a:r>
              <a:rPr lang="en-US" dirty="0" err="1" smtClean="0"/>
              <a:t>Por</a:t>
            </a:r>
            <a:r>
              <a:rPr lang="en-US" dirty="0" smtClean="0"/>
              <a:t> </a:t>
            </a:r>
            <a:r>
              <a:rPr lang="en-US" dirty="0" err="1" smtClean="0"/>
              <a:t>ejemplo</a:t>
            </a:r>
            <a:r>
              <a:rPr lang="en-US" dirty="0" smtClean="0"/>
              <a:t>:</a:t>
            </a:r>
          </a:p>
          <a:p>
            <a:pPr>
              <a:buNone/>
            </a:pPr>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838200" y="3581400"/>
            <a:ext cx="7543800" cy="2163763"/>
          </a:xfrm>
          <a:prstGeom prst="rect">
            <a:avLst/>
          </a:prstGeom>
          <a:noFill/>
          <a:ln w="9525">
            <a:noFill/>
            <a:round/>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Ejemplos</a:t>
            </a:r>
            <a:r>
              <a:rPr lang="en-US" dirty="0" smtClean="0"/>
              <a:t> (+ </a:t>
            </a:r>
            <a:r>
              <a:rPr lang="en-US" dirty="0" err="1" smtClean="0"/>
              <a:t>tú</a:t>
            </a:r>
            <a:r>
              <a:rPr lang="en-US" dirty="0" smtClean="0"/>
              <a:t>)</a:t>
            </a:r>
            <a:endParaRPr lang="en-US" dirty="0"/>
          </a:p>
        </p:txBody>
      </p:sp>
      <p:sp>
        <p:nvSpPr>
          <p:cNvPr id="3" name="Content Placeholder 2"/>
          <p:cNvSpPr>
            <a:spLocks noGrp="1"/>
          </p:cNvSpPr>
          <p:nvPr>
            <p:ph idx="1"/>
          </p:nvPr>
        </p:nvSpPr>
        <p:spPr/>
        <p:txBody>
          <a:bodyPr/>
          <a:lstStyle/>
          <a:p>
            <a:r>
              <a:rPr lang="en-US" dirty="0" smtClean="0"/>
              <a:t>Start the homework!</a:t>
            </a:r>
          </a:p>
          <a:p>
            <a:r>
              <a:rPr lang="en-US" dirty="0" smtClean="0"/>
              <a:t>¡</a:t>
            </a:r>
            <a:r>
              <a:rPr lang="en-US" b="1" dirty="0" err="1" smtClean="0">
                <a:solidFill>
                  <a:schemeClr val="accent6"/>
                </a:solidFill>
              </a:rPr>
              <a:t>Empieza</a:t>
            </a:r>
            <a:r>
              <a:rPr lang="en-US" dirty="0" smtClean="0"/>
              <a:t> la </a:t>
            </a:r>
            <a:r>
              <a:rPr lang="en-US" dirty="0" err="1" smtClean="0"/>
              <a:t>tarea</a:t>
            </a:r>
            <a:r>
              <a:rPr lang="en-US" dirty="0" smtClean="0"/>
              <a:t>!</a:t>
            </a:r>
            <a:endParaRPr lang="en-US" dirty="0"/>
          </a:p>
        </p:txBody>
      </p:sp>
      <p:pic>
        <p:nvPicPr>
          <p:cNvPr id="2050" name="Picture 2" descr="C:\Users\Burak\AppData\Local\Microsoft\Windows\Temporary Internet Files\Content.IE5\VRMH7IZT\MC900056147[1].wmf"/>
          <p:cNvPicPr>
            <a:picLocks noChangeAspect="1" noChangeArrowheads="1"/>
          </p:cNvPicPr>
          <p:nvPr/>
        </p:nvPicPr>
        <p:blipFill>
          <a:blip r:embed="rId2" cstate="print"/>
          <a:srcRect/>
          <a:stretch>
            <a:fillRect/>
          </a:stretch>
        </p:blipFill>
        <p:spPr bwMode="auto">
          <a:xfrm>
            <a:off x="3124200" y="2895600"/>
            <a:ext cx="3886335" cy="342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Ejemplos</a:t>
            </a:r>
            <a:r>
              <a:rPr lang="en-US" dirty="0" smtClean="0"/>
              <a:t> (+ </a:t>
            </a:r>
            <a:r>
              <a:rPr lang="en-US" dirty="0" err="1" smtClean="0"/>
              <a:t>tú</a:t>
            </a:r>
            <a:r>
              <a:rPr lang="en-US" dirty="0" smtClean="0"/>
              <a:t>)</a:t>
            </a:r>
            <a:endParaRPr lang="en-US" dirty="0"/>
          </a:p>
        </p:txBody>
      </p:sp>
      <p:sp>
        <p:nvSpPr>
          <p:cNvPr id="3" name="Content Placeholder 2"/>
          <p:cNvSpPr>
            <a:spLocks noGrp="1"/>
          </p:cNvSpPr>
          <p:nvPr>
            <p:ph idx="1"/>
          </p:nvPr>
        </p:nvSpPr>
        <p:spPr/>
        <p:txBody>
          <a:bodyPr/>
          <a:lstStyle/>
          <a:p>
            <a:r>
              <a:rPr lang="en-US" dirty="0" smtClean="0"/>
              <a:t>Study Spanish!</a:t>
            </a:r>
          </a:p>
          <a:p>
            <a:r>
              <a:rPr lang="en-US" dirty="0" smtClean="0"/>
              <a:t>¡</a:t>
            </a:r>
            <a:r>
              <a:rPr lang="en-US" b="1" dirty="0" err="1" smtClean="0">
                <a:solidFill>
                  <a:schemeClr val="accent6"/>
                </a:solidFill>
              </a:rPr>
              <a:t>Estudia</a:t>
            </a:r>
            <a:r>
              <a:rPr lang="en-US" dirty="0" smtClean="0"/>
              <a:t> el </a:t>
            </a:r>
            <a:r>
              <a:rPr lang="en-US" dirty="0" err="1" smtClean="0"/>
              <a:t>español</a:t>
            </a:r>
            <a:r>
              <a:rPr lang="en-US" dirty="0" smtClean="0"/>
              <a:t>!</a:t>
            </a:r>
            <a:endParaRPr lang="en-US" dirty="0"/>
          </a:p>
        </p:txBody>
      </p:sp>
      <p:pic>
        <p:nvPicPr>
          <p:cNvPr id="3074" name="Picture 2" descr="C:\Users\Burak\AppData\Local\Microsoft\Windows\Temporary Internet Files\Content.IE5\IW95ZI9Q\MP900362833[1].jpg"/>
          <p:cNvPicPr>
            <a:picLocks noChangeAspect="1" noChangeArrowheads="1"/>
          </p:cNvPicPr>
          <p:nvPr/>
        </p:nvPicPr>
        <p:blipFill>
          <a:blip r:embed="rId2" cstate="print"/>
          <a:srcRect/>
          <a:stretch>
            <a:fillRect/>
          </a:stretch>
        </p:blipFill>
        <p:spPr bwMode="auto">
          <a:xfrm>
            <a:off x="2971800" y="3429000"/>
            <a:ext cx="3657600"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Scale>
                                      <p:cBhvr>
                                        <p:cTn id="7"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1" end="1"/>
                                            </p:txEl>
                                          </p:spTgt>
                                        </p:tgtEl>
                                        <p:attrNameLst>
                                          <p:attrName>ppt_x</p:attrName>
                                          <p:attrName>ppt_y</p:attrName>
                                        </p:attrNameLst>
                                      </p:cBhvr>
                                    </p:animMotion>
                                    <p:animEffect transition="in" filter="fade">
                                      <p:cBhvr>
                                        <p:cTn id="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Mandatos</a:t>
            </a:r>
            <a:r>
              <a:rPr lang="en-US" dirty="0" smtClean="0"/>
              <a:t> </a:t>
            </a:r>
            <a:r>
              <a:rPr lang="en-US" dirty="0" err="1" smtClean="0"/>
              <a:t>formales</a:t>
            </a:r>
            <a:r>
              <a:rPr lang="en-US" dirty="0" smtClean="0"/>
              <a:t>- </a:t>
            </a:r>
            <a:r>
              <a:rPr lang="en-US" dirty="0" err="1" smtClean="0"/>
              <a:t>irregulares</a:t>
            </a:r>
            <a:r>
              <a:rPr lang="en-US" dirty="0" smtClean="0"/>
              <a:t> de los </a:t>
            </a:r>
            <a:r>
              <a:rPr lang="en-US" dirty="0" err="1" smtClean="0"/>
              <a:t>positivos</a:t>
            </a:r>
            <a:endParaRPr lang="en-US" dirty="0"/>
          </a:p>
        </p:txBody>
      </p:sp>
      <p:sp>
        <p:nvSpPr>
          <p:cNvPr id="3" name="Content Placeholder 2"/>
          <p:cNvSpPr>
            <a:spLocks noGrp="1"/>
          </p:cNvSpPr>
          <p:nvPr>
            <p:ph sz="quarter" idx="1"/>
          </p:nvPr>
        </p:nvSpPr>
        <p:spPr/>
        <p:txBody>
          <a:bodyPr/>
          <a:lstStyle/>
          <a:p>
            <a:r>
              <a:rPr lang="en-US" dirty="0" smtClean="0"/>
              <a:t>The following verbs have irregular positive </a:t>
            </a:r>
            <a:r>
              <a:rPr lang="en-US" dirty="0" err="1" smtClean="0"/>
              <a:t>tú</a:t>
            </a:r>
            <a:r>
              <a:rPr lang="en-US" dirty="0" smtClean="0"/>
              <a:t> command forms:</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82134193"/>
              </p:ext>
            </p:extLst>
          </p:nvPr>
        </p:nvGraphicFramePr>
        <p:xfrm>
          <a:off x="1447800" y="2514600"/>
          <a:ext cx="6096000" cy="4053840"/>
        </p:xfrm>
        <a:graphic>
          <a:graphicData uri="http://schemas.openxmlformats.org/drawingml/2006/table">
            <a:tbl>
              <a:tblPr firstRow="1" bandRow="1">
                <a:tableStyleId>{5C22544A-7EE6-4342-B048-85BDC9FD1C3A}</a:tableStyleId>
              </a:tblPr>
              <a:tblGrid>
                <a:gridCol w="1752600"/>
                <a:gridCol w="4343400"/>
              </a:tblGrid>
              <a:tr h="370840">
                <a:tc>
                  <a:txBody>
                    <a:bodyPr/>
                    <a:lstStyle/>
                    <a:p>
                      <a:endParaRPr lang="en-US" dirty="0"/>
                    </a:p>
                  </a:txBody>
                  <a:tcPr/>
                </a:tc>
                <a:tc>
                  <a:txBody>
                    <a:bodyPr/>
                    <a:lstStyle/>
                    <a:p>
                      <a:pPr algn="ctr"/>
                      <a:r>
                        <a:rPr lang="en-US" sz="2000" dirty="0" smtClean="0">
                          <a:latin typeface="+mn-lt"/>
                        </a:rPr>
                        <a:t>Irregular</a:t>
                      </a:r>
                      <a:r>
                        <a:rPr lang="en-US" sz="2000" baseline="0" dirty="0" smtClean="0">
                          <a:latin typeface="+mn-lt"/>
                        </a:rPr>
                        <a:t> positive </a:t>
                      </a:r>
                      <a:r>
                        <a:rPr lang="en-US" sz="2000" baseline="0" dirty="0" err="1" smtClean="0">
                          <a:latin typeface="+mn-lt"/>
                        </a:rPr>
                        <a:t>tú</a:t>
                      </a:r>
                      <a:r>
                        <a:rPr lang="en-US" sz="2000" baseline="0" dirty="0" smtClean="0">
                          <a:latin typeface="+mn-lt"/>
                        </a:rPr>
                        <a:t> commands</a:t>
                      </a:r>
                      <a:endParaRPr lang="en-US" sz="2000" dirty="0">
                        <a:latin typeface="+mn-lt"/>
                      </a:endParaRPr>
                    </a:p>
                  </a:txBody>
                  <a:tcPr/>
                </a:tc>
              </a:tr>
              <a:tr h="370840">
                <a:tc>
                  <a:txBody>
                    <a:bodyPr/>
                    <a:lstStyle/>
                    <a:p>
                      <a:r>
                        <a:rPr lang="en-US" sz="2400" dirty="0" err="1" smtClean="0"/>
                        <a:t>tener</a:t>
                      </a:r>
                      <a:endParaRPr lang="en-US" sz="2400" dirty="0"/>
                    </a:p>
                  </a:txBody>
                  <a:tcPr/>
                </a:tc>
                <a:tc>
                  <a:txBody>
                    <a:bodyPr/>
                    <a:lstStyle/>
                    <a:p>
                      <a:pPr algn="ctr"/>
                      <a:r>
                        <a:rPr lang="en-US" sz="2400" b="1" dirty="0" smtClean="0">
                          <a:latin typeface="+mn-lt"/>
                        </a:rPr>
                        <a:t>ten</a:t>
                      </a:r>
                      <a:endParaRPr lang="en-US" sz="2400" b="1" dirty="0">
                        <a:latin typeface="+mn-lt"/>
                      </a:endParaRPr>
                    </a:p>
                  </a:txBody>
                  <a:tcPr/>
                </a:tc>
              </a:tr>
              <a:tr h="370840">
                <a:tc>
                  <a:txBody>
                    <a:bodyPr/>
                    <a:lstStyle/>
                    <a:p>
                      <a:r>
                        <a:rPr lang="en-US" sz="2400" dirty="0" err="1" smtClean="0"/>
                        <a:t>venir</a:t>
                      </a:r>
                      <a:endParaRPr lang="en-US" sz="2400" dirty="0"/>
                    </a:p>
                  </a:txBody>
                  <a:tcPr/>
                </a:tc>
                <a:tc>
                  <a:txBody>
                    <a:bodyPr/>
                    <a:lstStyle/>
                    <a:p>
                      <a:pPr algn="ctr"/>
                      <a:r>
                        <a:rPr lang="en-US" sz="2400" b="1" dirty="0" err="1" smtClean="0">
                          <a:latin typeface="+mn-lt"/>
                        </a:rPr>
                        <a:t>ven</a:t>
                      </a:r>
                      <a:endParaRPr lang="en-US" sz="2400" b="1" dirty="0">
                        <a:latin typeface="+mn-lt"/>
                      </a:endParaRPr>
                    </a:p>
                  </a:txBody>
                  <a:tcPr/>
                </a:tc>
              </a:tr>
              <a:tr h="370840">
                <a:tc>
                  <a:txBody>
                    <a:bodyPr/>
                    <a:lstStyle/>
                    <a:p>
                      <a:r>
                        <a:rPr lang="en-US" sz="2400" dirty="0" err="1" smtClean="0"/>
                        <a:t>poner</a:t>
                      </a:r>
                      <a:endParaRPr lang="en-US" sz="2400" dirty="0"/>
                    </a:p>
                  </a:txBody>
                  <a:tcPr/>
                </a:tc>
                <a:tc>
                  <a:txBody>
                    <a:bodyPr/>
                    <a:lstStyle/>
                    <a:p>
                      <a:pPr algn="ctr"/>
                      <a:r>
                        <a:rPr lang="en-US" sz="2400" b="1" dirty="0" err="1" smtClean="0">
                          <a:latin typeface="+mn-lt"/>
                        </a:rPr>
                        <a:t>pon</a:t>
                      </a:r>
                      <a:endParaRPr lang="en-US" sz="2400" b="1" dirty="0">
                        <a:latin typeface="+mn-lt"/>
                      </a:endParaRPr>
                    </a:p>
                  </a:txBody>
                  <a:tcPr/>
                </a:tc>
              </a:tr>
              <a:tr h="370840">
                <a:tc>
                  <a:txBody>
                    <a:bodyPr/>
                    <a:lstStyle/>
                    <a:p>
                      <a:r>
                        <a:rPr lang="en-US" sz="2400" dirty="0" err="1" smtClean="0"/>
                        <a:t>salir</a:t>
                      </a:r>
                      <a:endParaRPr lang="en-US" sz="2400" dirty="0"/>
                    </a:p>
                  </a:txBody>
                  <a:tcPr/>
                </a:tc>
                <a:tc>
                  <a:txBody>
                    <a:bodyPr/>
                    <a:lstStyle/>
                    <a:p>
                      <a:pPr algn="ctr"/>
                      <a:r>
                        <a:rPr lang="en-US" sz="2400" b="1" dirty="0" err="1" smtClean="0">
                          <a:latin typeface="+mn-lt"/>
                        </a:rPr>
                        <a:t>sal</a:t>
                      </a:r>
                      <a:endParaRPr lang="en-US" sz="2400" b="1" dirty="0">
                        <a:latin typeface="+mn-lt"/>
                      </a:endParaRPr>
                    </a:p>
                  </a:txBody>
                  <a:tcPr/>
                </a:tc>
              </a:tr>
              <a:tr h="370840">
                <a:tc>
                  <a:txBody>
                    <a:bodyPr/>
                    <a:lstStyle/>
                    <a:p>
                      <a:r>
                        <a:rPr lang="en-US" sz="2400" dirty="0" err="1" smtClean="0"/>
                        <a:t>decir</a:t>
                      </a:r>
                      <a:endParaRPr lang="en-US" sz="2400" dirty="0"/>
                    </a:p>
                  </a:txBody>
                  <a:tcPr/>
                </a:tc>
                <a:tc>
                  <a:txBody>
                    <a:bodyPr/>
                    <a:lstStyle/>
                    <a:p>
                      <a:pPr algn="ctr"/>
                      <a:r>
                        <a:rPr lang="en-US" sz="2400" b="1" dirty="0" err="1" smtClean="0">
                          <a:latin typeface="+mn-lt"/>
                        </a:rPr>
                        <a:t>di</a:t>
                      </a:r>
                      <a:endParaRPr lang="en-US" sz="2400" b="1" dirty="0">
                        <a:latin typeface="+mn-lt"/>
                      </a:endParaRPr>
                    </a:p>
                  </a:txBody>
                  <a:tcPr/>
                </a:tc>
              </a:tr>
              <a:tr h="370840">
                <a:tc>
                  <a:txBody>
                    <a:bodyPr/>
                    <a:lstStyle/>
                    <a:p>
                      <a:r>
                        <a:rPr lang="en-US" sz="2400" dirty="0" smtClean="0"/>
                        <a:t>ser</a:t>
                      </a:r>
                      <a:endParaRPr lang="en-US" sz="2400" dirty="0"/>
                    </a:p>
                  </a:txBody>
                  <a:tcPr/>
                </a:tc>
                <a:tc>
                  <a:txBody>
                    <a:bodyPr/>
                    <a:lstStyle/>
                    <a:p>
                      <a:pPr algn="ctr"/>
                      <a:r>
                        <a:rPr lang="en-US" sz="2400" b="1" dirty="0" err="1" smtClean="0">
                          <a:latin typeface="+mn-lt"/>
                        </a:rPr>
                        <a:t>sé</a:t>
                      </a:r>
                      <a:endParaRPr lang="en-US" sz="2400" b="1" dirty="0">
                        <a:latin typeface="+mn-lt"/>
                      </a:endParaRPr>
                    </a:p>
                  </a:txBody>
                  <a:tcPr/>
                </a:tc>
              </a:tr>
              <a:tr h="370840">
                <a:tc>
                  <a:txBody>
                    <a:bodyPr/>
                    <a:lstStyle/>
                    <a:p>
                      <a:r>
                        <a:rPr lang="en-US" sz="2400" dirty="0" err="1" smtClean="0"/>
                        <a:t>ir</a:t>
                      </a:r>
                      <a:endParaRPr lang="en-US" sz="2400" dirty="0"/>
                    </a:p>
                  </a:txBody>
                  <a:tcPr/>
                </a:tc>
                <a:tc>
                  <a:txBody>
                    <a:bodyPr/>
                    <a:lstStyle/>
                    <a:p>
                      <a:pPr algn="ctr"/>
                      <a:r>
                        <a:rPr lang="en-US" sz="2400" b="1" dirty="0" err="1" smtClean="0">
                          <a:latin typeface="+mn-lt"/>
                        </a:rPr>
                        <a:t>ve</a:t>
                      </a:r>
                      <a:r>
                        <a:rPr lang="en-US" sz="2400" b="1" dirty="0" smtClean="0">
                          <a:latin typeface="+mn-lt"/>
                        </a:rPr>
                        <a:t> </a:t>
                      </a:r>
                      <a:endParaRPr lang="en-US" sz="2400" b="1" dirty="0">
                        <a:latin typeface="+mn-lt"/>
                      </a:endParaRPr>
                    </a:p>
                  </a:txBody>
                  <a:tcPr/>
                </a:tc>
              </a:tr>
              <a:tr h="370840">
                <a:tc>
                  <a:txBody>
                    <a:bodyPr/>
                    <a:lstStyle/>
                    <a:p>
                      <a:r>
                        <a:rPr lang="en-US" sz="2400" dirty="0" err="1" smtClean="0"/>
                        <a:t>hacer</a:t>
                      </a:r>
                      <a:endParaRPr lang="en-US" sz="2400" dirty="0"/>
                    </a:p>
                  </a:txBody>
                  <a:tcPr/>
                </a:tc>
                <a:tc>
                  <a:txBody>
                    <a:bodyPr/>
                    <a:lstStyle/>
                    <a:p>
                      <a:pPr algn="ctr"/>
                      <a:r>
                        <a:rPr lang="en-US" sz="2400" b="1" dirty="0" err="1" smtClean="0">
                          <a:latin typeface="+mn-lt"/>
                        </a:rPr>
                        <a:t>haz</a:t>
                      </a:r>
                      <a:endParaRPr lang="en-US" sz="2400" b="1" dirty="0">
                        <a:latin typeface="+mn-lt"/>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Ejemplos</a:t>
            </a:r>
            <a:r>
              <a:rPr lang="en-US" dirty="0" smtClean="0"/>
              <a:t> (+ </a:t>
            </a:r>
            <a:r>
              <a:rPr lang="en-US" dirty="0" err="1" smtClean="0"/>
              <a:t>tú</a:t>
            </a:r>
            <a:r>
              <a:rPr lang="en-US" dirty="0" smtClean="0"/>
              <a:t>)</a:t>
            </a:r>
            <a:endParaRPr lang="en-US" dirty="0"/>
          </a:p>
        </p:txBody>
      </p:sp>
      <p:sp>
        <p:nvSpPr>
          <p:cNvPr id="3" name="Content Placeholder 2"/>
          <p:cNvSpPr>
            <a:spLocks noGrp="1"/>
          </p:cNvSpPr>
          <p:nvPr>
            <p:ph idx="1"/>
          </p:nvPr>
        </p:nvSpPr>
        <p:spPr/>
        <p:txBody>
          <a:bodyPr/>
          <a:lstStyle/>
          <a:p>
            <a:r>
              <a:rPr lang="en-US" dirty="0" smtClean="0"/>
              <a:t>Do the homework!</a:t>
            </a:r>
          </a:p>
          <a:p>
            <a:r>
              <a:rPr lang="en-US" dirty="0" smtClean="0"/>
              <a:t>¡</a:t>
            </a:r>
            <a:r>
              <a:rPr lang="en-US" b="1" dirty="0" err="1" smtClean="0">
                <a:solidFill>
                  <a:schemeClr val="accent6"/>
                </a:solidFill>
              </a:rPr>
              <a:t>Haz</a:t>
            </a:r>
            <a:r>
              <a:rPr lang="en-US" dirty="0" smtClean="0"/>
              <a:t> la </a:t>
            </a:r>
            <a:r>
              <a:rPr lang="en-US" dirty="0" err="1" smtClean="0"/>
              <a:t>tarea</a:t>
            </a:r>
            <a:r>
              <a:rPr lang="en-US" dirty="0" smtClean="0"/>
              <a:t>!</a:t>
            </a:r>
            <a:endParaRPr lang="en-US" dirty="0"/>
          </a:p>
        </p:txBody>
      </p:sp>
      <p:pic>
        <p:nvPicPr>
          <p:cNvPr id="3074" name="Picture 2" descr="C:\Program Files\Microsoft Office\Media\CntCD1\ClipArt2\j0232133.wmf"/>
          <p:cNvPicPr>
            <a:picLocks noChangeAspect="1" noChangeArrowheads="1"/>
          </p:cNvPicPr>
          <p:nvPr/>
        </p:nvPicPr>
        <p:blipFill>
          <a:blip r:embed="rId2" cstate="print"/>
          <a:srcRect/>
          <a:stretch>
            <a:fillRect/>
          </a:stretch>
        </p:blipFill>
        <p:spPr bwMode="auto">
          <a:xfrm>
            <a:off x="3352800" y="2819400"/>
            <a:ext cx="3415514" cy="3505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Ejemplos</a:t>
            </a:r>
            <a:r>
              <a:rPr lang="en-US" dirty="0" smtClean="0"/>
              <a:t> (+ </a:t>
            </a:r>
            <a:r>
              <a:rPr lang="en-US" dirty="0" err="1" smtClean="0"/>
              <a:t>tú</a:t>
            </a:r>
            <a:r>
              <a:rPr lang="en-US" dirty="0" smtClean="0"/>
              <a:t>)</a:t>
            </a:r>
            <a:endParaRPr lang="en-US" dirty="0"/>
          </a:p>
        </p:txBody>
      </p:sp>
      <p:sp>
        <p:nvSpPr>
          <p:cNvPr id="3" name="Content Placeholder 2"/>
          <p:cNvSpPr>
            <a:spLocks noGrp="1"/>
          </p:cNvSpPr>
          <p:nvPr>
            <p:ph idx="1"/>
          </p:nvPr>
        </p:nvSpPr>
        <p:spPr/>
        <p:txBody>
          <a:bodyPr/>
          <a:lstStyle/>
          <a:p>
            <a:r>
              <a:rPr lang="en-US" dirty="0" smtClean="0"/>
              <a:t>Come here!</a:t>
            </a:r>
          </a:p>
          <a:p>
            <a:r>
              <a:rPr lang="en-US" dirty="0" smtClean="0"/>
              <a:t>¡</a:t>
            </a:r>
            <a:r>
              <a:rPr lang="en-US" b="1" dirty="0" err="1" smtClean="0">
                <a:solidFill>
                  <a:schemeClr val="accent6"/>
                </a:solidFill>
              </a:rPr>
              <a:t>Ven</a:t>
            </a:r>
            <a:r>
              <a:rPr lang="en-US" dirty="0" smtClean="0"/>
              <a:t> </a:t>
            </a:r>
            <a:r>
              <a:rPr lang="en-US" dirty="0" err="1" smtClean="0"/>
              <a:t>aquí</a:t>
            </a:r>
            <a:r>
              <a:rPr lang="en-US" dirty="0" smtClean="0"/>
              <a:t>!</a:t>
            </a:r>
            <a:endParaRPr lang="en-US" dirty="0"/>
          </a:p>
        </p:txBody>
      </p:sp>
      <p:pic>
        <p:nvPicPr>
          <p:cNvPr id="4098" name="Picture 2" descr="C:\Program Files\Microsoft Office\Media\CntCD1\ClipArt1\j0078709.wmf"/>
          <p:cNvPicPr>
            <a:picLocks noChangeAspect="1" noChangeArrowheads="1"/>
          </p:cNvPicPr>
          <p:nvPr/>
        </p:nvPicPr>
        <p:blipFill>
          <a:blip r:embed="rId2" cstate="print"/>
          <a:srcRect/>
          <a:stretch>
            <a:fillRect/>
          </a:stretch>
        </p:blipFill>
        <p:spPr bwMode="auto">
          <a:xfrm>
            <a:off x="3352800" y="2133600"/>
            <a:ext cx="2701925" cy="40195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Mandatos</a:t>
            </a:r>
            <a:r>
              <a:rPr lang="en-US" dirty="0" smtClean="0"/>
              <a:t> </a:t>
            </a:r>
            <a:r>
              <a:rPr lang="en-US" dirty="0" err="1" smtClean="0"/>
              <a:t>informales</a:t>
            </a:r>
            <a:r>
              <a:rPr lang="en-US" dirty="0" smtClean="0"/>
              <a:t>- los </a:t>
            </a:r>
            <a:r>
              <a:rPr lang="en-US" dirty="0" err="1" smtClean="0"/>
              <a:t>negativos</a:t>
            </a:r>
            <a:endParaRPr lang="en-US" dirty="0"/>
          </a:p>
        </p:txBody>
      </p:sp>
      <p:sp>
        <p:nvSpPr>
          <p:cNvPr id="3" name="Content Placeholder 2"/>
          <p:cNvSpPr>
            <a:spLocks noGrp="1"/>
          </p:cNvSpPr>
          <p:nvPr>
            <p:ph sz="quarter" idx="1"/>
          </p:nvPr>
        </p:nvSpPr>
        <p:spPr>
          <a:xfrm>
            <a:off x="301752" y="1527048"/>
            <a:ext cx="8503920" cy="4949952"/>
          </a:xfrm>
        </p:spPr>
        <p:txBody>
          <a:bodyPr>
            <a:normAutofit/>
          </a:bodyPr>
          <a:lstStyle/>
          <a:p>
            <a:r>
              <a:rPr lang="en-US" dirty="0" smtClean="0"/>
              <a:t>To order or advise friends, family, people you know well and children NOT to do something, use the negative </a:t>
            </a:r>
            <a:r>
              <a:rPr lang="en-US" dirty="0" err="1" smtClean="0"/>
              <a:t>tú</a:t>
            </a:r>
            <a:r>
              <a:rPr lang="en-US" dirty="0" smtClean="0"/>
              <a:t> form commands.</a:t>
            </a:r>
          </a:p>
          <a:p>
            <a:endParaRPr lang="en-US" dirty="0" smtClean="0"/>
          </a:p>
          <a:p>
            <a:r>
              <a:rPr lang="en-US" dirty="0" smtClean="0"/>
              <a:t>Negative </a:t>
            </a:r>
            <a:r>
              <a:rPr lang="en-US" dirty="0" err="1" smtClean="0"/>
              <a:t>tú</a:t>
            </a:r>
            <a:r>
              <a:rPr lang="en-US" dirty="0" smtClean="0"/>
              <a:t> form commands are formed the same way as </a:t>
            </a:r>
            <a:r>
              <a:rPr lang="en-US" dirty="0" err="1" smtClean="0"/>
              <a:t>Ud</a:t>
            </a:r>
            <a:r>
              <a:rPr lang="en-US" dirty="0" smtClean="0"/>
              <a:t>. and </a:t>
            </a:r>
            <a:r>
              <a:rPr lang="en-US" dirty="0" err="1" smtClean="0"/>
              <a:t>Uds</a:t>
            </a:r>
            <a:r>
              <a:rPr lang="en-US" dirty="0" smtClean="0"/>
              <a:t>. form commands and follow the same rules.</a:t>
            </a:r>
          </a:p>
          <a:p>
            <a:pPr lvl="1"/>
            <a:r>
              <a:rPr lang="en-US" dirty="0" smtClean="0"/>
              <a:t>Take the “</a:t>
            </a:r>
            <a:r>
              <a:rPr lang="en-US" dirty="0" err="1" smtClean="0"/>
              <a:t>yo</a:t>
            </a:r>
            <a:r>
              <a:rPr lang="en-US" dirty="0" smtClean="0"/>
              <a:t>” form of the present tense</a:t>
            </a:r>
          </a:p>
          <a:p>
            <a:pPr lvl="1"/>
            <a:r>
              <a:rPr lang="en-US" dirty="0" smtClean="0"/>
              <a:t>Drop the </a:t>
            </a:r>
            <a:r>
              <a:rPr lang="en-US" b="1" dirty="0" smtClean="0">
                <a:solidFill>
                  <a:schemeClr val="accent6"/>
                </a:solidFill>
              </a:rPr>
              <a:t>–o </a:t>
            </a:r>
            <a:r>
              <a:rPr lang="en-US" dirty="0" smtClean="0"/>
              <a:t>ending</a:t>
            </a:r>
          </a:p>
          <a:p>
            <a:pPr lvl="1"/>
            <a:r>
              <a:rPr lang="en-US" dirty="0" smtClean="0"/>
              <a:t>Add </a:t>
            </a:r>
            <a:r>
              <a:rPr lang="en-US" b="1" dirty="0" smtClean="0">
                <a:solidFill>
                  <a:schemeClr val="accent6"/>
                </a:solidFill>
              </a:rPr>
              <a:t>–</a:t>
            </a:r>
            <a:r>
              <a:rPr lang="en-US" b="1" dirty="0" err="1" smtClean="0">
                <a:solidFill>
                  <a:schemeClr val="accent6"/>
                </a:solidFill>
              </a:rPr>
              <a:t>es</a:t>
            </a:r>
            <a:r>
              <a:rPr lang="en-US" b="1" dirty="0" smtClean="0">
                <a:solidFill>
                  <a:schemeClr val="accent6"/>
                </a:solidFill>
              </a:rPr>
              <a:t> to –</a:t>
            </a:r>
            <a:r>
              <a:rPr lang="en-US" b="1" dirty="0" err="1" smtClean="0">
                <a:solidFill>
                  <a:schemeClr val="accent6"/>
                </a:solidFill>
              </a:rPr>
              <a:t>ar</a:t>
            </a:r>
            <a:r>
              <a:rPr lang="en-US" b="1" dirty="0" smtClean="0">
                <a:solidFill>
                  <a:schemeClr val="accent6"/>
                </a:solidFill>
              </a:rPr>
              <a:t> verbs</a:t>
            </a:r>
            <a:r>
              <a:rPr lang="en-US" dirty="0" smtClean="0"/>
              <a:t> and </a:t>
            </a:r>
            <a:r>
              <a:rPr lang="en-US" b="1" dirty="0" smtClean="0">
                <a:solidFill>
                  <a:schemeClr val="accent6"/>
                </a:solidFill>
              </a:rPr>
              <a:t>–as to –</a:t>
            </a:r>
            <a:r>
              <a:rPr lang="en-US" b="1" dirty="0" err="1" smtClean="0">
                <a:solidFill>
                  <a:schemeClr val="accent6"/>
                </a:solidFill>
              </a:rPr>
              <a:t>er</a:t>
            </a:r>
            <a:r>
              <a:rPr lang="en-US" b="1" dirty="0" smtClean="0">
                <a:solidFill>
                  <a:schemeClr val="accent6"/>
                </a:solidFill>
              </a:rPr>
              <a:t>/-</a:t>
            </a:r>
            <a:r>
              <a:rPr lang="en-US" b="1" dirty="0" err="1" smtClean="0">
                <a:solidFill>
                  <a:schemeClr val="accent6"/>
                </a:solidFill>
              </a:rPr>
              <a:t>ir</a:t>
            </a:r>
            <a:r>
              <a:rPr lang="en-US" b="1" dirty="0" smtClean="0">
                <a:solidFill>
                  <a:schemeClr val="accent6"/>
                </a:solidFill>
              </a:rPr>
              <a:t> verbs</a:t>
            </a:r>
          </a:p>
          <a:p>
            <a:pPr lvl="1"/>
            <a:r>
              <a:rPr lang="en-US" dirty="0" smtClean="0"/>
              <a:t>Place “</a:t>
            </a:r>
            <a:r>
              <a:rPr lang="en-US" b="1" dirty="0" smtClean="0">
                <a:solidFill>
                  <a:schemeClr val="accent6"/>
                </a:solidFill>
              </a:rPr>
              <a:t>no</a:t>
            </a:r>
            <a:r>
              <a:rPr lang="en-US" dirty="0" smtClean="0"/>
              <a:t>” in front of the command form</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anim calcmode="lin" valueType="num">
                                      <p:cBhvr>
                                        <p:cTn id="22"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23"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4"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edge">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Scale>
                                      <p:cBhvr>
                                        <p:cTn id="40"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3">
                                            <p:txEl>
                                              <p:pRg st="6" end="6"/>
                                            </p:txEl>
                                          </p:spTgt>
                                        </p:tgtEl>
                                        <p:attrNameLst>
                                          <p:attrName>ppt_x</p:attrName>
                                          <p:attrName>ppt_y</p:attrName>
                                        </p:attrNameLst>
                                      </p:cBhvr>
                                    </p:animMotion>
                                    <p:animEffect transition="in" filter="fade">
                                      <p:cBhvr>
                                        <p:cTn id="4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Ejemplos</a:t>
            </a:r>
            <a:r>
              <a:rPr lang="en-US" dirty="0" smtClean="0"/>
              <a:t> (-</a:t>
            </a:r>
            <a:r>
              <a:rPr lang="en-US" dirty="0" err="1" smtClean="0"/>
              <a:t>tú</a:t>
            </a:r>
            <a:r>
              <a:rPr lang="en-US" dirty="0" smtClean="0"/>
              <a:t>)</a:t>
            </a:r>
            <a:endParaRPr lang="en-US" dirty="0"/>
          </a:p>
        </p:txBody>
      </p:sp>
      <p:sp>
        <p:nvSpPr>
          <p:cNvPr id="3" name="Content Placeholder 2"/>
          <p:cNvSpPr>
            <a:spLocks noGrp="1"/>
          </p:cNvSpPr>
          <p:nvPr>
            <p:ph idx="1"/>
          </p:nvPr>
        </p:nvSpPr>
        <p:spPr/>
        <p:txBody>
          <a:bodyPr/>
          <a:lstStyle/>
          <a:p>
            <a:r>
              <a:rPr lang="en-US" dirty="0" smtClean="0"/>
              <a:t>Don’t leave!</a:t>
            </a:r>
          </a:p>
          <a:p>
            <a:r>
              <a:rPr lang="en-US" dirty="0" smtClean="0"/>
              <a:t>¡</a:t>
            </a:r>
            <a:r>
              <a:rPr lang="en-US" b="1" dirty="0" smtClean="0">
                <a:solidFill>
                  <a:schemeClr val="accent6"/>
                </a:solidFill>
              </a:rPr>
              <a:t>No </a:t>
            </a:r>
            <a:r>
              <a:rPr lang="en-US" b="1" dirty="0" err="1" smtClean="0">
                <a:solidFill>
                  <a:schemeClr val="accent6"/>
                </a:solidFill>
              </a:rPr>
              <a:t>salgas</a:t>
            </a:r>
            <a:r>
              <a:rPr lang="en-US" dirty="0" smtClean="0"/>
              <a:t>!</a:t>
            </a:r>
            <a:endParaRPr lang="en-US" dirty="0"/>
          </a:p>
        </p:txBody>
      </p:sp>
      <p:pic>
        <p:nvPicPr>
          <p:cNvPr id="7171" name="Picture 3" descr="C:\Documents and Settings\burakam\Local Settings\Temporary Internet Files\Content.IE5\XTCDODU1\MP900432921[1].jpg"/>
          <p:cNvPicPr>
            <a:picLocks noChangeAspect="1" noChangeArrowheads="1"/>
          </p:cNvPicPr>
          <p:nvPr/>
        </p:nvPicPr>
        <p:blipFill>
          <a:blip r:embed="rId2" cstate="print"/>
          <a:srcRect/>
          <a:stretch>
            <a:fillRect/>
          </a:stretch>
        </p:blipFill>
        <p:spPr bwMode="auto">
          <a:xfrm>
            <a:off x="1981200" y="3124200"/>
            <a:ext cx="2209800" cy="3309971"/>
          </a:xfrm>
          <a:prstGeom prst="rect">
            <a:avLst/>
          </a:prstGeom>
          <a:noFill/>
        </p:spPr>
      </p:pic>
      <p:pic>
        <p:nvPicPr>
          <p:cNvPr id="7172" name="Picture 4" descr="C:\Documents and Settings\burakam\Local Settings\Temporary Internet Files\Content.IE5\R2EMDQSO\MP900422690[1].jpg"/>
          <p:cNvPicPr>
            <a:picLocks noChangeAspect="1" noChangeArrowheads="1"/>
          </p:cNvPicPr>
          <p:nvPr/>
        </p:nvPicPr>
        <p:blipFill>
          <a:blip r:embed="rId3" cstate="print"/>
          <a:srcRect/>
          <a:stretch>
            <a:fillRect/>
          </a:stretch>
        </p:blipFill>
        <p:spPr bwMode="auto">
          <a:xfrm>
            <a:off x="4572000" y="1752600"/>
            <a:ext cx="2545036" cy="38955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Mandatos</a:t>
            </a:r>
            <a:r>
              <a:rPr lang="en-US" dirty="0" smtClean="0"/>
              <a:t> </a:t>
            </a:r>
            <a:r>
              <a:rPr lang="en-US" dirty="0" err="1" smtClean="0"/>
              <a:t>formales</a:t>
            </a:r>
            <a:r>
              <a:rPr lang="en-US" dirty="0" smtClean="0"/>
              <a:t> (</a:t>
            </a:r>
            <a:r>
              <a:rPr lang="en-US" dirty="0" err="1" smtClean="0"/>
              <a:t>Ud</a:t>
            </a:r>
            <a:r>
              <a:rPr lang="en-US" dirty="0" smtClean="0"/>
              <a:t>. y </a:t>
            </a:r>
            <a:r>
              <a:rPr lang="en-US" dirty="0" err="1" smtClean="0"/>
              <a:t>Uds</a:t>
            </a:r>
            <a:r>
              <a:rPr lang="en-US" dirty="0" smtClean="0"/>
              <a:t>.)</a:t>
            </a:r>
            <a:endParaRPr lang="en-US" dirty="0"/>
          </a:p>
        </p:txBody>
      </p:sp>
      <p:sp>
        <p:nvSpPr>
          <p:cNvPr id="3" name="Content Placeholder 2"/>
          <p:cNvSpPr>
            <a:spLocks noGrp="1"/>
          </p:cNvSpPr>
          <p:nvPr>
            <p:ph sz="quarter" idx="1"/>
          </p:nvPr>
        </p:nvSpPr>
        <p:spPr/>
        <p:txBody>
          <a:bodyPr/>
          <a:lstStyle/>
          <a:p>
            <a:r>
              <a:rPr lang="en-US" dirty="0" err="1" smtClean="0">
                <a:solidFill>
                  <a:srgbClr val="000000"/>
                </a:solidFill>
              </a:rPr>
              <a:t>Mandatos</a:t>
            </a:r>
            <a:r>
              <a:rPr lang="en-US" dirty="0" smtClean="0">
                <a:solidFill>
                  <a:srgbClr val="000000"/>
                </a:solidFill>
              </a:rPr>
              <a:t> </a:t>
            </a:r>
            <a:r>
              <a:rPr lang="en-US" dirty="0" err="1" smtClean="0">
                <a:solidFill>
                  <a:srgbClr val="000000"/>
                </a:solidFill>
              </a:rPr>
              <a:t>formales</a:t>
            </a:r>
            <a:r>
              <a:rPr lang="en-US" dirty="0" smtClean="0">
                <a:solidFill>
                  <a:srgbClr val="000000"/>
                </a:solidFill>
              </a:rPr>
              <a:t> are used to give orders or advice to people you address as </a:t>
            </a:r>
            <a:r>
              <a:rPr lang="en-US" b="1" dirty="0" err="1" smtClean="0">
                <a:solidFill>
                  <a:srgbClr val="000000"/>
                </a:solidFill>
              </a:rPr>
              <a:t>usted</a:t>
            </a:r>
            <a:r>
              <a:rPr lang="en-US" b="1" dirty="0" smtClean="0">
                <a:solidFill>
                  <a:srgbClr val="000000"/>
                </a:solidFill>
              </a:rPr>
              <a:t> </a:t>
            </a:r>
            <a:r>
              <a:rPr lang="en-US" dirty="0" smtClean="0">
                <a:solidFill>
                  <a:srgbClr val="000000"/>
                </a:solidFill>
              </a:rPr>
              <a:t>or </a:t>
            </a:r>
            <a:r>
              <a:rPr lang="en-US" b="1" dirty="0" err="1" smtClean="0">
                <a:solidFill>
                  <a:srgbClr val="000000"/>
                </a:solidFill>
              </a:rPr>
              <a:t>ustedes</a:t>
            </a:r>
            <a:r>
              <a:rPr lang="en-US" dirty="0" smtClean="0">
                <a:solidFill>
                  <a:srgbClr val="000000"/>
                </a:solidFill>
              </a:rPr>
              <a:t>. </a:t>
            </a:r>
          </a:p>
          <a:p>
            <a:endParaRPr lang="en-US" dirty="0" smtClean="0">
              <a:solidFill>
                <a:srgbClr val="000000"/>
              </a:solidFill>
            </a:endParaRPr>
          </a:p>
          <a:p>
            <a:r>
              <a:rPr lang="en-US" dirty="0" smtClean="0"/>
              <a:t>To form the </a:t>
            </a:r>
            <a:r>
              <a:rPr lang="en-US" dirty="0" err="1" smtClean="0"/>
              <a:t>Ud</a:t>
            </a:r>
            <a:r>
              <a:rPr lang="en-US" dirty="0" smtClean="0"/>
              <a:t>. and </a:t>
            </a:r>
            <a:r>
              <a:rPr lang="en-US" dirty="0" err="1" smtClean="0"/>
              <a:t>Uds</a:t>
            </a:r>
            <a:r>
              <a:rPr lang="en-US" dirty="0" smtClean="0"/>
              <a:t>. command forms:</a:t>
            </a:r>
          </a:p>
          <a:p>
            <a:pPr lvl="1"/>
            <a:r>
              <a:rPr lang="en-US" dirty="0" smtClean="0"/>
              <a:t>Take the present tense “</a:t>
            </a:r>
            <a:r>
              <a:rPr lang="en-US" dirty="0" err="1" smtClean="0"/>
              <a:t>yo</a:t>
            </a:r>
            <a:r>
              <a:rPr lang="en-US" dirty="0" smtClean="0"/>
              <a:t>” form</a:t>
            </a:r>
          </a:p>
          <a:p>
            <a:pPr lvl="1"/>
            <a:r>
              <a:rPr lang="en-US" dirty="0" smtClean="0"/>
              <a:t>Drop the </a:t>
            </a:r>
            <a:r>
              <a:rPr lang="en-US" b="1" dirty="0" smtClean="0">
                <a:solidFill>
                  <a:schemeClr val="accent4"/>
                </a:solidFill>
              </a:rPr>
              <a:t>–o </a:t>
            </a:r>
            <a:r>
              <a:rPr lang="en-US" dirty="0" smtClean="0"/>
              <a:t>ending</a:t>
            </a:r>
          </a:p>
          <a:p>
            <a:pPr lvl="1"/>
            <a:r>
              <a:rPr lang="en-US" dirty="0" smtClean="0"/>
              <a:t>Add one of the following endings:</a:t>
            </a:r>
          </a:p>
          <a:p>
            <a:pPr>
              <a:buNone/>
            </a:pPr>
            <a:endParaRPr lang="en-US" dirty="0" smtClean="0">
              <a:solidFill>
                <a:srgbClr val="000000"/>
              </a:solidFill>
            </a:endParaRPr>
          </a:p>
          <a:p>
            <a:endParaRPr lang="en-US" dirty="0"/>
          </a:p>
        </p:txBody>
      </p:sp>
      <p:graphicFrame>
        <p:nvGraphicFramePr>
          <p:cNvPr id="4" name="Table 3"/>
          <p:cNvGraphicFramePr>
            <a:graphicFrameLocks noGrp="1"/>
          </p:cNvGraphicFramePr>
          <p:nvPr/>
        </p:nvGraphicFramePr>
        <p:xfrm>
          <a:off x="1143000" y="4724400"/>
          <a:ext cx="6858000" cy="1676400"/>
        </p:xfrm>
        <a:graphic>
          <a:graphicData uri="http://schemas.openxmlformats.org/drawingml/2006/table">
            <a:tbl>
              <a:tblPr firstRow="1" bandRow="1">
                <a:tableStyleId>{5C22544A-7EE6-4342-B048-85BDC9FD1C3A}</a:tableStyleId>
              </a:tblPr>
              <a:tblGrid>
                <a:gridCol w="2286000"/>
                <a:gridCol w="2286000"/>
                <a:gridCol w="2286000"/>
              </a:tblGrid>
              <a:tr h="558800">
                <a:tc>
                  <a:txBody>
                    <a:bodyPr/>
                    <a:lstStyle/>
                    <a:p>
                      <a:endParaRPr lang="en-US" sz="2400" dirty="0"/>
                    </a:p>
                  </a:txBody>
                  <a:tcPr/>
                </a:tc>
                <a:tc>
                  <a:txBody>
                    <a:bodyPr/>
                    <a:lstStyle/>
                    <a:p>
                      <a:pPr algn="ctr"/>
                      <a:r>
                        <a:rPr lang="en-US" sz="2400" dirty="0" smtClean="0"/>
                        <a:t>-</a:t>
                      </a:r>
                      <a:r>
                        <a:rPr lang="en-US" sz="2400" dirty="0" err="1" smtClean="0"/>
                        <a:t>ar</a:t>
                      </a:r>
                      <a:r>
                        <a:rPr lang="en-US" sz="2400" baseline="0" dirty="0" smtClean="0"/>
                        <a:t> verbs</a:t>
                      </a:r>
                      <a:endParaRPr lang="en-US" sz="2400" dirty="0"/>
                    </a:p>
                  </a:txBody>
                  <a:tcPr/>
                </a:tc>
                <a:tc>
                  <a:txBody>
                    <a:bodyPr/>
                    <a:lstStyle/>
                    <a:p>
                      <a:pPr algn="ctr"/>
                      <a:r>
                        <a:rPr lang="en-US" sz="2400" dirty="0" smtClean="0"/>
                        <a:t>-</a:t>
                      </a:r>
                      <a:r>
                        <a:rPr lang="en-US" sz="2400" dirty="0" err="1" smtClean="0"/>
                        <a:t>er</a:t>
                      </a:r>
                      <a:r>
                        <a:rPr lang="en-US" sz="2400" dirty="0" smtClean="0"/>
                        <a:t>/-</a:t>
                      </a:r>
                      <a:r>
                        <a:rPr lang="en-US" sz="2400" dirty="0" err="1" smtClean="0"/>
                        <a:t>ir</a:t>
                      </a:r>
                      <a:r>
                        <a:rPr lang="en-US" sz="2400" baseline="0" dirty="0" smtClean="0"/>
                        <a:t> verbs</a:t>
                      </a:r>
                      <a:endParaRPr lang="en-US" sz="2400" dirty="0"/>
                    </a:p>
                  </a:txBody>
                  <a:tcPr/>
                </a:tc>
              </a:tr>
              <a:tr h="558800">
                <a:tc>
                  <a:txBody>
                    <a:bodyPr/>
                    <a:lstStyle/>
                    <a:p>
                      <a:r>
                        <a:rPr lang="en-US" sz="2400" dirty="0" err="1" smtClean="0"/>
                        <a:t>Usted</a:t>
                      </a:r>
                      <a:r>
                        <a:rPr lang="en-US" sz="2400" baseline="0" dirty="0" smtClean="0"/>
                        <a:t>  (</a:t>
                      </a:r>
                      <a:r>
                        <a:rPr lang="en-US" sz="2400" baseline="0" dirty="0" err="1" smtClean="0"/>
                        <a:t>Ud</a:t>
                      </a:r>
                      <a:r>
                        <a:rPr lang="en-US" sz="2400" baseline="0" dirty="0" smtClean="0"/>
                        <a:t>.)</a:t>
                      </a:r>
                      <a:endParaRPr lang="en-US" sz="2400" dirty="0"/>
                    </a:p>
                  </a:txBody>
                  <a:tcPr/>
                </a:tc>
                <a:tc>
                  <a:txBody>
                    <a:bodyPr/>
                    <a:lstStyle/>
                    <a:p>
                      <a:pPr algn="ctr"/>
                      <a:r>
                        <a:rPr lang="en-US" sz="2400" dirty="0" smtClean="0"/>
                        <a:t>-e</a:t>
                      </a:r>
                      <a:endParaRPr lang="en-US" sz="2400" dirty="0"/>
                    </a:p>
                  </a:txBody>
                  <a:tcPr/>
                </a:tc>
                <a:tc>
                  <a:txBody>
                    <a:bodyPr/>
                    <a:lstStyle/>
                    <a:p>
                      <a:pPr algn="ctr"/>
                      <a:r>
                        <a:rPr lang="en-US" sz="2400" dirty="0" smtClean="0"/>
                        <a:t>-a</a:t>
                      </a:r>
                      <a:endParaRPr lang="en-US" sz="2400" dirty="0"/>
                    </a:p>
                  </a:txBody>
                  <a:tcPr/>
                </a:tc>
              </a:tr>
              <a:tr h="558800">
                <a:tc>
                  <a:txBody>
                    <a:bodyPr/>
                    <a:lstStyle/>
                    <a:p>
                      <a:r>
                        <a:rPr lang="en-US" sz="2400" dirty="0" err="1" smtClean="0"/>
                        <a:t>Ustedes</a:t>
                      </a:r>
                      <a:r>
                        <a:rPr lang="en-US" sz="2400" dirty="0" smtClean="0"/>
                        <a:t> (</a:t>
                      </a:r>
                      <a:r>
                        <a:rPr lang="en-US" sz="2400" dirty="0" err="1" smtClean="0"/>
                        <a:t>Uds</a:t>
                      </a:r>
                      <a:r>
                        <a:rPr lang="en-US" sz="2400" dirty="0" smtClean="0"/>
                        <a:t>.)</a:t>
                      </a:r>
                      <a:endParaRPr lang="en-US" sz="2400" dirty="0"/>
                    </a:p>
                  </a:txBody>
                  <a:tcPr/>
                </a:tc>
                <a:tc>
                  <a:txBody>
                    <a:bodyPr/>
                    <a:lstStyle/>
                    <a:p>
                      <a:pPr algn="ctr"/>
                      <a:r>
                        <a:rPr lang="en-US" sz="2400" dirty="0" smtClean="0"/>
                        <a:t>-en</a:t>
                      </a:r>
                      <a:endParaRPr lang="en-US" sz="2400" dirty="0"/>
                    </a:p>
                  </a:txBody>
                  <a:tcPr/>
                </a:tc>
                <a:tc>
                  <a:txBody>
                    <a:bodyPr/>
                    <a:lstStyle/>
                    <a:p>
                      <a:pPr algn="ctr"/>
                      <a:r>
                        <a:rPr lang="en-US" sz="2400" dirty="0" smtClean="0"/>
                        <a:t>-an</a:t>
                      </a:r>
                      <a:endParaRPr lang="en-US" sz="24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16"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7"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8"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5"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26"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down)">
                                      <p:cBhvr>
                                        <p:cTn id="39" dur="580">
                                          <p:stCondLst>
                                            <p:cond delay="0"/>
                                          </p:stCondLst>
                                        </p:cTn>
                                        <p:tgtEl>
                                          <p:spTgt spid="3">
                                            <p:txEl>
                                              <p:pRg st="5" end="5"/>
                                            </p:txEl>
                                          </p:spTgt>
                                        </p:tgtEl>
                                      </p:cBhvr>
                                    </p:animEffect>
                                    <p:anim calcmode="lin" valueType="num">
                                      <p:cBhvr>
                                        <p:cTn id="4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5" end="5"/>
                                            </p:txEl>
                                          </p:spTgt>
                                        </p:tgtEl>
                                      </p:cBhvr>
                                      <p:to x="100000" y="60000"/>
                                    </p:animScale>
                                    <p:animScale>
                                      <p:cBhvr>
                                        <p:cTn id="46" dur="166" decel="50000">
                                          <p:stCondLst>
                                            <p:cond delay="676"/>
                                          </p:stCondLst>
                                        </p:cTn>
                                        <p:tgtEl>
                                          <p:spTgt spid="3">
                                            <p:txEl>
                                              <p:pRg st="5" end="5"/>
                                            </p:txEl>
                                          </p:spTgt>
                                        </p:tgtEl>
                                      </p:cBhvr>
                                      <p:to x="100000" y="100000"/>
                                    </p:animScale>
                                    <p:animScale>
                                      <p:cBhvr>
                                        <p:cTn id="47" dur="26">
                                          <p:stCondLst>
                                            <p:cond delay="1312"/>
                                          </p:stCondLst>
                                        </p:cTn>
                                        <p:tgtEl>
                                          <p:spTgt spid="3">
                                            <p:txEl>
                                              <p:pRg st="5" end="5"/>
                                            </p:txEl>
                                          </p:spTgt>
                                        </p:tgtEl>
                                      </p:cBhvr>
                                      <p:to x="100000" y="80000"/>
                                    </p:animScale>
                                    <p:animScale>
                                      <p:cBhvr>
                                        <p:cTn id="48" dur="166" decel="50000">
                                          <p:stCondLst>
                                            <p:cond delay="1338"/>
                                          </p:stCondLst>
                                        </p:cTn>
                                        <p:tgtEl>
                                          <p:spTgt spid="3">
                                            <p:txEl>
                                              <p:pRg st="5" end="5"/>
                                            </p:txEl>
                                          </p:spTgt>
                                        </p:tgtEl>
                                      </p:cBhvr>
                                      <p:to x="100000" y="100000"/>
                                    </p:animScale>
                                    <p:animScale>
                                      <p:cBhvr>
                                        <p:cTn id="49" dur="26">
                                          <p:stCondLst>
                                            <p:cond delay="1642"/>
                                          </p:stCondLst>
                                        </p:cTn>
                                        <p:tgtEl>
                                          <p:spTgt spid="3">
                                            <p:txEl>
                                              <p:pRg st="5" end="5"/>
                                            </p:txEl>
                                          </p:spTgt>
                                        </p:tgtEl>
                                      </p:cBhvr>
                                      <p:to x="100000" y="90000"/>
                                    </p:animScale>
                                    <p:animScale>
                                      <p:cBhvr>
                                        <p:cTn id="50" dur="166" decel="50000">
                                          <p:stCondLst>
                                            <p:cond delay="1668"/>
                                          </p:stCondLst>
                                        </p:cTn>
                                        <p:tgtEl>
                                          <p:spTgt spid="3">
                                            <p:txEl>
                                              <p:pRg st="5" end="5"/>
                                            </p:txEl>
                                          </p:spTgt>
                                        </p:tgtEl>
                                      </p:cBhvr>
                                      <p:to x="100000" y="100000"/>
                                    </p:animScale>
                                    <p:animScale>
                                      <p:cBhvr>
                                        <p:cTn id="51" dur="26">
                                          <p:stCondLst>
                                            <p:cond delay="1808"/>
                                          </p:stCondLst>
                                        </p:cTn>
                                        <p:tgtEl>
                                          <p:spTgt spid="3">
                                            <p:txEl>
                                              <p:pRg st="5" end="5"/>
                                            </p:txEl>
                                          </p:spTgt>
                                        </p:tgtEl>
                                      </p:cBhvr>
                                      <p:to x="100000" y="95000"/>
                                    </p:animScale>
                                    <p:animScale>
                                      <p:cBhvr>
                                        <p:cTn id="52" dur="166" decel="50000">
                                          <p:stCondLst>
                                            <p:cond delay="1834"/>
                                          </p:stCondLst>
                                        </p:cTn>
                                        <p:tgtEl>
                                          <p:spTgt spid="3">
                                            <p:txEl>
                                              <p:pRg st="5" end="5"/>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0"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edge">
                                      <p:cBhvr>
                                        <p:cTn id="5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Ejemplos</a:t>
            </a:r>
            <a:r>
              <a:rPr lang="en-US" dirty="0" smtClean="0"/>
              <a:t> (-</a:t>
            </a:r>
            <a:r>
              <a:rPr lang="en-US" dirty="0" err="1" smtClean="0"/>
              <a:t>tú</a:t>
            </a:r>
            <a:r>
              <a:rPr lang="en-US" dirty="0" smtClean="0"/>
              <a:t>)</a:t>
            </a:r>
            <a:endParaRPr lang="en-US" dirty="0"/>
          </a:p>
        </p:txBody>
      </p:sp>
      <p:sp>
        <p:nvSpPr>
          <p:cNvPr id="3" name="Content Placeholder 2"/>
          <p:cNvSpPr>
            <a:spLocks noGrp="1"/>
          </p:cNvSpPr>
          <p:nvPr>
            <p:ph idx="1"/>
          </p:nvPr>
        </p:nvSpPr>
        <p:spPr/>
        <p:txBody>
          <a:bodyPr/>
          <a:lstStyle/>
          <a:p>
            <a:r>
              <a:rPr lang="en-US" dirty="0" smtClean="0"/>
              <a:t>Don’t order the fish!</a:t>
            </a:r>
          </a:p>
          <a:p>
            <a:r>
              <a:rPr lang="en-US" dirty="0" smtClean="0"/>
              <a:t>¡</a:t>
            </a:r>
            <a:r>
              <a:rPr lang="en-US" b="1" dirty="0" smtClean="0">
                <a:solidFill>
                  <a:schemeClr val="accent6"/>
                </a:solidFill>
              </a:rPr>
              <a:t>No </a:t>
            </a:r>
            <a:r>
              <a:rPr lang="en-US" b="1" dirty="0" err="1" smtClean="0">
                <a:solidFill>
                  <a:schemeClr val="accent6"/>
                </a:solidFill>
              </a:rPr>
              <a:t>pidas</a:t>
            </a:r>
            <a:r>
              <a:rPr lang="en-US" b="1" dirty="0" smtClean="0">
                <a:solidFill>
                  <a:schemeClr val="accent6"/>
                </a:solidFill>
              </a:rPr>
              <a:t> </a:t>
            </a:r>
            <a:r>
              <a:rPr lang="en-US" dirty="0" smtClean="0"/>
              <a:t>el </a:t>
            </a:r>
            <a:r>
              <a:rPr lang="en-US" dirty="0" err="1" smtClean="0"/>
              <a:t>pescado</a:t>
            </a:r>
            <a:r>
              <a:rPr lang="en-US" dirty="0" smtClean="0"/>
              <a:t>! </a:t>
            </a:r>
            <a:endParaRPr lang="en-US" dirty="0"/>
          </a:p>
        </p:txBody>
      </p:sp>
      <p:pic>
        <p:nvPicPr>
          <p:cNvPr id="5122" name="Picture 2" descr="C:\Program Files\Microsoft Office\Media\CntCD1\ClipArt3\j0233570.wmf"/>
          <p:cNvPicPr>
            <a:picLocks noChangeAspect="1" noChangeArrowheads="1"/>
          </p:cNvPicPr>
          <p:nvPr/>
        </p:nvPicPr>
        <p:blipFill>
          <a:blip r:embed="rId2" cstate="print"/>
          <a:srcRect/>
          <a:stretch>
            <a:fillRect/>
          </a:stretch>
        </p:blipFill>
        <p:spPr bwMode="auto">
          <a:xfrm>
            <a:off x="2971800" y="3581400"/>
            <a:ext cx="4022745"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758952"/>
          </a:xfrm>
        </p:spPr>
        <p:txBody>
          <a:bodyPr>
            <a:normAutofit fontScale="90000"/>
          </a:bodyPr>
          <a:lstStyle/>
          <a:p>
            <a:r>
              <a:rPr lang="en-US" dirty="0" err="1" smtClean="0"/>
              <a:t>Mandatos</a:t>
            </a:r>
            <a:r>
              <a:rPr lang="en-US" dirty="0" smtClean="0"/>
              <a:t> </a:t>
            </a:r>
            <a:r>
              <a:rPr lang="en-US" dirty="0" err="1" smtClean="0"/>
              <a:t>informales</a:t>
            </a:r>
            <a:r>
              <a:rPr lang="en-US" dirty="0" smtClean="0"/>
              <a:t>- </a:t>
            </a:r>
            <a:r>
              <a:rPr lang="en-US" dirty="0" err="1" smtClean="0"/>
              <a:t>irregulares</a:t>
            </a:r>
            <a:r>
              <a:rPr lang="en-US" dirty="0" smtClean="0"/>
              <a:t> de los </a:t>
            </a:r>
            <a:r>
              <a:rPr lang="en-US" dirty="0" err="1" smtClean="0"/>
              <a:t>negativos</a:t>
            </a:r>
            <a:endParaRPr lang="en-US" dirty="0"/>
          </a:p>
        </p:txBody>
      </p:sp>
      <p:sp>
        <p:nvSpPr>
          <p:cNvPr id="3" name="Content Placeholder 2"/>
          <p:cNvSpPr>
            <a:spLocks noGrp="1"/>
          </p:cNvSpPr>
          <p:nvPr>
            <p:ph sz="quarter" idx="1"/>
          </p:nvPr>
        </p:nvSpPr>
        <p:spPr/>
        <p:txBody>
          <a:bodyPr/>
          <a:lstStyle/>
          <a:p>
            <a:r>
              <a:rPr lang="en-US" dirty="0" smtClean="0"/>
              <a:t>The same verbs that are irregular in the </a:t>
            </a:r>
            <a:r>
              <a:rPr lang="en-US" dirty="0" err="1" smtClean="0"/>
              <a:t>Ud</a:t>
            </a:r>
            <a:r>
              <a:rPr lang="en-US" dirty="0" smtClean="0"/>
              <a:t>. and </a:t>
            </a:r>
            <a:r>
              <a:rPr lang="en-US" dirty="0" err="1" smtClean="0"/>
              <a:t>Uds</a:t>
            </a:r>
            <a:r>
              <a:rPr lang="en-US" dirty="0" smtClean="0"/>
              <a:t>. form commands are also irregular in the negative </a:t>
            </a:r>
            <a:r>
              <a:rPr lang="en-US" dirty="0" err="1" smtClean="0"/>
              <a:t>tú</a:t>
            </a:r>
            <a:r>
              <a:rPr lang="en-US" dirty="0" smtClean="0"/>
              <a:t> form commands.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45889153"/>
              </p:ext>
            </p:extLst>
          </p:nvPr>
        </p:nvGraphicFramePr>
        <p:xfrm>
          <a:off x="1371600" y="3048000"/>
          <a:ext cx="6248400" cy="3108960"/>
        </p:xfrm>
        <a:graphic>
          <a:graphicData uri="http://schemas.openxmlformats.org/drawingml/2006/table">
            <a:tbl>
              <a:tblPr firstRow="1" bandRow="1">
                <a:tableStyleId>{5C22544A-7EE6-4342-B048-85BDC9FD1C3A}</a:tableStyleId>
              </a:tblPr>
              <a:tblGrid>
                <a:gridCol w="1796415"/>
                <a:gridCol w="4451985"/>
              </a:tblGrid>
              <a:tr h="370840">
                <a:tc>
                  <a:txBody>
                    <a:bodyPr/>
                    <a:lstStyle/>
                    <a:p>
                      <a:endParaRPr lang="en-US" sz="2400" dirty="0">
                        <a:latin typeface="+mn-lt"/>
                      </a:endParaRPr>
                    </a:p>
                  </a:txBody>
                  <a:tcPr/>
                </a:tc>
                <a:tc>
                  <a:txBody>
                    <a:bodyPr/>
                    <a:lstStyle/>
                    <a:p>
                      <a:pPr algn="ctr"/>
                      <a:r>
                        <a:rPr lang="en-US" sz="2400" dirty="0" smtClean="0">
                          <a:latin typeface="+mn-lt"/>
                        </a:rPr>
                        <a:t>Irregular</a:t>
                      </a:r>
                      <a:r>
                        <a:rPr lang="en-US" sz="2400" baseline="0" dirty="0" smtClean="0">
                          <a:latin typeface="+mn-lt"/>
                        </a:rPr>
                        <a:t> negative </a:t>
                      </a:r>
                      <a:r>
                        <a:rPr lang="en-US" sz="2400" baseline="0" dirty="0" err="1" smtClean="0">
                          <a:latin typeface="+mn-lt"/>
                        </a:rPr>
                        <a:t>tú</a:t>
                      </a:r>
                      <a:r>
                        <a:rPr lang="en-US" sz="2400" baseline="0" dirty="0" smtClean="0">
                          <a:latin typeface="+mn-lt"/>
                        </a:rPr>
                        <a:t> commands</a:t>
                      </a:r>
                      <a:endParaRPr lang="en-US" sz="2400" dirty="0">
                        <a:latin typeface="+mn-lt"/>
                      </a:endParaRPr>
                    </a:p>
                  </a:txBody>
                  <a:tcPr/>
                </a:tc>
              </a:tr>
              <a:tr h="370840">
                <a:tc>
                  <a:txBody>
                    <a:bodyPr/>
                    <a:lstStyle/>
                    <a:p>
                      <a:r>
                        <a:rPr lang="en-US" sz="2400" dirty="0" err="1" smtClean="0">
                          <a:latin typeface="+mn-lt"/>
                        </a:rPr>
                        <a:t>dar</a:t>
                      </a:r>
                      <a:endParaRPr lang="en-US" sz="2400" dirty="0">
                        <a:latin typeface="+mn-lt"/>
                      </a:endParaRPr>
                    </a:p>
                  </a:txBody>
                  <a:tcPr/>
                </a:tc>
                <a:tc>
                  <a:txBody>
                    <a:bodyPr/>
                    <a:lstStyle/>
                    <a:p>
                      <a:pPr algn="ctr"/>
                      <a:r>
                        <a:rPr lang="en-US" sz="2400" b="1" dirty="0" smtClean="0">
                          <a:latin typeface="+mn-lt"/>
                        </a:rPr>
                        <a:t>des</a:t>
                      </a:r>
                      <a:endParaRPr lang="en-US" sz="2400" b="1" dirty="0">
                        <a:latin typeface="+mn-lt"/>
                      </a:endParaRPr>
                    </a:p>
                  </a:txBody>
                  <a:tcPr/>
                </a:tc>
              </a:tr>
              <a:tr h="370840">
                <a:tc>
                  <a:txBody>
                    <a:bodyPr/>
                    <a:lstStyle/>
                    <a:p>
                      <a:r>
                        <a:rPr lang="en-US" sz="2400" dirty="0" err="1" smtClean="0">
                          <a:latin typeface="+mn-lt"/>
                        </a:rPr>
                        <a:t>estar</a:t>
                      </a:r>
                      <a:endParaRPr lang="en-US" sz="2400" dirty="0">
                        <a:latin typeface="+mn-lt"/>
                      </a:endParaRPr>
                    </a:p>
                  </a:txBody>
                  <a:tcPr/>
                </a:tc>
                <a:tc>
                  <a:txBody>
                    <a:bodyPr/>
                    <a:lstStyle/>
                    <a:p>
                      <a:pPr algn="ctr"/>
                      <a:r>
                        <a:rPr lang="en-US" sz="2400" b="1" dirty="0" err="1" smtClean="0">
                          <a:latin typeface="+mn-lt"/>
                        </a:rPr>
                        <a:t>estés</a:t>
                      </a:r>
                      <a:endParaRPr lang="en-US" sz="2400" b="1" dirty="0">
                        <a:latin typeface="+mn-lt"/>
                      </a:endParaRPr>
                    </a:p>
                  </a:txBody>
                  <a:tcPr/>
                </a:tc>
              </a:tr>
              <a:tr h="370840">
                <a:tc>
                  <a:txBody>
                    <a:bodyPr/>
                    <a:lstStyle/>
                    <a:p>
                      <a:r>
                        <a:rPr lang="en-US" sz="2400" dirty="0" err="1" smtClean="0">
                          <a:latin typeface="+mn-lt"/>
                        </a:rPr>
                        <a:t>ir</a:t>
                      </a:r>
                      <a:endParaRPr lang="en-US" sz="2400" dirty="0">
                        <a:latin typeface="+mn-lt"/>
                      </a:endParaRPr>
                    </a:p>
                  </a:txBody>
                  <a:tcPr/>
                </a:tc>
                <a:tc>
                  <a:txBody>
                    <a:bodyPr/>
                    <a:lstStyle/>
                    <a:p>
                      <a:pPr algn="ctr"/>
                      <a:r>
                        <a:rPr lang="en-US" sz="2400" b="1" dirty="0" err="1" smtClean="0">
                          <a:latin typeface="+mn-lt"/>
                        </a:rPr>
                        <a:t>vayas</a:t>
                      </a:r>
                      <a:endParaRPr lang="en-US" sz="2400" b="1" dirty="0">
                        <a:latin typeface="+mn-lt"/>
                      </a:endParaRPr>
                    </a:p>
                  </a:txBody>
                  <a:tcPr/>
                </a:tc>
              </a:tr>
              <a:tr h="370840">
                <a:tc>
                  <a:txBody>
                    <a:bodyPr/>
                    <a:lstStyle/>
                    <a:p>
                      <a:r>
                        <a:rPr lang="en-US" sz="2400" dirty="0" smtClean="0">
                          <a:latin typeface="+mn-lt"/>
                        </a:rPr>
                        <a:t>saber</a:t>
                      </a:r>
                      <a:endParaRPr lang="en-US" sz="2400" dirty="0">
                        <a:latin typeface="+mn-lt"/>
                      </a:endParaRPr>
                    </a:p>
                  </a:txBody>
                  <a:tcPr/>
                </a:tc>
                <a:tc>
                  <a:txBody>
                    <a:bodyPr/>
                    <a:lstStyle/>
                    <a:p>
                      <a:pPr algn="ctr"/>
                      <a:r>
                        <a:rPr lang="en-US" sz="2400" b="1" dirty="0" err="1" smtClean="0">
                          <a:latin typeface="+mn-lt"/>
                        </a:rPr>
                        <a:t>sepas</a:t>
                      </a:r>
                      <a:endParaRPr lang="en-US" sz="2400" b="1" dirty="0">
                        <a:latin typeface="+mn-lt"/>
                      </a:endParaRPr>
                    </a:p>
                  </a:txBody>
                  <a:tcPr/>
                </a:tc>
              </a:tr>
              <a:tr h="370840">
                <a:tc>
                  <a:txBody>
                    <a:bodyPr/>
                    <a:lstStyle/>
                    <a:p>
                      <a:r>
                        <a:rPr lang="en-US" sz="2400" dirty="0" smtClean="0">
                          <a:latin typeface="+mn-lt"/>
                        </a:rPr>
                        <a:t>ser</a:t>
                      </a:r>
                      <a:endParaRPr lang="en-US" sz="2400" dirty="0">
                        <a:latin typeface="+mn-lt"/>
                      </a:endParaRPr>
                    </a:p>
                  </a:txBody>
                  <a:tcPr/>
                </a:tc>
                <a:tc>
                  <a:txBody>
                    <a:bodyPr/>
                    <a:lstStyle/>
                    <a:p>
                      <a:pPr algn="ctr"/>
                      <a:r>
                        <a:rPr lang="en-US" sz="2400" b="1" dirty="0" smtClean="0">
                          <a:latin typeface="+mn-lt"/>
                        </a:rPr>
                        <a:t>seas</a:t>
                      </a:r>
                      <a:endParaRPr lang="en-US" sz="2400" b="1" dirty="0">
                        <a:latin typeface="+mn-lt"/>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edg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Ejemplos</a:t>
            </a:r>
            <a:r>
              <a:rPr lang="en-US" dirty="0" smtClean="0"/>
              <a:t> (-</a:t>
            </a:r>
            <a:r>
              <a:rPr lang="en-US" dirty="0" err="1" smtClean="0"/>
              <a:t>tú</a:t>
            </a:r>
            <a:r>
              <a:rPr lang="en-US" dirty="0" smtClean="0"/>
              <a:t>)</a:t>
            </a:r>
            <a:endParaRPr lang="en-US" dirty="0"/>
          </a:p>
        </p:txBody>
      </p:sp>
      <p:sp>
        <p:nvSpPr>
          <p:cNvPr id="3" name="Content Placeholder 2"/>
          <p:cNvSpPr>
            <a:spLocks noGrp="1"/>
          </p:cNvSpPr>
          <p:nvPr>
            <p:ph idx="1"/>
          </p:nvPr>
        </p:nvSpPr>
        <p:spPr/>
        <p:txBody>
          <a:bodyPr/>
          <a:lstStyle/>
          <a:p>
            <a:r>
              <a:rPr lang="en-US" dirty="0" smtClean="0"/>
              <a:t>Don’t go to the store today.</a:t>
            </a:r>
          </a:p>
          <a:p>
            <a:r>
              <a:rPr lang="en-US" b="1" dirty="0" smtClean="0">
                <a:solidFill>
                  <a:schemeClr val="accent6"/>
                </a:solidFill>
              </a:rPr>
              <a:t>No</a:t>
            </a:r>
            <a:r>
              <a:rPr lang="en-US" dirty="0" smtClean="0"/>
              <a:t> </a:t>
            </a:r>
            <a:r>
              <a:rPr lang="en-US" b="1" dirty="0" err="1" smtClean="0">
                <a:solidFill>
                  <a:schemeClr val="accent6"/>
                </a:solidFill>
              </a:rPr>
              <a:t>vayas</a:t>
            </a:r>
            <a:r>
              <a:rPr lang="en-US" dirty="0" smtClean="0"/>
              <a:t> a la </a:t>
            </a:r>
            <a:r>
              <a:rPr lang="en-US" dirty="0" err="1" smtClean="0"/>
              <a:t>tienda</a:t>
            </a:r>
            <a:r>
              <a:rPr lang="en-US" dirty="0" smtClean="0"/>
              <a:t> </a:t>
            </a:r>
            <a:r>
              <a:rPr lang="en-US" dirty="0" err="1" smtClean="0"/>
              <a:t>hoy</a:t>
            </a:r>
            <a:r>
              <a:rPr lang="en-US" dirty="0" smtClean="0"/>
              <a:t>.</a:t>
            </a:r>
            <a:endParaRPr lang="en-US" dirty="0"/>
          </a:p>
        </p:txBody>
      </p:sp>
      <p:pic>
        <p:nvPicPr>
          <p:cNvPr id="3074" name="Picture 2" descr="C:\Program Files\Microsoft Office\Media\CntCD1\ClipArt3\j0237772.wmf"/>
          <p:cNvPicPr>
            <a:picLocks noChangeAspect="1" noChangeArrowheads="1"/>
          </p:cNvPicPr>
          <p:nvPr/>
        </p:nvPicPr>
        <p:blipFill>
          <a:blip r:embed="rId2" cstate="print"/>
          <a:srcRect/>
          <a:stretch>
            <a:fillRect/>
          </a:stretch>
        </p:blipFill>
        <p:spPr bwMode="auto">
          <a:xfrm>
            <a:off x="3505200" y="3200400"/>
            <a:ext cx="3367519" cy="3124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7"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Ejemplos</a:t>
            </a:r>
            <a:r>
              <a:rPr lang="en-US" dirty="0" smtClean="0"/>
              <a:t> (-</a:t>
            </a:r>
            <a:r>
              <a:rPr lang="en-US" dirty="0" err="1" smtClean="0"/>
              <a:t>tú</a:t>
            </a:r>
            <a:r>
              <a:rPr lang="en-US" dirty="0" smtClean="0"/>
              <a:t>)</a:t>
            </a:r>
            <a:endParaRPr lang="en-US" dirty="0"/>
          </a:p>
        </p:txBody>
      </p:sp>
      <p:sp>
        <p:nvSpPr>
          <p:cNvPr id="3" name="Content Placeholder 2"/>
          <p:cNvSpPr>
            <a:spLocks noGrp="1"/>
          </p:cNvSpPr>
          <p:nvPr>
            <p:ph idx="1"/>
          </p:nvPr>
        </p:nvSpPr>
        <p:spPr/>
        <p:txBody>
          <a:bodyPr/>
          <a:lstStyle/>
          <a:p>
            <a:r>
              <a:rPr lang="en-US" dirty="0" smtClean="0"/>
              <a:t>Don’t give bad advice. (</a:t>
            </a:r>
            <a:r>
              <a:rPr lang="en-US" dirty="0" err="1" smtClean="0"/>
              <a:t>consejos</a:t>
            </a:r>
            <a:r>
              <a:rPr lang="en-US" dirty="0" smtClean="0"/>
              <a:t>)</a:t>
            </a:r>
          </a:p>
          <a:p>
            <a:r>
              <a:rPr lang="en-US" b="1" dirty="0" smtClean="0">
                <a:solidFill>
                  <a:schemeClr val="accent6"/>
                </a:solidFill>
              </a:rPr>
              <a:t>No</a:t>
            </a:r>
            <a:r>
              <a:rPr lang="en-US" dirty="0" smtClean="0"/>
              <a:t> </a:t>
            </a:r>
            <a:r>
              <a:rPr lang="en-US" b="1" dirty="0" smtClean="0">
                <a:solidFill>
                  <a:schemeClr val="accent6"/>
                </a:solidFill>
              </a:rPr>
              <a:t>des</a:t>
            </a:r>
            <a:r>
              <a:rPr lang="en-US" dirty="0" smtClean="0"/>
              <a:t> </a:t>
            </a:r>
            <a:r>
              <a:rPr lang="en-US" dirty="0" err="1" smtClean="0"/>
              <a:t>consejos</a:t>
            </a:r>
            <a:r>
              <a:rPr lang="en-US" dirty="0" smtClean="0"/>
              <a:t> </a:t>
            </a:r>
            <a:r>
              <a:rPr lang="en-US" dirty="0" err="1" smtClean="0"/>
              <a:t>malos</a:t>
            </a:r>
            <a:r>
              <a:rPr lang="en-US" dirty="0" smtClean="0"/>
              <a:t>.</a:t>
            </a:r>
            <a:endParaRPr lang="en-US" dirty="0"/>
          </a:p>
        </p:txBody>
      </p:sp>
      <p:pic>
        <p:nvPicPr>
          <p:cNvPr id="4099" name="Picture 3" descr="C:\Documents and Settings\burakam\Local Settings\Temporary Internet Files\Content.IE5\2ZLJF6CT\MC900024465[1].wmf"/>
          <p:cNvPicPr>
            <a:picLocks noChangeAspect="1" noChangeArrowheads="1"/>
          </p:cNvPicPr>
          <p:nvPr/>
        </p:nvPicPr>
        <p:blipFill>
          <a:blip r:embed="rId2" cstate="print"/>
          <a:srcRect/>
          <a:stretch>
            <a:fillRect/>
          </a:stretch>
        </p:blipFill>
        <p:spPr bwMode="auto">
          <a:xfrm>
            <a:off x="2514600" y="3276600"/>
            <a:ext cx="5082915"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sp>
        <p:nvSpPr>
          <p:cNvPr id="4" name="Text Box 2"/>
          <p:cNvSpPr txBox="1">
            <a:spLocks noChangeArrowheads="1"/>
          </p:cNvSpPr>
          <p:nvPr/>
        </p:nvSpPr>
        <p:spPr bwMode="auto">
          <a:xfrm>
            <a:off x="1295400" y="158730"/>
            <a:ext cx="6705600" cy="6699270"/>
          </a:xfrm>
          <a:prstGeom prst="rect">
            <a:avLst/>
          </a:prstGeom>
          <a:solidFill>
            <a:srgbClr val="FFEFCC"/>
          </a:solidFill>
          <a:ln w="9360">
            <a:solidFill>
              <a:srgbClr val="000000"/>
            </a:solidFill>
            <a:miter lim="800000"/>
            <a:headEnd/>
            <a:tailEnd/>
          </a:ln>
          <a:effectLst/>
        </p:spPr>
        <p:txBody>
          <a:bodyPr wrap="square" lIns="228600" tIns="548640" rIns="228600" bIns="9144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i="1" dirty="0" err="1">
                <a:solidFill>
                  <a:srgbClr val="000000"/>
                </a:solidFill>
              </a:rPr>
              <a:t>Vosotros</a:t>
            </a:r>
            <a:r>
              <a:rPr lang="en-US" sz="2400" b="1" i="1" dirty="0">
                <a:solidFill>
                  <a:srgbClr val="000000"/>
                </a:solidFill>
              </a:rPr>
              <a:t>/as </a:t>
            </a:r>
            <a:r>
              <a:rPr lang="en-US" sz="2400" b="1" dirty="0">
                <a:solidFill>
                  <a:srgbClr val="000000"/>
                </a:solidFill>
              </a:rPr>
              <a:t>commands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solidFill>
                  <a:srgbClr val="000000"/>
                </a:solidFill>
              </a:rPr>
              <a:t>In Latin America, </a:t>
            </a:r>
            <a:r>
              <a:rPr lang="en-US" sz="2400" b="1" dirty="0" err="1">
                <a:solidFill>
                  <a:srgbClr val="000000"/>
                </a:solidFill>
              </a:rPr>
              <a:t>ustedes</a:t>
            </a:r>
            <a:r>
              <a:rPr lang="en-US" sz="2400" b="1" dirty="0">
                <a:solidFill>
                  <a:srgbClr val="000000"/>
                </a:solidFill>
              </a:rPr>
              <a:t> </a:t>
            </a:r>
            <a:r>
              <a:rPr lang="en-US" sz="2400" dirty="0">
                <a:solidFill>
                  <a:srgbClr val="000000"/>
                </a:solidFill>
              </a:rPr>
              <a:t>commands serve as the plural of familiar </a:t>
            </a:r>
            <a:r>
              <a:rPr lang="en-US" sz="2400" b="1" dirty="0">
                <a:solidFill>
                  <a:srgbClr val="000000"/>
                </a:solidFill>
              </a:rPr>
              <a:t>(</a:t>
            </a:r>
            <a:r>
              <a:rPr lang="en-US" sz="2400" b="1" dirty="0" err="1">
                <a:solidFill>
                  <a:srgbClr val="000000"/>
                </a:solidFill>
              </a:rPr>
              <a:t>tú</a:t>
            </a:r>
            <a:r>
              <a:rPr lang="en-US" sz="2400" b="1" dirty="0">
                <a:solidFill>
                  <a:srgbClr val="000000"/>
                </a:solidFill>
              </a:rPr>
              <a:t>) </a:t>
            </a:r>
            <a:r>
              <a:rPr lang="en-US" sz="2400" dirty="0">
                <a:solidFill>
                  <a:srgbClr val="000000"/>
                </a:solidFill>
              </a:rPr>
              <a:t>commands. The familiar plural </a:t>
            </a:r>
            <a:r>
              <a:rPr lang="en-US" sz="2400" b="1" dirty="0" err="1">
                <a:solidFill>
                  <a:srgbClr val="000000"/>
                </a:solidFill>
              </a:rPr>
              <a:t>vosotros</a:t>
            </a:r>
            <a:r>
              <a:rPr lang="en-US" sz="2400" b="1" dirty="0">
                <a:solidFill>
                  <a:srgbClr val="000000"/>
                </a:solidFill>
              </a:rPr>
              <a:t>/as </a:t>
            </a:r>
            <a:r>
              <a:rPr lang="en-US" sz="2400" dirty="0">
                <a:solidFill>
                  <a:srgbClr val="000000"/>
                </a:solidFill>
              </a:rPr>
              <a:t>command is used in Spain. The affirmative command is formed by changing the </a:t>
            </a:r>
            <a:r>
              <a:rPr lang="en-US" sz="2400" b="1" dirty="0">
                <a:solidFill>
                  <a:srgbClr val="000000"/>
                </a:solidFill>
              </a:rPr>
              <a:t>–r </a:t>
            </a:r>
            <a:r>
              <a:rPr lang="en-US" sz="2400" dirty="0">
                <a:solidFill>
                  <a:srgbClr val="000000"/>
                </a:solidFill>
              </a:rPr>
              <a:t>of the infinitive to </a:t>
            </a:r>
            <a:r>
              <a:rPr lang="en-US" sz="2400" b="1" dirty="0">
                <a:solidFill>
                  <a:srgbClr val="000000"/>
                </a:solidFill>
              </a:rPr>
              <a:t>–d</a:t>
            </a:r>
            <a:r>
              <a:rPr lang="en-US" sz="2400" dirty="0">
                <a:solidFill>
                  <a:srgbClr val="000000"/>
                </a:solidFill>
              </a:rPr>
              <a:t>. The negative command is identical to the </a:t>
            </a:r>
            <a:r>
              <a:rPr lang="en-US" sz="2400" b="1" dirty="0" err="1">
                <a:solidFill>
                  <a:srgbClr val="000000"/>
                </a:solidFill>
              </a:rPr>
              <a:t>vosotros</a:t>
            </a:r>
            <a:r>
              <a:rPr lang="en-US" sz="2400" b="1" dirty="0">
                <a:solidFill>
                  <a:srgbClr val="000000"/>
                </a:solidFill>
              </a:rPr>
              <a:t>/as </a:t>
            </a:r>
            <a:r>
              <a:rPr lang="en-US" sz="2400" dirty="0">
                <a:solidFill>
                  <a:srgbClr val="000000"/>
                </a:solidFill>
              </a:rPr>
              <a:t>form of the present subjunctive.</a:t>
            </a:r>
          </a:p>
          <a:p>
            <a:pPr>
              <a:spcBef>
                <a:spcPts val="1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err="1">
                <a:solidFill>
                  <a:srgbClr val="000000"/>
                </a:solidFill>
              </a:rPr>
              <a:t>bailar</a:t>
            </a:r>
            <a:r>
              <a:rPr lang="en-US" sz="2400" b="1" dirty="0">
                <a:solidFill>
                  <a:srgbClr val="000000"/>
                </a:solidFill>
              </a:rPr>
              <a:t>: </a:t>
            </a:r>
            <a:r>
              <a:rPr lang="en-US" sz="2400" b="1" dirty="0" err="1">
                <a:solidFill>
                  <a:srgbClr val="000000"/>
                </a:solidFill>
              </a:rPr>
              <a:t>bailad</a:t>
            </a:r>
            <a:r>
              <a:rPr lang="en-US" sz="2400" b="1" dirty="0">
                <a:solidFill>
                  <a:srgbClr val="000000"/>
                </a:solidFill>
              </a:rPr>
              <a:t>/no </a:t>
            </a:r>
            <a:r>
              <a:rPr lang="en-US" sz="2400" b="1" dirty="0" err="1">
                <a:solidFill>
                  <a:srgbClr val="000000"/>
                </a:solidFill>
              </a:rPr>
              <a:t>bailéis</a:t>
            </a:r>
            <a:endParaRPr lang="en-US" sz="2400" b="1" dirty="0">
              <a:solidFill>
                <a:srgbClr val="000000"/>
              </a:solidFill>
            </a:endParaRPr>
          </a:p>
          <a:p>
            <a:pPr>
              <a:spcBef>
                <a:spcPts val="1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solidFill>
                  <a:srgbClr val="000000"/>
                </a:solidFill>
              </a:rPr>
              <a:t>For reflexive verbs, affirmative commands are formed by dropping the </a:t>
            </a:r>
            <a:r>
              <a:rPr lang="en-US" sz="2400" b="1" dirty="0">
                <a:solidFill>
                  <a:srgbClr val="000000"/>
                </a:solidFill>
              </a:rPr>
              <a:t>–r </a:t>
            </a:r>
            <a:r>
              <a:rPr lang="en-US" sz="2400" dirty="0">
                <a:solidFill>
                  <a:srgbClr val="000000"/>
                </a:solidFill>
              </a:rPr>
              <a:t>and adding the reflexive pronoun </a:t>
            </a:r>
            <a:r>
              <a:rPr lang="en-US" sz="2400" b="1" dirty="0">
                <a:solidFill>
                  <a:srgbClr val="000000"/>
                </a:solidFill>
              </a:rPr>
              <a:t>–</a:t>
            </a:r>
            <a:r>
              <a:rPr lang="en-US" sz="2400" b="1" dirty="0" err="1">
                <a:solidFill>
                  <a:srgbClr val="000000"/>
                </a:solidFill>
              </a:rPr>
              <a:t>os</a:t>
            </a:r>
            <a:r>
              <a:rPr lang="en-US" sz="2400" dirty="0">
                <a:solidFill>
                  <a:srgbClr val="000000"/>
                </a:solidFill>
              </a:rPr>
              <a:t>. In negative commands, the pronoun precedes the verb.</a:t>
            </a:r>
          </a:p>
          <a:p>
            <a:pPr>
              <a:spcBef>
                <a:spcPts val="1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err="1">
                <a:solidFill>
                  <a:srgbClr val="000000"/>
                </a:solidFill>
              </a:rPr>
              <a:t>levantarse</a:t>
            </a:r>
            <a:r>
              <a:rPr lang="en-US" sz="2400" b="1" dirty="0">
                <a:solidFill>
                  <a:srgbClr val="000000"/>
                </a:solidFill>
              </a:rPr>
              <a:t>: </a:t>
            </a:r>
            <a:r>
              <a:rPr lang="en-US" sz="2400" b="1" dirty="0" err="1">
                <a:solidFill>
                  <a:srgbClr val="000000"/>
                </a:solidFill>
              </a:rPr>
              <a:t>levantaos</a:t>
            </a:r>
            <a:r>
              <a:rPr lang="en-US" sz="2400" b="1" dirty="0">
                <a:solidFill>
                  <a:srgbClr val="000000"/>
                </a:solidFill>
              </a:rPr>
              <a:t>/no </a:t>
            </a:r>
            <a:r>
              <a:rPr lang="en-US" sz="2400" b="1" dirty="0" err="1">
                <a:solidFill>
                  <a:srgbClr val="000000"/>
                </a:solidFill>
              </a:rPr>
              <a:t>os</a:t>
            </a:r>
            <a:r>
              <a:rPr lang="en-US" sz="2400" b="1" dirty="0">
                <a:solidFill>
                  <a:srgbClr val="000000"/>
                </a:solidFill>
              </a:rPr>
              <a:t> </a:t>
            </a:r>
            <a:r>
              <a:rPr lang="en-US" sz="2400" b="1" dirty="0" err="1">
                <a:solidFill>
                  <a:srgbClr val="000000"/>
                </a:solidFill>
              </a:rPr>
              <a:t>levantéis</a:t>
            </a:r>
            <a:endParaRPr lang="en-US" sz="2400" b="1" dirty="0">
              <a:solidFill>
                <a:srgbClr val="000000"/>
              </a:solidFill>
            </a:endParaRPr>
          </a:p>
          <a:p>
            <a:pPr>
              <a:spcBef>
                <a:spcPts val="1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err="1">
                <a:solidFill>
                  <a:srgbClr val="000000"/>
                </a:solidFill>
              </a:rPr>
              <a:t>Irse</a:t>
            </a:r>
            <a:r>
              <a:rPr lang="en-US" sz="2400" b="1" dirty="0">
                <a:solidFill>
                  <a:srgbClr val="000000"/>
                </a:solidFill>
              </a:rPr>
              <a:t> </a:t>
            </a:r>
            <a:r>
              <a:rPr lang="en-US" sz="2400" dirty="0">
                <a:solidFill>
                  <a:srgbClr val="000000"/>
                </a:solidFill>
              </a:rPr>
              <a:t>is irregular</a:t>
            </a:r>
            <a:r>
              <a:rPr lang="en-US" sz="2400" b="1" dirty="0">
                <a:solidFill>
                  <a:srgbClr val="000000"/>
                </a:solidFill>
              </a:rPr>
              <a:t>: </a:t>
            </a:r>
            <a:r>
              <a:rPr lang="en-US" sz="2400" b="1" dirty="0" err="1">
                <a:solidFill>
                  <a:srgbClr val="000000"/>
                </a:solidFill>
              </a:rPr>
              <a:t>idos</a:t>
            </a:r>
            <a:r>
              <a:rPr lang="en-US" sz="2400" b="1" dirty="0">
                <a:solidFill>
                  <a:srgbClr val="000000"/>
                </a:solidFill>
              </a:rPr>
              <a:t>/no </a:t>
            </a:r>
            <a:r>
              <a:rPr lang="en-US" sz="2400" b="1" dirty="0" err="1">
                <a:solidFill>
                  <a:srgbClr val="000000"/>
                </a:solidFill>
              </a:rPr>
              <a:t>os</a:t>
            </a:r>
            <a:r>
              <a:rPr lang="en-US" sz="2400" b="1" dirty="0">
                <a:solidFill>
                  <a:srgbClr val="000000"/>
                </a:solidFill>
              </a:rPr>
              <a:t> </a:t>
            </a:r>
            <a:r>
              <a:rPr lang="en-US" sz="2400" b="1" dirty="0" err="1">
                <a:solidFill>
                  <a:srgbClr val="000000"/>
                </a:solidFill>
              </a:rPr>
              <a:t>vayáis</a:t>
            </a:r>
            <a:r>
              <a:rPr lang="en-US" sz="2400" dirty="0">
                <a:solidFill>
                  <a:srgbClr val="000000"/>
                </a:solidFill>
              </a:rPr>
              <a:t> </a:t>
            </a:r>
          </a:p>
        </p:txBody>
      </p:sp>
      <p:sp>
        <p:nvSpPr>
          <p:cNvPr id="5" name="Rectangle 3"/>
          <p:cNvSpPr>
            <a:spLocks noChangeArrowheads="1"/>
          </p:cNvSpPr>
          <p:nvPr/>
        </p:nvSpPr>
        <p:spPr bwMode="auto">
          <a:xfrm>
            <a:off x="1295400" y="152400"/>
            <a:ext cx="2286000" cy="457200"/>
          </a:xfrm>
          <a:prstGeom prst="rect">
            <a:avLst/>
          </a:prstGeom>
          <a:solidFill>
            <a:srgbClr val="ED1C24"/>
          </a:solidFill>
          <a:ln w="9525">
            <a:noFill/>
            <a:round/>
            <a:headEnd/>
            <a:tailEnd/>
          </a:ln>
          <a:effectLst/>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900" b="1" dirty="0">
                <a:solidFill>
                  <a:srgbClr val="FFFFFF"/>
                </a:solidFill>
                <a:latin typeface="Arial Black" pitchFamily="34" charset="0"/>
              </a:rPr>
              <a:t>¡ATENCIÓN!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Mandatos</a:t>
            </a:r>
            <a:r>
              <a:rPr lang="en-US" dirty="0" smtClean="0"/>
              <a:t>- </a:t>
            </a:r>
            <a:r>
              <a:rPr lang="en-US" dirty="0" err="1" smtClean="0"/>
              <a:t>nosotros</a:t>
            </a:r>
            <a:r>
              <a:rPr lang="en-US" dirty="0" smtClean="0"/>
              <a:t>/as</a:t>
            </a:r>
            <a:endParaRPr lang="en-US" dirty="0"/>
          </a:p>
        </p:txBody>
      </p:sp>
      <p:sp>
        <p:nvSpPr>
          <p:cNvPr id="3" name="Content Placeholder 2"/>
          <p:cNvSpPr>
            <a:spLocks noGrp="1"/>
          </p:cNvSpPr>
          <p:nvPr>
            <p:ph sz="quarter" idx="1"/>
          </p:nvPr>
        </p:nvSpPr>
        <p:spPr/>
        <p:txBody>
          <a:bodyPr/>
          <a:lstStyle/>
          <a:p>
            <a:r>
              <a:rPr lang="en-US" b="1" dirty="0" err="1" smtClean="0">
                <a:solidFill>
                  <a:srgbClr val="000000"/>
                </a:solidFill>
              </a:rPr>
              <a:t>Nosotros</a:t>
            </a:r>
            <a:r>
              <a:rPr lang="en-US" b="1" dirty="0" smtClean="0">
                <a:solidFill>
                  <a:srgbClr val="000000"/>
                </a:solidFill>
              </a:rPr>
              <a:t>/as </a:t>
            </a:r>
            <a:r>
              <a:rPr lang="en-US" dirty="0" smtClean="0">
                <a:solidFill>
                  <a:srgbClr val="000000"/>
                </a:solidFill>
              </a:rPr>
              <a:t>commands are used to give orders or suggestions that include yourself as well as others. They correspond to the English </a:t>
            </a:r>
            <a:r>
              <a:rPr lang="en-US" i="1" dirty="0" smtClean="0">
                <a:solidFill>
                  <a:srgbClr val="000000"/>
                </a:solidFill>
              </a:rPr>
              <a:t>let’s</a:t>
            </a:r>
            <a:r>
              <a:rPr lang="en-US" dirty="0" smtClean="0">
                <a:solidFill>
                  <a:srgbClr val="000000"/>
                </a:solidFill>
              </a:rPr>
              <a:t> + [</a:t>
            </a:r>
            <a:r>
              <a:rPr lang="en-US" i="1" dirty="0" smtClean="0">
                <a:solidFill>
                  <a:srgbClr val="000000"/>
                </a:solidFill>
              </a:rPr>
              <a:t>verb</a:t>
            </a:r>
            <a:r>
              <a:rPr lang="en-US" dirty="0" smtClean="0">
                <a:solidFill>
                  <a:srgbClr val="000000"/>
                </a:solidFill>
              </a:rPr>
              <a:t>].</a:t>
            </a:r>
          </a:p>
          <a:p>
            <a:endParaRPr lang="en-US" dirty="0" smtClean="0">
              <a:solidFill>
                <a:srgbClr val="000000"/>
              </a:solidFill>
            </a:endParaRPr>
          </a:p>
          <a:p>
            <a:r>
              <a:rPr lang="en-US" dirty="0" smtClean="0">
                <a:solidFill>
                  <a:srgbClr val="000000"/>
                </a:solidFill>
              </a:rPr>
              <a:t> To form positive and negative </a:t>
            </a:r>
            <a:r>
              <a:rPr lang="en-US" b="1" dirty="0" err="1" smtClean="0">
                <a:solidFill>
                  <a:srgbClr val="000000"/>
                </a:solidFill>
              </a:rPr>
              <a:t>nosotros</a:t>
            </a:r>
            <a:r>
              <a:rPr lang="en-US" b="1" dirty="0" smtClean="0">
                <a:solidFill>
                  <a:srgbClr val="000000"/>
                </a:solidFill>
              </a:rPr>
              <a:t>/as </a:t>
            </a:r>
            <a:r>
              <a:rPr lang="en-US" dirty="0" smtClean="0">
                <a:solidFill>
                  <a:srgbClr val="000000"/>
                </a:solidFill>
              </a:rPr>
              <a:t>commands:</a:t>
            </a:r>
          </a:p>
          <a:p>
            <a:pPr lvl="1"/>
            <a:r>
              <a:rPr lang="en-US" dirty="0" smtClean="0"/>
              <a:t>Take the present tense “</a:t>
            </a:r>
            <a:r>
              <a:rPr lang="en-US" dirty="0" err="1" smtClean="0"/>
              <a:t>yo</a:t>
            </a:r>
            <a:r>
              <a:rPr lang="en-US" dirty="0" smtClean="0"/>
              <a:t>” form</a:t>
            </a:r>
          </a:p>
          <a:p>
            <a:pPr lvl="1"/>
            <a:r>
              <a:rPr lang="en-US" dirty="0" smtClean="0"/>
              <a:t>Drop the</a:t>
            </a:r>
            <a:r>
              <a:rPr lang="en-US" dirty="0" smtClean="0">
                <a:solidFill>
                  <a:schemeClr val="accent5"/>
                </a:solidFill>
              </a:rPr>
              <a:t> </a:t>
            </a:r>
            <a:r>
              <a:rPr lang="en-US" b="1" dirty="0" smtClean="0">
                <a:solidFill>
                  <a:schemeClr val="accent5"/>
                </a:solidFill>
              </a:rPr>
              <a:t>–o </a:t>
            </a:r>
            <a:r>
              <a:rPr lang="en-US" dirty="0" smtClean="0"/>
              <a:t>ending</a:t>
            </a:r>
          </a:p>
          <a:p>
            <a:pPr lvl="1"/>
            <a:r>
              <a:rPr lang="en-US" dirty="0" smtClean="0"/>
              <a:t>Add </a:t>
            </a:r>
            <a:r>
              <a:rPr lang="en-US" b="1" dirty="0" smtClean="0">
                <a:solidFill>
                  <a:schemeClr val="accent5"/>
                </a:solidFill>
              </a:rPr>
              <a:t>–</a:t>
            </a:r>
            <a:r>
              <a:rPr lang="en-US" b="1" dirty="0" err="1" smtClean="0">
                <a:solidFill>
                  <a:schemeClr val="accent5"/>
                </a:solidFill>
              </a:rPr>
              <a:t>emos</a:t>
            </a:r>
            <a:r>
              <a:rPr lang="en-US" b="1" dirty="0" smtClean="0">
                <a:solidFill>
                  <a:schemeClr val="accent5"/>
                </a:solidFill>
              </a:rPr>
              <a:t> to –</a:t>
            </a:r>
            <a:r>
              <a:rPr lang="en-US" b="1" dirty="0" err="1" smtClean="0">
                <a:solidFill>
                  <a:schemeClr val="accent5"/>
                </a:solidFill>
              </a:rPr>
              <a:t>ar</a:t>
            </a:r>
            <a:r>
              <a:rPr lang="en-US" b="1" dirty="0" smtClean="0">
                <a:solidFill>
                  <a:schemeClr val="accent5"/>
                </a:solidFill>
              </a:rPr>
              <a:t> verbs </a:t>
            </a:r>
            <a:r>
              <a:rPr lang="en-US" dirty="0" smtClean="0"/>
              <a:t>and </a:t>
            </a:r>
            <a:r>
              <a:rPr lang="en-US" b="1" dirty="0" smtClean="0">
                <a:solidFill>
                  <a:schemeClr val="accent5"/>
                </a:solidFill>
              </a:rPr>
              <a:t>–</a:t>
            </a:r>
            <a:r>
              <a:rPr lang="en-US" b="1" dirty="0" err="1" smtClean="0">
                <a:solidFill>
                  <a:schemeClr val="accent5"/>
                </a:solidFill>
              </a:rPr>
              <a:t>amos</a:t>
            </a:r>
            <a:r>
              <a:rPr lang="en-US" b="1" dirty="0" smtClean="0">
                <a:solidFill>
                  <a:schemeClr val="accent5"/>
                </a:solidFill>
              </a:rPr>
              <a:t> to –</a:t>
            </a:r>
            <a:r>
              <a:rPr lang="en-US" b="1" dirty="0" err="1" smtClean="0">
                <a:solidFill>
                  <a:schemeClr val="accent5"/>
                </a:solidFill>
              </a:rPr>
              <a:t>er</a:t>
            </a:r>
            <a:r>
              <a:rPr lang="en-US" b="1" dirty="0" smtClean="0">
                <a:solidFill>
                  <a:schemeClr val="accent5"/>
                </a:solidFill>
              </a:rPr>
              <a:t>/-</a:t>
            </a:r>
            <a:r>
              <a:rPr lang="en-US" b="1" dirty="0" err="1" smtClean="0">
                <a:solidFill>
                  <a:schemeClr val="accent5"/>
                </a:solidFill>
              </a:rPr>
              <a:t>ir</a:t>
            </a:r>
            <a:r>
              <a:rPr lang="en-US" b="1" dirty="0" smtClean="0">
                <a:solidFill>
                  <a:schemeClr val="accent5"/>
                </a:solidFill>
              </a:rPr>
              <a:t> verbs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anim calcmode="lin" valueType="num">
                                      <p:cBhvr>
                                        <p:cTn id="16"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edge">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37"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Mandatos</a:t>
            </a:r>
            <a:r>
              <a:rPr lang="en-US" dirty="0" smtClean="0"/>
              <a:t>- </a:t>
            </a:r>
            <a:r>
              <a:rPr lang="en-US" dirty="0" err="1" smtClean="0"/>
              <a:t>nosotros</a:t>
            </a:r>
            <a:r>
              <a:rPr lang="en-US" dirty="0" smtClean="0"/>
              <a:t>/as</a:t>
            </a:r>
            <a:endParaRPr lang="en-US" dirty="0"/>
          </a:p>
        </p:txBody>
      </p:sp>
      <p:sp>
        <p:nvSpPr>
          <p:cNvPr id="3" name="Content Placeholder 2"/>
          <p:cNvSpPr>
            <a:spLocks noGrp="1"/>
          </p:cNvSpPr>
          <p:nvPr>
            <p:ph sz="quarter" idx="1"/>
          </p:nvPr>
        </p:nvSpPr>
        <p:spPr/>
        <p:txBody>
          <a:bodyPr/>
          <a:lstStyle/>
          <a:p>
            <a:r>
              <a:rPr lang="en-US" dirty="0" err="1" smtClean="0"/>
              <a:t>Notas</a:t>
            </a:r>
            <a:r>
              <a:rPr lang="en-US" dirty="0" smtClean="0"/>
              <a:t> </a:t>
            </a:r>
            <a:r>
              <a:rPr lang="en-US" dirty="0" err="1" smtClean="0"/>
              <a:t>importantes</a:t>
            </a:r>
            <a:r>
              <a:rPr lang="en-US" dirty="0" smtClean="0"/>
              <a:t>:</a:t>
            </a:r>
          </a:p>
          <a:p>
            <a:endParaRPr lang="en-US" dirty="0" smtClean="0"/>
          </a:p>
          <a:p>
            <a:pPr lvl="1"/>
            <a:r>
              <a:rPr lang="en-US" dirty="0" err="1" smtClean="0"/>
              <a:t>Nosotros</a:t>
            </a:r>
            <a:r>
              <a:rPr lang="en-US" dirty="0" smtClean="0"/>
              <a:t>/as commands can also be expressed using </a:t>
            </a:r>
            <a:r>
              <a:rPr lang="en-US" b="1" dirty="0" err="1" smtClean="0">
                <a:solidFill>
                  <a:schemeClr val="accent5"/>
                </a:solidFill>
              </a:rPr>
              <a:t>vamos</a:t>
            </a:r>
            <a:r>
              <a:rPr lang="en-US" dirty="0" smtClean="0"/>
              <a:t>.</a:t>
            </a:r>
          </a:p>
          <a:p>
            <a:pPr lvl="2"/>
            <a:r>
              <a:rPr lang="en-US" dirty="0" err="1" smtClean="0"/>
              <a:t>Por</a:t>
            </a:r>
            <a:r>
              <a:rPr lang="en-US" dirty="0" smtClean="0"/>
              <a:t> </a:t>
            </a:r>
            <a:r>
              <a:rPr lang="en-US" dirty="0" err="1" smtClean="0"/>
              <a:t>ejemplo</a:t>
            </a:r>
            <a:r>
              <a:rPr lang="en-US" dirty="0" smtClean="0"/>
              <a:t>: ¡</a:t>
            </a:r>
            <a:r>
              <a:rPr lang="en-US" b="1" dirty="0" err="1" smtClean="0">
                <a:solidFill>
                  <a:schemeClr val="accent5"/>
                </a:solidFill>
              </a:rPr>
              <a:t>Vamos</a:t>
            </a:r>
            <a:r>
              <a:rPr lang="en-US" dirty="0" smtClean="0"/>
              <a:t> a comer! </a:t>
            </a:r>
          </a:p>
          <a:p>
            <a:pPr lvl="1"/>
            <a:endParaRPr lang="en-US" dirty="0" smtClean="0"/>
          </a:p>
          <a:p>
            <a:pPr lvl="1"/>
            <a:r>
              <a:rPr lang="en-US" dirty="0" smtClean="0"/>
              <a:t>The verb </a:t>
            </a:r>
            <a:r>
              <a:rPr lang="en-US" b="1" i="1" dirty="0" err="1" smtClean="0">
                <a:solidFill>
                  <a:schemeClr val="accent5"/>
                </a:solidFill>
              </a:rPr>
              <a:t>ir</a:t>
            </a:r>
            <a:r>
              <a:rPr lang="en-US" dirty="0" smtClean="0"/>
              <a:t> </a:t>
            </a:r>
          </a:p>
          <a:p>
            <a:pPr lvl="2"/>
            <a:r>
              <a:rPr lang="en-US" dirty="0" smtClean="0"/>
              <a:t>Two possible positive forms</a:t>
            </a:r>
          </a:p>
          <a:p>
            <a:pPr lvl="3"/>
            <a:r>
              <a:rPr lang="en-US" b="1" dirty="0" err="1" smtClean="0">
                <a:solidFill>
                  <a:schemeClr val="accent5"/>
                </a:solidFill>
              </a:rPr>
              <a:t>vayamos</a:t>
            </a:r>
            <a:endParaRPr lang="en-US" b="1" dirty="0" smtClean="0">
              <a:solidFill>
                <a:schemeClr val="accent5"/>
              </a:solidFill>
            </a:endParaRPr>
          </a:p>
          <a:p>
            <a:pPr lvl="3"/>
            <a:r>
              <a:rPr lang="en-US" b="1" dirty="0" err="1" smtClean="0">
                <a:solidFill>
                  <a:schemeClr val="accent5"/>
                </a:solidFill>
              </a:rPr>
              <a:t>vamos</a:t>
            </a:r>
            <a:r>
              <a:rPr lang="en-US" dirty="0" smtClean="0"/>
              <a:t> (more commonly used)</a:t>
            </a:r>
          </a:p>
          <a:p>
            <a:pPr lvl="3"/>
            <a:endParaRPr lang="en-US" dirty="0" smtClean="0"/>
          </a:p>
          <a:p>
            <a:pPr lvl="2"/>
            <a:r>
              <a:rPr lang="en-US" dirty="0" smtClean="0"/>
              <a:t>Negative form = </a:t>
            </a:r>
            <a:r>
              <a:rPr lang="en-US" b="1" dirty="0" smtClean="0">
                <a:solidFill>
                  <a:schemeClr val="accent5"/>
                </a:solidFill>
              </a:rPr>
              <a:t>no </a:t>
            </a:r>
            <a:r>
              <a:rPr lang="en-US" b="1" dirty="0" err="1" smtClean="0">
                <a:solidFill>
                  <a:schemeClr val="accent5"/>
                </a:solidFill>
              </a:rPr>
              <a:t>vayamos</a:t>
            </a:r>
            <a:endParaRPr lang="en-US" b="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p:cTn id="2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6" end="6"/>
                                            </p:txEl>
                                          </p:spTgt>
                                        </p:tgtEl>
                                        <p:attrNameLst>
                                          <p:attrName>ppt_h</p:attrName>
                                        </p:attrNameLst>
                                      </p:cBhvr>
                                      <p:tavLst>
                                        <p:tav tm="0">
                                          <p:val>
                                            <p:strVal val="#ppt_h"/>
                                          </p:val>
                                        </p:tav>
                                        <p:tav tm="100000">
                                          <p:val>
                                            <p:strVal val="#ppt_h"/>
                                          </p:val>
                                        </p:tav>
                                      </p:tavLst>
                                    </p:anim>
                                  </p:childTnLst>
                                </p:cTn>
                              </p:par>
                              <p:par>
                                <p:cTn id="27" presetID="17" presetClass="entr" presetSubtype="1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p:cTn id="2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7" end="7"/>
                                            </p:txEl>
                                          </p:spTgt>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p:cTn id="3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p:cTn id="39"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Mandatos</a:t>
            </a:r>
            <a:r>
              <a:rPr lang="en-US" dirty="0" smtClean="0"/>
              <a:t>- </a:t>
            </a:r>
            <a:r>
              <a:rPr lang="en-US" dirty="0" err="1" smtClean="0"/>
              <a:t>nosotros</a:t>
            </a:r>
            <a:r>
              <a:rPr lang="en-US" dirty="0" smtClean="0"/>
              <a:t>/as</a:t>
            </a:r>
            <a:endParaRPr lang="en-US" dirty="0"/>
          </a:p>
        </p:txBody>
      </p:sp>
      <p:sp>
        <p:nvSpPr>
          <p:cNvPr id="3" name="Content Placeholder 2"/>
          <p:cNvSpPr>
            <a:spLocks noGrp="1"/>
          </p:cNvSpPr>
          <p:nvPr>
            <p:ph sz="quarter" idx="1"/>
          </p:nvPr>
        </p:nvSpPr>
        <p:spPr/>
        <p:txBody>
          <a:bodyPr/>
          <a:lstStyle/>
          <a:p>
            <a:r>
              <a:rPr lang="en-US" dirty="0" err="1" smtClean="0"/>
              <a:t>Por</a:t>
            </a:r>
            <a:r>
              <a:rPr lang="en-US" dirty="0" smtClean="0"/>
              <a:t> </a:t>
            </a:r>
            <a:r>
              <a:rPr lang="en-US" dirty="0" err="1" smtClean="0"/>
              <a:t>ejemplo</a:t>
            </a:r>
            <a:r>
              <a:rPr lang="en-US" dirty="0" smtClean="0"/>
              <a:t>:</a:t>
            </a:r>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04800" y="2133600"/>
            <a:ext cx="8545189" cy="2438400"/>
          </a:xfrm>
          <a:prstGeom prst="rect">
            <a:avLst/>
          </a:prstGeom>
          <a:noFill/>
          <a:ln w="9525">
            <a:noFill/>
            <a:round/>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 </a:t>
            </a:r>
            <a:r>
              <a:rPr lang="en-US" dirty="0" err="1" smtClean="0"/>
              <a:t>mandatos</a:t>
            </a:r>
            <a:r>
              <a:rPr lang="en-US" dirty="0" smtClean="0"/>
              <a:t> con </a:t>
            </a:r>
            <a:r>
              <a:rPr lang="en-US" dirty="0" err="1" smtClean="0"/>
              <a:t>pronombres</a:t>
            </a:r>
            <a:endParaRPr lang="en-US" dirty="0"/>
          </a:p>
        </p:txBody>
      </p:sp>
      <p:sp>
        <p:nvSpPr>
          <p:cNvPr id="3" name="Content Placeholder 2"/>
          <p:cNvSpPr>
            <a:spLocks noGrp="1"/>
          </p:cNvSpPr>
          <p:nvPr>
            <p:ph sz="quarter" idx="1"/>
          </p:nvPr>
        </p:nvSpPr>
        <p:spPr>
          <a:xfrm>
            <a:off x="301752" y="1527048"/>
            <a:ext cx="8503920" cy="5102352"/>
          </a:xfrm>
        </p:spPr>
        <p:txBody>
          <a:bodyPr/>
          <a:lstStyle/>
          <a:p>
            <a:r>
              <a:rPr lang="en-US" dirty="0" smtClean="0">
                <a:solidFill>
                  <a:srgbClr val="000000"/>
                </a:solidFill>
              </a:rPr>
              <a:t>When object and reflexive pronouns are used with affirmative commands, they are always </a:t>
            </a:r>
            <a:r>
              <a:rPr lang="en-US" b="1" u="sng" dirty="0" smtClean="0">
                <a:solidFill>
                  <a:srgbClr val="000000"/>
                </a:solidFill>
              </a:rPr>
              <a:t>attached</a:t>
            </a:r>
            <a:r>
              <a:rPr lang="en-US" dirty="0" smtClean="0">
                <a:solidFill>
                  <a:srgbClr val="000000"/>
                </a:solidFill>
              </a:rPr>
              <a:t> to the verb. </a:t>
            </a:r>
          </a:p>
          <a:p>
            <a:pPr lvl="1"/>
            <a:r>
              <a:rPr lang="en-US" dirty="0" smtClean="0">
                <a:solidFill>
                  <a:srgbClr val="000000"/>
                </a:solidFill>
              </a:rPr>
              <a:t>Da</a:t>
            </a:r>
            <a:r>
              <a:rPr lang="en-US" b="1" u="sng" dirty="0" smtClean="0">
                <a:solidFill>
                  <a:srgbClr val="000000"/>
                </a:solidFill>
              </a:rPr>
              <a:t>me</a:t>
            </a:r>
            <a:r>
              <a:rPr lang="en-US" dirty="0" smtClean="0">
                <a:solidFill>
                  <a:srgbClr val="000000"/>
                </a:solidFill>
              </a:rPr>
              <a:t> el </a:t>
            </a:r>
            <a:r>
              <a:rPr lang="en-US" dirty="0" err="1" smtClean="0">
                <a:solidFill>
                  <a:srgbClr val="000000"/>
                </a:solidFill>
              </a:rPr>
              <a:t>libro</a:t>
            </a:r>
            <a:r>
              <a:rPr lang="en-US" dirty="0" smtClean="0">
                <a:solidFill>
                  <a:srgbClr val="000000"/>
                </a:solidFill>
              </a:rPr>
              <a:t>. </a:t>
            </a:r>
          </a:p>
          <a:p>
            <a:pPr lvl="1"/>
            <a:r>
              <a:rPr lang="en-US" dirty="0" err="1" smtClean="0">
                <a:solidFill>
                  <a:srgbClr val="000000"/>
                </a:solidFill>
              </a:rPr>
              <a:t>Dá</a:t>
            </a:r>
            <a:r>
              <a:rPr lang="en-US" b="1" u="sng" dirty="0" err="1" smtClean="0">
                <a:solidFill>
                  <a:srgbClr val="000000"/>
                </a:solidFill>
              </a:rPr>
              <a:t>melo</a:t>
            </a:r>
            <a:r>
              <a:rPr lang="en-US" dirty="0" smtClean="0">
                <a:solidFill>
                  <a:srgbClr val="000000"/>
                </a:solidFill>
              </a:rPr>
              <a:t>.</a:t>
            </a:r>
          </a:p>
          <a:p>
            <a:endParaRPr lang="en-US" dirty="0" smtClean="0">
              <a:solidFill>
                <a:srgbClr val="000000"/>
              </a:solidFill>
            </a:endParaRPr>
          </a:p>
          <a:p>
            <a:r>
              <a:rPr lang="en-US" dirty="0" smtClean="0">
                <a:solidFill>
                  <a:srgbClr val="000000"/>
                </a:solidFill>
              </a:rPr>
              <a:t>When used with negative commands, the pronouns appear between </a:t>
            </a:r>
            <a:r>
              <a:rPr lang="en-US" b="1" dirty="0" smtClean="0">
                <a:solidFill>
                  <a:srgbClr val="000000"/>
                </a:solidFill>
              </a:rPr>
              <a:t>no </a:t>
            </a:r>
            <a:r>
              <a:rPr lang="en-US" dirty="0" smtClean="0">
                <a:solidFill>
                  <a:srgbClr val="000000"/>
                </a:solidFill>
              </a:rPr>
              <a:t>and the verb. </a:t>
            </a:r>
          </a:p>
          <a:p>
            <a:pPr lvl="1"/>
            <a:r>
              <a:rPr lang="en-US" dirty="0" smtClean="0">
                <a:solidFill>
                  <a:srgbClr val="000000"/>
                </a:solidFill>
              </a:rPr>
              <a:t>No </a:t>
            </a:r>
            <a:r>
              <a:rPr lang="en-US" b="1" u="sng" dirty="0" smtClean="0">
                <a:solidFill>
                  <a:srgbClr val="000000"/>
                </a:solidFill>
              </a:rPr>
              <a:t>me</a:t>
            </a:r>
            <a:r>
              <a:rPr lang="en-US" dirty="0" smtClean="0">
                <a:solidFill>
                  <a:srgbClr val="000000"/>
                </a:solidFill>
              </a:rPr>
              <a:t> </a:t>
            </a:r>
            <a:r>
              <a:rPr lang="en-US" dirty="0" err="1" smtClean="0">
                <a:solidFill>
                  <a:srgbClr val="000000"/>
                </a:solidFill>
              </a:rPr>
              <a:t>digan</a:t>
            </a:r>
            <a:r>
              <a:rPr lang="en-US" dirty="0" smtClean="0">
                <a:solidFill>
                  <a:srgbClr val="000000"/>
                </a:solidFill>
              </a:rPr>
              <a:t> </a:t>
            </a:r>
            <a:r>
              <a:rPr lang="en-US" dirty="0" err="1" smtClean="0">
                <a:solidFill>
                  <a:srgbClr val="000000"/>
                </a:solidFill>
              </a:rPr>
              <a:t>las</a:t>
            </a:r>
            <a:r>
              <a:rPr lang="en-US" dirty="0" smtClean="0">
                <a:solidFill>
                  <a:srgbClr val="000000"/>
                </a:solidFill>
              </a:rPr>
              <a:t> </a:t>
            </a:r>
            <a:r>
              <a:rPr lang="en-US" dirty="0" err="1" smtClean="0">
                <a:solidFill>
                  <a:srgbClr val="000000"/>
                </a:solidFill>
              </a:rPr>
              <a:t>mentiras</a:t>
            </a:r>
            <a:r>
              <a:rPr lang="en-US" dirty="0" smtClean="0">
                <a:solidFill>
                  <a:srgbClr val="000000"/>
                </a:solidFill>
              </a:rPr>
              <a:t>.</a:t>
            </a:r>
          </a:p>
          <a:p>
            <a:pPr lvl="1"/>
            <a:r>
              <a:rPr lang="en-US" dirty="0" smtClean="0">
                <a:solidFill>
                  <a:srgbClr val="000000"/>
                </a:solidFill>
              </a:rPr>
              <a:t>No </a:t>
            </a:r>
            <a:r>
              <a:rPr lang="en-US" b="1" u="sng" dirty="0" smtClean="0">
                <a:solidFill>
                  <a:srgbClr val="000000"/>
                </a:solidFill>
              </a:rPr>
              <a:t>me </a:t>
            </a:r>
            <a:r>
              <a:rPr lang="en-US" b="1" u="sng" dirty="0" err="1" smtClean="0">
                <a:solidFill>
                  <a:srgbClr val="000000"/>
                </a:solidFill>
              </a:rPr>
              <a:t>las</a:t>
            </a:r>
            <a:r>
              <a:rPr lang="en-US" b="1" dirty="0" smtClean="0">
                <a:solidFill>
                  <a:srgbClr val="000000"/>
                </a:solidFill>
              </a:rPr>
              <a:t> </a:t>
            </a:r>
            <a:r>
              <a:rPr lang="en-US" dirty="0" err="1" smtClean="0">
                <a:solidFill>
                  <a:srgbClr val="000000"/>
                </a:solidFill>
              </a:rPr>
              <a:t>digan</a:t>
            </a:r>
            <a:r>
              <a:rPr lang="en-US" dirty="0" smtClean="0">
                <a:solidFill>
                  <a:srgbClr val="000000"/>
                </a:solidFill>
              </a:rPr>
              <a:t>.</a:t>
            </a:r>
          </a:p>
          <a:p>
            <a:endParaRPr lang="en-US" dirty="0"/>
          </a:p>
        </p:txBody>
      </p:sp>
      <p:pic>
        <p:nvPicPr>
          <p:cNvPr id="17410" name="Picture 2" descr="http://0.tqn.com/d/actividadesfamilia/1/0/t/1/-/-/LibrosFamiliares.JPG">
            <a:hlinkClick r:id="rId2"/>
          </p:cNvPr>
          <p:cNvPicPr>
            <a:picLocks noChangeAspect="1" noChangeArrowheads="1"/>
          </p:cNvPicPr>
          <p:nvPr/>
        </p:nvPicPr>
        <p:blipFill>
          <a:blip r:embed="rId3" cstate="print"/>
          <a:srcRect/>
          <a:stretch>
            <a:fillRect/>
          </a:stretch>
        </p:blipFill>
        <p:spPr bwMode="auto">
          <a:xfrm>
            <a:off x="2971800" y="2438400"/>
            <a:ext cx="1752600" cy="1752601"/>
          </a:xfrm>
          <a:prstGeom prst="rect">
            <a:avLst/>
          </a:prstGeom>
          <a:noFill/>
        </p:spPr>
      </p:pic>
      <p:pic>
        <p:nvPicPr>
          <p:cNvPr id="17412" name="Picture 4" descr="http://elporque.net/wp-content/uploads/2012/12/porque-decimos-mentiras.jpg">
            <a:hlinkClick r:id="rId4"/>
          </p:cNvPr>
          <p:cNvPicPr>
            <a:picLocks noChangeAspect="1" noChangeArrowheads="1"/>
          </p:cNvPicPr>
          <p:nvPr/>
        </p:nvPicPr>
        <p:blipFill>
          <a:blip r:embed="rId5" cstate="print"/>
          <a:srcRect/>
          <a:stretch>
            <a:fillRect/>
          </a:stretch>
        </p:blipFill>
        <p:spPr bwMode="auto">
          <a:xfrm>
            <a:off x="6019800" y="4648200"/>
            <a:ext cx="2495550" cy="26442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6"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7"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17410"/>
                                        </p:tgtEl>
                                        <p:attrNameLst>
                                          <p:attrName>style.visibility</p:attrName>
                                        </p:attrNameLst>
                                      </p:cBhvr>
                                      <p:to>
                                        <p:strVal val="visible"/>
                                      </p:to>
                                    </p:set>
                                    <p:animEffect transition="in" filter="fade">
                                      <p:cBhvr>
                                        <p:cTn id="24" dur="1000"/>
                                        <p:tgtEl>
                                          <p:spTgt spid="17410"/>
                                        </p:tgtEl>
                                      </p:cBhvr>
                                    </p:animEffect>
                                    <p:anim calcmode="lin" valueType="num">
                                      <p:cBhvr>
                                        <p:cTn id="25" dur="1000" fill="hold"/>
                                        <p:tgtEl>
                                          <p:spTgt spid="17410"/>
                                        </p:tgtEl>
                                        <p:attrNameLst>
                                          <p:attrName>ppt_x</p:attrName>
                                        </p:attrNameLst>
                                      </p:cBhvr>
                                      <p:tavLst>
                                        <p:tav tm="0">
                                          <p:val>
                                            <p:strVal val="#ppt_x"/>
                                          </p:val>
                                        </p:tav>
                                        <p:tav tm="100000">
                                          <p:val>
                                            <p:strVal val="#ppt_x"/>
                                          </p:val>
                                        </p:tav>
                                      </p:tavLst>
                                    </p:anim>
                                    <p:anim calcmode="lin" valueType="num">
                                      <p:cBhvr>
                                        <p:cTn id="26" dur="900" decel="100000" fill="hold"/>
                                        <p:tgtEl>
                                          <p:spTgt spid="17410"/>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7410"/>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80">
                                          <p:stCondLst>
                                            <p:cond delay="0"/>
                                          </p:stCondLst>
                                        </p:cTn>
                                        <p:tgtEl>
                                          <p:spTgt spid="3">
                                            <p:txEl>
                                              <p:pRg st="2" end="2"/>
                                            </p:txEl>
                                          </p:spTgt>
                                        </p:tgtEl>
                                      </p:cBhvr>
                                    </p:animEffect>
                                    <p:anim calcmode="lin" valueType="num">
                                      <p:cBhvr>
                                        <p:cTn id="3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2" end="2"/>
                                            </p:txEl>
                                          </p:spTgt>
                                        </p:tgtEl>
                                      </p:cBhvr>
                                      <p:to x="100000" y="60000"/>
                                    </p:animScale>
                                    <p:animScale>
                                      <p:cBhvr>
                                        <p:cTn id="39" dur="166" decel="50000">
                                          <p:stCondLst>
                                            <p:cond delay="676"/>
                                          </p:stCondLst>
                                        </p:cTn>
                                        <p:tgtEl>
                                          <p:spTgt spid="3">
                                            <p:txEl>
                                              <p:pRg st="2" end="2"/>
                                            </p:txEl>
                                          </p:spTgt>
                                        </p:tgtEl>
                                      </p:cBhvr>
                                      <p:to x="100000" y="100000"/>
                                    </p:animScale>
                                    <p:animScale>
                                      <p:cBhvr>
                                        <p:cTn id="40" dur="26">
                                          <p:stCondLst>
                                            <p:cond delay="1312"/>
                                          </p:stCondLst>
                                        </p:cTn>
                                        <p:tgtEl>
                                          <p:spTgt spid="3">
                                            <p:txEl>
                                              <p:pRg st="2" end="2"/>
                                            </p:txEl>
                                          </p:spTgt>
                                        </p:tgtEl>
                                      </p:cBhvr>
                                      <p:to x="100000" y="80000"/>
                                    </p:animScale>
                                    <p:animScale>
                                      <p:cBhvr>
                                        <p:cTn id="41" dur="166" decel="50000">
                                          <p:stCondLst>
                                            <p:cond delay="1338"/>
                                          </p:stCondLst>
                                        </p:cTn>
                                        <p:tgtEl>
                                          <p:spTgt spid="3">
                                            <p:txEl>
                                              <p:pRg st="2" end="2"/>
                                            </p:txEl>
                                          </p:spTgt>
                                        </p:tgtEl>
                                      </p:cBhvr>
                                      <p:to x="100000" y="100000"/>
                                    </p:animScale>
                                    <p:animScale>
                                      <p:cBhvr>
                                        <p:cTn id="42" dur="26">
                                          <p:stCondLst>
                                            <p:cond delay="1642"/>
                                          </p:stCondLst>
                                        </p:cTn>
                                        <p:tgtEl>
                                          <p:spTgt spid="3">
                                            <p:txEl>
                                              <p:pRg st="2" end="2"/>
                                            </p:txEl>
                                          </p:spTgt>
                                        </p:tgtEl>
                                      </p:cBhvr>
                                      <p:to x="100000" y="90000"/>
                                    </p:animScale>
                                    <p:animScale>
                                      <p:cBhvr>
                                        <p:cTn id="43" dur="166" decel="50000">
                                          <p:stCondLst>
                                            <p:cond delay="1668"/>
                                          </p:stCondLst>
                                        </p:cTn>
                                        <p:tgtEl>
                                          <p:spTgt spid="3">
                                            <p:txEl>
                                              <p:pRg st="2" end="2"/>
                                            </p:txEl>
                                          </p:spTgt>
                                        </p:tgtEl>
                                      </p:cBhvr>
                                      <p:to x="100000" y="100000"/>
                                    </p:animScale>
                                    <p:animScale>
                                      <p:cBhvr>
                                        <p:cTn id="44" dur="26">
                                          <p:stCondLst>
                                            <p:cond delay="1808"/>
                                          </p:stCondLst>
                                        </p:cTn>
                                        <p:tgtEl>
                                          <p:spTgt spid="3">
                                            <p:txEl>
                                              <p:pRg st="2" end="2"/>
                                            </p:txEl>
                                          </p:spTgt>
                                        </p:tgtEl>
                                      </p:cBhvr>
                                      <p:to x="100000" y="95000"/>
                                    </p:animScale>
                                    <p:animScale>
                                      <p:cBhvr>
                                        <p:cTn id="45" dur="166" decel="50000">
                                          <p:stCondLst>
                                            <p:cond delay="1834"/>
                                          </p:stCondLst>
                                        </p:cTn>
                                        <p:tgtEl>
                                          <p:spTgt spid="3">
                                            <p:txEl>
                                              <p:pRg st="2" end="2"/>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 calcmode="lin" valueType="num">
                                      <p:cBhvr>
                                        <p:cTn id="56"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57"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8"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9"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60" dur="500"/>
                                        <p:tgtEl>
                                          <p:spTgt spid="3">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5" presetClass="entr" presetSubtype="0" fill="hold" nodeType="clickEffect">
                                  <p:stCondLst>
                                    <p:cond delay="0"/>
                                  </p:stCondLst>
                                  <p:childTnLst>
                                    <p:set>
                                      <p:cBhvr>
                                        <p:cTn id="64" dur="1" fill="hold">
                                          <p:stCondLst>
                                            <p:cond delay="0"/>
                                          </p:stCondLst>
                                        </p:cTn>
                                        <p:tgtEl>
                                          <p:spTgt spid="17412"/>
                                        </p:tgtEl>
                                        <p:attrNameLst>
                                          <p:attrName>style.visibility</p:attrName>
                                        </p:attrNameLst>
                                      </p:cBhvr>
                                      <p:to>
                                        <p:strVal val="visible"/>
                                      </p:to>
                                    </p:set>
                                    <p:animEffect transition="in" filter="fade">
                                      <p:cBhvr>
                                        <p:cTn id="65" dur="2000"/>
                                        <p:tgtEl>
                                          <p:spTgt spid="17412"/>
                                        </p:tgtEl>
                                      </p:cBhvr>
                                    </p:animEffect>
                                    <p:anim calcmode="lin" valueType="num">
                                      <p:cBhvr>
                                        <p:cTn id="66" dur="2000" fill="hold"/>
                                        <p:tgtEl>
                                          <p:spTgt spid="17412"/>
                                        </p:tgtEl>
                                        <p:attrNameLst>
                                          <p:attrName>style.rotation</p:attrName>
                                        </p:attrNameLst>
                                      </p:cBhvr>
                                      <p:tavLst>
                                        <p:tav tm="0">
                                          <p:val>
                                            <p:fltVal val="720"/>
                                          </p:val>
                                        </p:tav>
                                        <p:tav tm="100000">
                                          <p:val>
                                            <p:fltVal val="0"/>
                                          </p:val>
                                        </p:tav>
                                      </p:tavLst>
                                    </p:anim>
                                    <p:anim calcmode="lin" valueType="num">
                                      <p:cBhvr>
                                        <p:cTn id="67" dur="2000" fill="hold"/>
                                        <p:tgtEl>
                                          <p:spTgt spid="17412"/>
                                        </p:tgtEl>
                                        <p:attrNameLst>
                                          <p:attrName>ppt_h</p:attrName>
                                        </p:attrNameLst>
                                      </p:cBhvr>
                                      <p:tavLst>
                                        <p:tav tm="0">
                                          <p:val>
                                            <p:fltVal val="0"/>
                                          </p:val>
                                        </p:tav>
                                        <p:tav tm="100000">
                                          <p:val>
                                            <p:strVal val="#ppt_h"/>
                                          </p:val>
                                        </p:tav>
                                      </p:tavLst>
                                    </p:anim>
                                    <p:anim calcmode="lin" valueType="num">
                                      <p:cBhvr>
                                        <p:cTn id="68" dur="2000" fill="hold"/>
                                        <p:tgtEl>
                                          <p:spTgt spid="17412"/>
                                        </p:tgtEl>
                                        <p:attrNameLst>
                                          <p:attrName>ppt_w</p:attrName>
                                        </p:attrNameLst>
                                      </p:cBhvr>
                                      <p:tavLst>
                                        <p:tav tm="0">
                                          <p:val>
                                            <p:fltVal val="0"/>
                                          </p:val>
                                        </p:tav>
                                        <p:tav tm="100000">
                                          <p:val>
                                            <p:strVal val="#ppt_w"/>
                                          </p:val>
                                        </p:tav>
                                      </p:tavLst>
                                    </p:anim>
                                  </p:childTnLst>
                                </p:cTn>
                              </p:par>
                            </p:childTnLst>
                          </p:cTn>
                        </p:par>
                      </p:childTnLst>
                    </p:cTn>
                  </p:par>
                  <p:par>
                    <p:cTn id="69" fill="hold">
                      <p:stCondLst>
                        <p:cond delay="indefinite"/>
                      </p:stCondLst>
                      <p:childTnLst>
                        <p:par>
                          <p:cTn id="70" fill="hold">
                            <p:stCondLst>
                              <p:cond delay="0"/>
                            </p:stCondLst>
                            <p:childTnLst>
                              <p:par>
                                <p:cTn id="71" presetID="20" presetClass="entr" presetSubtype="0" fill="hold" nodeType="click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animEffect transition="in" filter="wedge">
                                      <p:cBhvr>
                                        <p:cTn id="7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 </a:t>
            </a:r>
            <a:r>
              <a:rPr lang="en-US" dirty="0" err="1" smtClean="0"/>
              <a:t>mandatos</a:t>
            </a:r>
            <a:r>
              <a:rPr lang="en-US" dirty="0" smtClean="0"/>
              <a:t> con </a:t>
            </a:r>
            <a:r>
              <a:rPr lang="en-US" dirty="0" err="1" smtClean="0"/>
              <a:t>pronombres</a:t>
            </a:r>
            <a:endParaRPr lang="en-US" dirty="0"/>
          </a:p>
        </p:txBody>
      </p:sp>
      <p:sp>
        <p:nvSpPr>
          <p:cNvPr id="3" name="Content Placeholder 2"/>
          <p:cNvSpPr>
            <a:spLocks noGrp="1"/>
          </p:cNvSpPr>
          <p:nvPr>
            <p:ph sz="quarter" idx="1"/>
          </p:nvPr>
        </p:nvSpPr>
        <p:spPr/>
        <p:txBody>
          <a:bodyPr/>
          <a:lstStyle/>
          <a:p>
            <a:r>
              <a:rPr lang="en-US" dirty="0" err="1" smtClean="0"/>
              <a:t>Ejemplos</a:t>
            </a:r>
            <a:r>
              <a:rPr lang="en-US" dirty="0" smtClean="0"/>
              <a:t>:</a:t>
            </a:r>
          </a:p>
          <a:p>
            <a:pPr eaLnBrk="0" fontAlgn="base" hangingPunct="0">
              <a:buNone/>
            </a:pPr>
            <a:r>
              <a:rPr lang="en-US" dirty="0" smtClean="0"/>
              <a:t>	</a:t>
            </a:r>
            <a:r>
              <a:rPr lang="en-US" dirty="0" err="1" smtClean="0"/>
              <a:t>Levánten</a:t>
            </a:r>
            <a:r>
              <a:rPr lang="en-US" b="1" dirty="0" err="1" smtClean="0"/>
              <a:t>se</a:t>
            </a:r>
            <a:r>
              <a:rPr lang="en-US" b="1" dirty="0" smtClean="0"/>
              <a:t> </a:t>
            </a:r>
            <a:r>
              <a:rPr lang="en-US" dirty="0" err="1" smtClean="0"/>
              <a:t>temprano</a:t>
            </a:r>
            <a:r>
              <a:rPr lang="en-US" dirty="0" smtClean="0"/>
              <a:t>. </a:t>
            </a:r>
          </a:p>
          <a:p>
            <a:pPr eaLnBrk="0" fontAlgn="base" hangingPunct="0">
              <a:buNone/>
            </a:pPr>
            <a:r>
              <a:rPr lang="en-US" dirty="0" smtClean="0"/>
              <a:t>	No </a:t>
            </a:r>
            <a:r>
              <a:rPr lang="en-US" b="1" dirty="0" smtClean="0"/>
              <a:t>se </a:t>
            </a:r>
            <a:r>
              <a:rPr lang="en-US" dirty="0" err="1" smtClean="0"/>
              <a:t>levanten</a:t>
            </a:r>
            <a:r>
              <a:rPr lang="en-US" dirty="0" smtClean="0"/>
              <a:t> </a:t>
            </a:r>
            <a:r>
              <a:rPr lang="en-US" dirty="0" err="1" smtClean="0"/>
              <a:t>temprano</a:t>
            </a:r>
            <a:r>
              <a:rPr lang="en-US" dirty="0" smtClean="0"/>
              <a:t>. </a:t>
            </a:r>
          </a:p>
          <a:p>
            <a:pPr eaLnBrk="0" fontAlgn="base" hangingPunct="0"/>
            <a:endParaRPr lang="en-US" dirty="0" smtClean="0"/>
          </a:p>
          <a:p>
            <a:pPr eaLnBrk="0" fontAlgn="base" hangingPunct="0"/>
            <a:endParaRPr lang="en-US" dirty="0" smtClean="0"/>
          </a:p>
          <a:p>
            <a:pPr eaLnBrk="0" fontAlgn="base" hangingPunct="0">
              <a:buNone/>
            </a:pPr>
            <a:r>
              <a:rPr lang="en-US" dirty="0" smtClean="0"/>
              <a:t>	</a:t>
            </a:r>
            <a:r>
              <a:rPr lang="en-US" dirty="0" err="1" smtClean="0"/>
              <a:t>Dí</a:t>
            </a:r>
            <a:r>
              <a:rPr lang="en-US" b="1" dirty="0" err="1" smtClean="0"/>
              <a:t>melo</a:t>
            </a:r>
            <a:r>
              <a:rPr lang="en-US" b="1" dirty="0" smtClean="0"/>
              <a:t> </a:t>
            </a:r>
            <a:r>
              <a:rPr lang="en-US" dirty="0" err="1" smtClean="0"/>
              <a:t>todo</a:t>
            </a:r>
            <a:r>
              <a:rPr lang="en-US" dirty="0" smtClean="0"/>
              <a:t>. </a:t>
            </a:r>
          </a:p>
          <a:p>
            <a:pPr eaLnBrk="0" fontAlgn="base" hangingPunct="0">
              <a:buNone/>
            </a:pPr>
            <a:r>
              <a:rPr lang="en-US" dirty="0" smtClean="0"/>
              <a:t>	No </a:t>
            </a:r>
            <a:r>
              <a:rPr lang="en-US" b="1" dirty="0" smtClean="0"/>
              <a:t>me lo </a:t>
            </a:r>
            <a:r>
              <a:rPr lang="en-US" dirty="0" err="1" smtClean="0"/>
              <a:t>digas</a:t>
            </a:r>
            <a:r>
              <a:rPr lang="en-US" dirty="0" smtClean="0"/>
              <a:t>. </a:t>
            </a:r>
          </a:p>
          <a:p>
            <a:pPr>
              <a:buNone/>
            </a:pPr>
            <a:endParaRPr lang="en-US" dirty="0"/>
          </a:p>
        </p:txBody>
      </p:sp>
      <p:pic>
        <p:nvPicPr>
          <p:cNvPr id="15362" name="Picture 2" descr="http://pequebebes.com/wp-content/2011/12/dormir-mas-tiempo-en-vacaciones.jpg">
            <a:hlinkClick r:id="rId2"/>
          </p:cNvPr>
          <p:cNvPicPr>
            <a:picLocks noChangeAspect="1" noChangeArrowheads="1"/>
          </p:cNvPicPr>
          <p:nvPr/>
        </p:nvPicPr>
        <p:blipFill>
          <a:blip r:embed="rId3" cstate="print"/>
          <a:srcRect/>
          <a:stretch>
            <a:fillRect/>
          </a:stretch>
        </p:blipFill>
        <p:spPr bwMode="auto">
          <a:xfrm>
            <a:off x="4724400" y="1600200"/>
            <a:ext cx="3868103" cy="2362201"/>
          </a:xfrm>
          <a:prstGeom prst="rect">
            <a:avLst/>
          </a:prstGeom>
          <a:noFill/>
        </p:spPr>
      </p:pic>
      <p:pic>
        <p:nvPicPr>
          <p:cNvPr id="15366" name="Picture 6" descr="http://amorfm.mx/cmai/images/stories/tips/secretos.jpg">
            <a:hlinkClick r:id="rId4"/>
          </p:cNvPr>
          <p:cNvPicPr>
            <a:picLocks noChangeAspect="1" noChangeArrowheads="1"/>
          </p:cNvPicPr>
          <p:nvPr/>
        </p:nvPicPr>
        <p:blipFill>
          <a:blip r:embed="rId5" cstate="print"/>
          <a:srcRect/>
          <a:stretch>
            <a:fillRect/>
          </a:stretch>
        </p:blipFill>
        <p:spPr bwMode="auto">
          <a:xfrm>
            <a:off x="3200400" y="4038600"/>
            <a:ext cx="3821430" cy="25908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1" end="1"/>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5362"/>
                                        </p:tgtEl>
                                        <p:attrNameLst>
                                          <p:attrName>style.visibility</p:attrName>
                                        </p:attrNameLst>
                                      </p:cBhvr>
                                      <p:to>
                                        <p:strVal val="visible"/>
                                      </p:to>
                                    </p:set>
                                    <p:animEffect transition="in" filter="wipe(down)">
                                      <p:cBhvr>
                                        <p:cTn id="23" dur="580">
                                          <p:stCondLst>
                                            <p:cond delay="0"/>
                                          </p:stCondLst>
                                        </p:cTn>
                                        <p:tgtEl>
                                          <p:spTgt spid="15362"/>
                                        </p:tgtEl>
                                      </p:cBhvr>
                                    </p:animEffect>
                                    <p:anim calcmode="lin" valueType="num">
                                      <p:cBhvr>
                                        <p:cTn id="24" dur="1822" tmFilter="0,0; 0.14,0.36; 0.43,0.73; 0.71,0.91; 1.0,1.0">
                                          <p:stCondLst>
                                            <p:cond delay="0"/>
                                          </p:stCondLst>
                                        </p:cTn>
                                        <p:tgtEl>
                                          <p:spTgt spid="1536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536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536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536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5362"/>
                                        </p:tgtEl>
                                        <p:attrNameLst>
                                          <p:attrName>ppt_y</p:attrName>
                                        </p:attrNameLst>
                                      </p:cBhvr>
                                      <p:tavLst>
                                        <p:tav tm="0" fmla="#ppt_y-sin(pi*$)/81">
                                          <p:val>
                                            <p:fltVal val="0"/>
                                          </p:val>
                                        </p:tav>
                                        <p:tav tm="100000">
                                          <p:val>
                                            <p:fltVal val="1"/>
                                          </p:val>
                                        </p:tav>
                                      </p:tavLst>
                                    </p:anim>
                                    <p:animScale>
                                      <p:cBhvr>
                                        <p:cTn id="29" dur="26">
                                          <p:stCondLst>
                                            <p:cond delay="650"/>
                                          </p:stCondLst>
                                        </p:cTn>
                                        <p:tgtEl>
                                          <p:spTgt spid="15362"/>
                                        </p:tgtEl>
                                      </p:cBhvr>
                                      <p:to x="100000" y="60000"/>
                                    </p:animScale>
                                    <p:animScale>
                                      <p:cBhvr>
                                        <p:cTn id="30" dur="166" decel="50000">
                                          <p:stCondLst>
                                            <p:cond delay="676"/>
                                          </p:stCondLst>
                                        </p:cTn>
                                        <p:tgtEl>
                                          <p:spTgt spid="15362"/>
                                        </p:tgtEl>
                                      </p:cBhvr>
                                      <p:to x="100000" y="100000"/>
                                    </p:animScale>
                                    <p:animScale>
                                      <p:cBhvr>
                                        <p:cTn id="31" dur="26">
                                          <p:stCondLst>
                                            <p:cond delay="1312"/>
                                          </p:stCondLst>
                                        </p:cTn>
                                        <p:tgtEl>
                                          <p:spTgt spid="15362"/>
                                        </p:tgtEl>
                                      </p:cBhvr>
                                      <p:to x="100000" y="80000"/>
                                    </p:animScale>
                                    <p:animScale>
                                      <p:cBhvr>
                                        <p:cTn id="32" dur="166" decel="50000">
                                          <p:stCondLst>
                                            <p:cond delay="1338"/>
                                          </p:stCondLst>
                                        </p:cTn>
                                        <p:tgtEl>
                                          <p:spTgt spid="15362"/>
                                        </p:tgtEl>
                                      </p:cBhvr>
                                      <p:to x="100000" y="100000"/>
                                    </p:animScale>
                                    <p:animScale>
                                      <p:cBhvr>
                                        <p:cTn id="33" dur="26">
                                          <p:stCondLst>
                                            <p:cond delay="1642"/>
                                          </p:stCondLst>
                                        </p:cTn>
                                        <p:tgtEl>
                                          <p:spTgt spid="15362"/>
                                        </p:tgtEl>
                                      </p:cBhvr>
                                      <p:to x="100000" y="90000"/>
                                    </p:animScale>
                                    <p:animScale>
                                      <p:cBhvr>
                                        <p:cTn id="34" dur="166" decel="50000">
                                          <p:stCondLst>
                                            <p:cond delay="1668"/>
                                          </p:stCondLst>
                                        </p:cTn>
                                        <p:tgtEl>
                                          <p:spTgt spid="15362"/>
                                        </p:tgtEl>
                                      </p:cBhvr>
                                      <p:to x="100000" y="100000"/>
                                    </p:animScale>
                                    <p:animScale>
                                      <p:cBhvr>
                                        <p:cTn id="35" dur="26">
                                          <p:stCondLst>
                                            <p:cond delay="1808"/>
                                          </p:stCondLst>
                                        </p:cTn>
                                        <p:tgtEl>
                                          <p:spTgt spid="15362"/>
                                        </p:tgtEl>
                                      </p:cBhvr>
                                      <p:to x="100000" y="95000"/>
                                    </p:animScale>
                                    <p:animScale>
                                      <p:cBhvr>
                                        <p:cTn id="36" dur="166" decel="50000">
                                          <p:stCondLst>
                                            <p:cond delay="1834"/>
                                          </p:stCondLst>
                                        </p:cTn>
                                        <p:tgtEl>
                                          <p:spTgt spid="1536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5" end="5"/>
                                            </p:txEl>
                                          </p:spTgt>
                                        </p:tgtEl>
                                        <p:attrNameLst>
                                          <p:attrName>ppt_h</p:attrName>
                                        </p:attrNameLst>
                                      </p:cBhvr>
                                      <p:tavLst>
                                        <p:tav tm="0">
                                          <p:val>
                                            <p:strVal val="#ppt_h"/>
                                          </p:val>
                                        </p:tav>
                                        <p:tav tm="100000">
                                          <p:val>
                                            <p:strVal val="#ppt_h"/>
                                          </p:val>
                                        </p:tav>
                                      </p:tavLst>
                                    </p:anim>
                                  </p:childTnLst>
                                </p:cTn>
                              </p:par>
                              <p:par>
                                <p:cTn id="43" presetID="17" presetClass="entr" presetSubtype="1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0" presetClass="entr" presetSubtype="0" fill="hold" nodeType="clickEffect">
                                  <p:stCondLst>
                                    <p:cond delay="0"/>
                                  </p:stCondLst>
                                  <p:childTnLst>
                                    <p:set>
                                      <p:cBhvr>
                                        <p:cTn id="50" dur="1" fill="hold">
                                          <p:stCondLst>
                                            <p:cond delay="0"/>
                                          </p:stCondLst>
                                        </p:cTn>
                                        <p:tgtEl>
                                          <p:spTgt spid="15366"/>
                                        </p:tgtEl>
                                        <p:attrNameLst>
                                          <p:attrName>style.visibility</p:attrName>
                                        </p:attrNameLst>
                                      </p:cBhvr>
                                      <p:to>
                                        <p:strVal val="visible"/>
                                      </p:to>
                                    </p:set>
                                    <p:animEffect transition="in" filter="wedge">
                                      <p:cBhvr>
                                        <p:cTn id="51" dur="20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Mandatos</a:t>
            </a:r>
            <a:r>
              <a:rPr lang="en-US" dirty="0" smtClean="0"/>
              <a:t> </a:t>
            </a:r>
            <a:r>
              <a:rPr lang="en-US" dirty="0" err="1" smtClean="0"/>
              <a:t>formales</a:t>
            </a:r>
            <a:r>
              <a:rPr lang="en-US" dirty="0" smtClean="0"/>
              <a:t>- </a:t>
            </a:r>
            <a:r>
              <a:rPr lang="en-US" dirty="0" err="1" smtClean="0"/>
              <a:t>las</a:t>
            </a:r>
            <a:r>
              <a:rPr lang="en-US" dirty="0" smtClean="0"/>
              <a:t> </a:t>
            </a:r>
            <a:r>
              <a:rPr lang="en-US" dirty="0" err="1" smtClean="0"/>
              <a:t>reglas</a:t>
            </a:r>
            <a:endParaRPr lang="en-US" dirty="0"/>
          </a:p>
        </p:txBody>
      </p:sp>
      <p:sp>
        <p:nvSpPr>
          <p:cNvPr id="3" name="Content Placeholder 2"/>
          <p:cNvSpPr>
            <a:spLocks noGrp="1"/>
          </p:cNvSpPr>
          <p:nvPr>
            <p:ph sz="quarter" idx="1"/>
          </p:nvPr>
        </p:nvSpPr>
        <p:spPr>
          <a:xfrm>
            <a:off x="301752" y="1524000"/>
            <a:ext cx="8503920" cy="4876800"/>
          </a:xfrm>
        </p:spPr>
        <p:txBody>
          <a:bodyPr>
            <a:normAutofit lnSpcReduction="10000"/>
          </a:bodyPr>
          <a:lstStyle/>
          <a:p>
            <a:r>
              <a:rPr lang="en-US" dirty="0" smtClean="0"/>
              <a:t>Note that the formal command forms use the vowel opposite that which is usually associated with the conjugation.</a:t>
            </a:r>
          </a:p>
          <a:p>
            <a:endParaRPr lang="en-US" dirty="0" smtClean="0"/>
          </a:p>
          <a:p>
            <a:r>
              <a:rPr lang="en-US" dirty="0" smtClean="0"/>
              <a:t>Verbs with irregularities in the “</a:t>
            </a:r>
            <a:r>
              <a:rPr lang="en-US" dirty="0" err="1" smtClean="0"/>
              <a:t>yo</a:t>
            </a:r>
            <a:r>
              <a:rPr lang="en-US" dirty="0" smtClean="0"/>
              <a:t>” form (stem-changes, -go verbs, irregular “</a:t>
            </a:r>
            <a:r>
              <a:rPr lang="en-US" dirty="0" err="1" smtClean="0"/>
              <a:t>yo</a:t>
            </a:r>
            <a:r>
              <a:rPr lang="en-US" dirty="0" smtClean="0"/>
              <a:t>” forms) have that same irregularity in the formal command forms. </a:t>
            </a:r>
          </a:p>
          <a:p>
            <a:endParaRPr lang="en-US" dirty="0" smtClean="0"/>
          </a:p>
          <a:p>
            <a:r>
              <a:rPr lang="en-US" dirty="0" smtClean="0"/>
              <a:t>-</a:t>
            </a:r>
            <a:r>
              <a:rPr lang="en-US" dirty="0" err="1" smtClean="0"/>
              <a:t>Ar</a:t>
            </a:r>
            <a:r>
              <a:rPr lang="en-US" dirty="0" smtClean="0"/>
              <a:t> verbs ending in –gar, -car and –</a:t>
            </a:r>
            <a:r>
              <a:rPr lang="en-US" dirty="0" err="1" smtClean="0"/>
              <a:t>zar</a:t>
            </a:r>
            <a:r>
              <a:rPr lang="en-US" dirty="0" smtClean="0"/>
              <a:t> will have the same spelling changes in the command form that they have in the </a:t>
            </a:r>
            <a:r>
              <a:rPr lang="en-US" dirty="0" err="1" smtClean="0"/>
              <a:t>preterite</a:t>
            </a:r>
            <a:r>
              <a:rPr lang="en-US" dirty="0" smtClean="0"/>
              <a:t> tense “</a:t>
            </a:r>
            <a:r>
              <a:rPr lang="en-US" dirty="0" err="1" smtClean="0"/>
              <a:t>yo</a:t>
            </a:r>
            <a:r>
              <a:rPr lang="en-US" dirty="0" smtClean="0"/>
              <a:t>” form.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anim calcmode="lin" valueType="num">
                                      <p:cBhvr>
                                        <p:cTn id="17"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18"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9"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Scale>
                                      <p:cBhvr>
                                        <p:cTn id="24"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3">
                                            <p:txEl>
                                              <p:pRg st="4" end="4"/>
                                            </p:txEl>
                                          </p:spTgt>
                                        </p:tgtEl>
                                        <p:attrNameLst>
                                          <p:attrName>ppt_x</p:attrName>
                                          <p:attrName>ppt_y</p:attrName>
                                        </p:attrNameLst>
                                      </p:cBhvr>
                                    </p:animMotion>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 </a:t>
            </a:r>
            <a:r>
              <a:rPr lang="en-US" dirty="0" err="1" smtClean="0"/>
              <a:t>mandatos</a:t>
            </a:r>
            <a:r>
              <a:rPr lang="en-US" dirty="0" smtClean="0"/>
              <a:t> con </a:t>
            </a:r>
            <a:r>
              <a:rPr lang="en-US" dirty="0" err="1" smtClean="0"/>
              <a:t>pronombres</a:t>
            </a:r>
            <a:endParaRPr lang="en-US" dirty="0"/>
          </a:p>
        </p:txBody>
      </p:sp>
      <p:sp>
        <p:nvSpPr>
          <p:cNvPr id="3" name="Content Placeholder 2"/>
          <p:cNvSpPr>
            <a:spLocks noGrp="1"/>
          </p:cNvSpPr>
          <p:nvPr>
            <p:ph sz="quarter" idx="1"/>
          </p:nvPr>
        </p:nvSpPr>
        <p:spPr/>
        <p:txBody>
          <a:bodyPr>
            <a:normAutofit/>
          </a:bodyPr>
          <a:lstStyle/>
          <a:p>
            <a:r>
              <a:rPr lang="en-US" dirty="0" smtClean="0">
                <a:solidFill>
                  <a:srgbClr val="000000"/>
                </a:solidFill>
              </a:rPr>
              <a:t>When the pronouns </a:t>
            </a:r>
            <a:r>
              <a:rPr lang="en-US" b="1" dirty="0" err="1" smtClean="0">
                <a:solidFill>
                  <a:srgbClr val="000000"/>
                </a:solidFill>
              </a:rPr>
              <a:t>nos</a:t>
            </a:r>
            <a:r>
              <a:rPr lang="en-US" b="1" dirty="0" smtClean="0">
                <a:solidFill>
                  <a:srgbClr val="000000"/>
                </a:solidFill>
              </a:rPr>
              <a:t> </a:t>
            </a:r>
            <a:r>
              <a:rPr lang="en-US" dirty="0" smtClean="0">
                <a:solidFill>
                  <a:srgbClr val="000000"/>
                </a:solidFill>
              </a:rPr>
              <a:t>or </a:t>
            </a:r>
            <a:r>
              <a:rPr lang="en-US" b="1" dirty="0" smtClean="0">
                <a:solidFill>
                  <a:srgbClr val="000000"/>
                </a:solidFill>
              </a:rPr>
              <a:t>se </a:t>
            </a:r>
            <a:r>
              <a:rPr lang="en-US" dirty="0" smtClean="0">
                <a:solidFill>
                  <a:srgbClr val="000000"/>
                </a:solidFill>
              </a:rPr>
              <a:t>are attached to an affirmative </a:t>
            </a:r>
            <a:r>
              <a:rPr lang="en-US" b="1" dirty="0" err="1" smtClean="0">
                <a:solidFill>
                  <a:srgbClr val="000000"/>
                </a:solidFill>
              </a:rPr>
              <a:t>nosotros</a:t>
            </a:r>
            <a:r>
              <a:rPr lang="en-US" b="1" dirty="0" smtClean="0">
                <a:solidFill>
                  <a:srgbClr val="000000"/>
                </a:solidFill>
              </a:rPr>
              <a:t>/as </a:t>
            </a:r>
            <a:r>
              <a:rPr lang="en-US" dirty="0" smtClean="0">
                <a:solidFill>
                  <a:srgbClr val="000000"/>
                </a:solidFill>
              </a:rPr>
              <a:t>command, the final </a:t>
            </a:r>
            <a:r>
              <a:rPr lang="en-US" b="1" dirty="0" smtClean="0">
                <a:solidFill>
                  <a:srgbClr val="000000"/>
                </a:solidFill>
              </a:rPr>
              <a:t>s </a:t>
            </a:r>
            <a:r>
              <a:rPr lang="en-US" dirty="0" smtClean="0">
                <a:solidFill>
                  <a:srgbClr val="000000"/>
                </a:solidFill>
              </a:rPr>
              <a:t>of the command form is dropped. </a:t>
            </a:r>
          </a:p>
          <a:p>
            <a:r>
              <a:rPr lang="en-US" dirty="0" err="1" smtClean="0">
                <a:solidFill>
                  <a:srgbClr val="000000"/>
                </a:solidFill>
              </a:rPr>
              <a:t>Por</a:t>
            </a:r>
            <a:r>
              <a:rPr lang="en-US" dirty="0" smtClean="0">
                <a:solidFill>
                  <a:srgbClr val="000000"/>
                </a:solidFill>
              </a:rPr>
              <a:t> </a:t>
            </a:r>
            <a:r>
              <a:rPr lang="en-US" dirty="0" err="1" smtClean="0">
                <a:solidFill>
                  <a:srgbClr val="000000"/>
                </a:solidFill>
              </a:rPr>
              <a:t>ejemplo</a:t>
            </a:r>
            <a:r>
              <a:rPr lang="en-US" dirty="0" smtClean="0">
                <a:solidFill>
                  <a:srgbClr val="000000"/>
                </a:solidFill>
              </a:rPr>
              <a:t>:</a:t>
            </a:r>
          </a:p>
          <a:p>
            <a:pPr lvl="1" eaLnBrk="0" fontAlgn="base" hangingPunct="0"/>
            <a:r>
              <a:rPr lang="en-US" b="1" dirty="0" err="1" smtClean="0"/>
              <a:t>Sentémonos</a:t>
            </a:r>
            <a:r>
              <a:rPr lang="en-US" b="1" dirty="0" smtClean="0"/>
              <a:t> </a:t>
            </a:r>
            <a:r>
              <a:rPr lang="en-US" dirty="0" err="1" smtClean="0"/>
              <a:t>aquí</a:t>
            </a:r>
            <a:r>
              <a:rPr lang="en-US" dirty="0" smtClean="0"/>
              <a:t>. </a:t>
            </a:r>
          </a:p>
          <a:p>
            <a:pPr lvl="1" eaLnBrk="0" fontAlgn="base" hangingPunct="0"/>
            <a:r>
              <a:rPr lang="en-US" dirty="0" smtClean="0"/>
              <a:t>No </a:t>
            </a:r>
            <a:r>
              <a:rPr lang="en-US" dirty="0" err="1" smtClean="0"/>
              <a:t>nos</a:t>
            </a:r>
            <a:r>
              <a:rPr lang="en-US" dirty="0" smtClean="0"/>
              <a:t> </a:t>
            </a:r>
            <a:r>
              <a:rPr lang="en-US" b="1" dirty="0" err="1" smtClean="0"/>
              <a:t>sentemos</a:t>
            </a:r>
            <a:r>
              <a:rPr lang="en-US" b="1" dirty="0" smtClean="0"/>
              <a:t> </a:t>
            </a:r>
            <a:r>
              <a:rPr lang="en-US" dirty="0" err="1" smtClean="0"/>
              <a:t>aquí</a:t>
            </a:r>
            <a:r>
              <a:rPr lang="en-US" dirty="0" smtClean="0"/>
              <a:t>.</a:t>
            </a:r>
          </a:p>
          <a:p>
            <a:pPr lvl="1" eaLnBrk="0" fontAlgn="base" hangingPunct="0">
              <a:buNone/>
            </a:pPr>
            <a:endParaRPr lang="en-US" dirty="0" smtClean="0"/>
          </a:p>
          <a:p>
            <a:pPr lvl="1" eaLnBrk="0" fontAlgn="base" hangingPunct="0"/>
            <a:r>
              <a:rPr lang="en-US" b="1" dirty="0" err="1" smtClean="0"/>
              <a:t>Démoselo</a:t>
            </a:r>
            <a:r>
              <a:rPr lang="en-US" b="1" dirty="0" smtClean="0"/>
              <a:t> </a:t>
            </a:r>
            <a:r>
              <a:rPr lang="en-US" dirty="0" err="1" smtClean="0"/>
              <a:t>mañana</a:t>
            </a:r>
            <a:r>
              <a:rPr lang="en-US" dirty="0" smtClean="0"/>
              <a:t>.</a:t>
            </a:r>
          </a:p>
          <a:p>
            <a:pPr lvl="1" eaLnBrk="0" fontAlgn="base" hangingPunct="0"/>
            <a:r>
              <a:rPr lang="en-US" dirty="0" smtClean="0"/>
              <a:t>No se lo </a:t>
            </a:r>
            <a:r>
              <a:rPr lang="en-US" b="1" dirty="0" smtClean="0"/>
              <a:t>demos </a:t>
            </a:r>
            <a:r>
              <a:rPr lang="en-US" dirty="0" err="1" smtClean="0"/>
              <a:t>mañana</a:t>
            </a:r>
            <a:r>
              <a:rPr lang="en-US" dirty="0" smtClean="0"/>
              <a:t>. </a:t>
            </a:r>
          </a:p>
          <a:p>
            <a:endParaRPr lang="en-US" dirty="0" smtClean="0">
              <a:solidFill>
                <a:srgbClr val="000000"/>
              </a:solidFill>
            </a:endParaRPr>
          </a:p>
          <a:p>
            <a:endParaRPr lang="en-US" dirty="0"/>
          </a:p>
        </p:txBody>
      </p:sp>
      <p:pic>
        <p:nvPicPr>
          <p:cNvPr id="13314" name="Picture 2" descr="http://1.bp.blogspot.com/-GNctVrjhxek/TZO0_JHVg1I/AAAAAAAAAAY/g0k1Ttaxwv8/s1600/sentarse-14851.jpg">
            <a:hlinkClick r:id="rId2"/>
          </p:cNvPr>
          <p:cNvPicPr>
            <a:picLocks noChangeAspect="1" noChangeArrowheads="1"/>
          </p:cNvPicPr>
          <p:nvPr/>
        </p:nvPicPr>
        <p:blipFill>
          <a:blip r:embed="rId3" cstate="print"/>
          <a:srcRect/>
          <a:stretch>
            <a:fillRect/>
          </a:stretch>
        </p:blipFill>
        <p:spPr bwMode="auto">
          <a:xfrm>
            <a:off x="4343400" y="2971800"/>
            <a:ext cx="4391025" cy="3048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anim calcmode="lin" valueType="num">
                                      <p:cBhvr>
                                        <p:cTn id="16"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anim calcmode="lin" valueType="num">
                                      <p:cBhvr>
                                        <p:cTn id="24"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3">
                                            <p:txEl>
                                              <p:pRg st="2" end="2"/>
                                            </p:txEl>
                                          </p:spTgt>
                                        </p:tgtEl>
                                        <p:attrNameLst>
                                          <p:attrName>ppt_w</p:attrName>
                                        </p:attrNameLst>
                                      </p:cBhvr>
                                      <p:tavLst>
                                        <p:tav tm="0">
                                          <p:val>
                                            <p:fltVal val="0"/>
                                          </p:val>
                                        </p:tav>
                                        <p:tav tm="100000">
                                          <p:val>
                                            <p:strVal val="#ppt_w"/>
                                          </p:val>
                                        </p:tav>
                                      </p:tavLst>
                                    </p:anim>
                                  </p:childTnLst>
                                </p:cTn>
                              </p:par>
                              <p:par>
                                <p:cTn id="27" presetID="35"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2000"/>
                                        <p:tgtEl>
                                          <p:spTgt spid="3">
                                            <p:txEl>
                                              <p:pRg st="3" end="3"/>
                                            </p:txEl>
                                          </p:spTgt>
                                        </p:tgtEl>
                                      </p:cBhvr>
                                    </p:animEffect>
                                    <p:anim calcmode="lin" valueType="num">
                                      <p:cBhvr>
                                        <p:cTn id="30"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1"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2"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13314"/>
                                        </p:tgtEl>
                                        <p:attrNameLst>
                                          <p:attrName>style.visibility</p:attrName>
                                        </p:attrNameLst>
                                      </p:cBhvr>
                                      <p:to>
                                        <p:strVal val="visible"/>
                                      </p:to>
                                    </p:set>
                                    <p:anim calcmode="lin" valueType="num">
                                      <p:cBhvr>
                                        <p:cTn id="37" dur="1000" fill="hold"/>
                                        <p:tgtEl>
                                          <p:spTgt spid="13314"/>
                                        </p:tgtEl>
                                        <p:attrNameLst>
                                          <p:attrName>ppt_w</p:attrName>
                                        </p:attrNameLst>
                                      </p:cBhvr>
                                      <p:tavLst>
                                        <p:tav tm="0">
                                          <p:val>
                                            <p:strVal val="#ppt_w+.3"/>
                                          </p:val>
                                        </p:tav>
                                        <p:tav tm="100000">
                                          <p:val>
                                            <p:strVal val="#ppt_w"/>
                                          </p:val>
                                        </p:tav>
                                      </p:tavLst>
                                    </p:anim>
                                    <p:anim calcmode="lin" valueType="num">
                                      <p:cBhvr>
                                        <p:cTn id="38" dur="1000" fill="hold"/>
                                        <p:tgtEl>
                                          <p:spTgt spid="13314"/>
                                        </p:tgtEl>
                                        <p:attrNameLst>
                                          <p:attrName>ppt_h</p:attrName>
                                        </p:attrNameLst>
                                      </p:cBhvr>
                                      <p:tavLst>
                                        <p:tav tm="0">
                                          <p:val>
                                            <p:strVal val="#ppt_h"/>
                                          </p:val>
                                        </p:tav>
                                        <p:tav tm="100000">
                                          <p:val>
                                            <p:strVal val="#ppt_h"/>
                                          </p:val>
                                        </p:tav>
                                      </p:tavLst>
                                    </p:anim>
                                    <p:animEffect transition="in" filter="fade">
                                      <p:cBhvr>
                                        <p:cTn id="39" dur="1000"/>
                                        <p:tgtEl>
                                          <p:spTgt spid="13314"/>
                                        </p:tgtEl>
                                      </p:cBhvr>
                                    </p:animEffect>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5" end="5"/>
                                            </p:txEl>
                                          </p:spTgt>
                                        </p:tgtEl>
                                        <p:attrNameLst>
                                          <p:attrName>ppt_h</p:attrName>
                                        </p:attrNameLst>
                                      </p:cBhvr>
                                      <p:tavLst>
                                        <p:tav tm="0">
                                          <p:val>
                                            <p:strVal val="#ppt_h"/>
                                          </p:val>
                                        </p:tav>
                                        <p:tav tm="100000">
                                          <p:val>
                                            <p:strVal val="#ppt_h"/>
                                          </p:val>
                                        </p:tav>
                                      </p:tavLst>
                                    </p:anim>
                                  </p:childTnLst>
                                </p:cTn>
                              </p:par>
                              <p:par>
                                <p:cTn id="46" presetID="17" presetClass="entr" presetSubtype="10" fill="hold"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p:cTn id="4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 </a:t>
            </a:r>
            <a:r>
              <a:rPr lang="en-US" dirty="0" err="1" smtClean="0"/>
              <a:t>mandatos</a:t>
            </a:r>
            <a:r>
              <a:rPr lang="en-US" dirty="0" smtClean="0"/>
              <a:t> con </a:t>
            </a:r>
            <a:r>
              <a:rPr lang="en-US" dirty="0" err="1" smtClean="0"/>
              <a:t>pronombres</a:t>
            </a:r>
            <a:endParaRPr lang="en-US" dirty="0"/>
          </a:p>
        </p:txBody>
      </p:sp>
      <p:sp>
        <p:nvSpPr>
          <p:cNvPr id="3" name="Content Placeholder 2"/>
          <p:cNvSpPr>
            <a:spLocks noGrp="1"/>
          </p:cNvSpPr>
          <p:nvPr>
            <p:ph sz="quarter" idx="1"/>
          </p:nvPr>
        </p:nvSpPr>
        <p:spPr/>
        <p:txBody>
          <a:bodyPr/>
          <a:lstStyle/>
          <a:p>
            <a:endParaRPr lang="en-US" dirty="0"/>
          </a:p>
        </p:txBody>
      </p:sp>
      <p:grpSp>
        <p:nvGrpSpPr>
          <p:cNvPr id="4" name="Group 1"/>
          <p:cNvGrpSpPr>
            <a:grpSpLocks/>
          </p:cNvGrpSpPr>
          <p:nvPr/>
        </p:nvGrpSpPr>
        <p:grpSpPr bwMode="auto">
          <a:xfrm>
            <a:off x="933450" y="1630363"/>
            <a:ext cx="7277101" cy="4278313"/>
            <a:chOff x="588" y="1027"/>
            <a:chExt cx="4584" cy="2695"/>
          </a:xfrm>
        </p:grpSpPr>
        <p:sp>
          <p:nvSpPr>
            <p:cNvPr id="5" name="Text Box 2"/>
            <p:cNvSpPr txBox="1">
              <a:spLocks noChangeArrowheads="1"/>
            </p:cNvSpPr>
            <p:nvPr/>
          </p:nvSpPr>
          <p:spPr bwMode="auto">
            <a:xfrm>
              <a:off x="588" y="1027"/>
              <a:ext cx="4584" cy="2695"/>
            </a:xfrm>
            <a:prstGeom prst="rect">
              <a:avLst/>
            </a:prstGeom>
            <a:solidFill>
              <a:srgbClr val="FFEFCC"/>
            </a:solidFill>
            <a:ln w="9360">
              <a:solidFill>
                <a:srgbClr val="000000"/>
              </a:solidFill>
              <a:miter lim="800000"/>
              <a:headEnd/>
              <a:tailEnd/>
            </a:ln>
            <a:effectLst/>
          </p:spPr>
          <p:txBody>
            <a:bodyPr lIns="228600" tIns="548640" rIns="228600" bIns="9144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solidFill>
                    <a:srgbClr val="000000"/>
                  </a:solidFill>
                </a:rPr>
                <a:t>When one or more pronouns are attached to an affirmative command, an accent mark may be necessary to maintain the command form’s original stress. This usually happens when the combined verb form has three or more syllables. </a:t>
              </a:r>
            </a:p>
            <a:p>
              <a:pPr>
                <a:spcBef>
                  <a:spcPts val="563"/>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err="1">
                  <a:solidFill>
                    <a:srgbClr val="000000"/>
                  </a:solidFill>
                </a:rPr>
                <a:t>decir</a:t>
              </a:r>
              <a:r>
                <a:rPr lang="en-US" sz="2400" b="1" dirty="0">
                  <a:solidFill>
                    <a:srgbClr val="000000"/>
                  </a:solidFill>
                </a:rPr>
                <a:t>:</a:t>
              </a:r>
            </a:p>
            <a:p>
              <a:pPr>
                <a:spcBef>
                  <a:spcPts val="563"/>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err="1">
                  <a:solidFill>
                    <a:srgbClr val="000000"/>
                  </a:solidFill>
                </a:rPr>
                <a:t>di</a:t>
              </a:r>
              <a:r>
                <a:rPr lang="en-US" sz="2400" b="1" dirty="0">
                  <a:solidFill>
                    <a:srgbClr val="000000"/>
                  </a:solidFill>
                </a:rPr>
                <a:t>, </a:t>
              </a:r>
              <a:r>
                <a:rPr lang="en-US" sz="2400" b="1" dirty="0" err="1">
                  <a:solidFill>
                    <a:srgbClr val="000000"/>
                  </a:solidFill>
                </a:rPr>
                <a:t>dile</a:t>
              </a:r>
              <a:r>
                <a:rPr lang="en-US" sz="2400" b="1" dirty="0">
                  <a:solidFill>
                    <a:srgbClr val="000000"/>
                  </a:solidFill>
                </a:rPr>
                <a:t>, </a:t>
              </a:r>
              <a:r>
                <a:rPr lang="en-US" sz="2400" b="1" dirty="0" err="1">
                  <a:solidFill>
                    <a:srgbClr val="000000"/>
                  </a:solidFill>
                </a:rPr>
                <a:t>dímelo</a:t>
              </a:r>
              <a:endParaRPr lang="en-US" sz="2400" b="1" dirty="0">
                <a:solidFill>
                  <a:srgbClr val="000000"/>
                </a:solidFill>
              </a:endParaRPr>
            </a:p>
            <a:p>
              <a:pPr>
                <a:spcBef>
                  <a:spcPts val="563"/>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err="1">
                  <a:solidFill>
                    <a:srgbClr val="000000"/>
                  </a:solidFill>
                </a:rPr>
                <a:t>diga</a:t>
              </a:r>
              <a:r>
                <a:rPr lang="en-US" sz="2400" b="1" dirty="0">
                  <a:solidFill>
                    <a:srgbClr val="000000"/>
                  </a:solidFill>
                </a:rPr>
                <a:t>, </a:t>
              </a:r>
              <a:r>
                <a:rPr lang="en-US" sz="2400" b="1" dirty="0" err="1">
                  <a:solidFill>
                    <a:srgbClr val="000000"/>
                  </a:solidFill>
                </a:rPr>
                <a:t>dígale</a:t>
              </a:r>
              <a:r>
                <a:rPr lang="en-US" sz="2400" b="1" dirty="0">
                  <a:solidFill>
                    <a:srgbClr val="000000"/>
                  </a:solidFill>
                </a:rPr>
                <a:t>, </a:t>
              </a:r>
              <a:r>
                <a:rPr lang="en-US" sz="2400" b="1" dirty="0" err="1">
                  <a:solidFill>
                    <a:srgbClr val="000000"/>
                  </a:solidFill>
                </a:rPr>
                <a:t>dígaselo</a:t>
              </a:r>
              <a:endParaRPr lang="en-US" sz="2400" b="1" dirty="0">
                <a:solidFill>
                  <a:srgbClr val="000000"/>
                </a:solidFill>
              </a:endParaRPr>
            </a:p>
            <a:p>
              <a:pPr>
                <a:spcBef>
                  <a:spcPts val="563"/>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err="1">
                  <a:solidFill>
                    <a:srgbClr val="000000"/>
                  </a:solidFill>
                </a:rPr>
                <a:t>digamos</a:t>
              </a:r>
              <a:r>
                <a:rPr lang="en-US" sz="2400" b="1" dirty="0">
                  <a:solidFill>
                    <a:srgbClr val="000000"/>
                  </a:solidFill>
                </a:rPr>
                <a:t>, </a:t>
              </a:r>
              <a:r>
                <a:rPr lang="en-US" sz="2400" b="1" dirty="0" err="1">
                  <a:solidFill>
                    <a:srgbClr val="000000"/>
                  </a:solidFill>
                </a:rPr>
                <a:t>digámosle</a:t>
              </a:r>
              <a:r>
                <a:rPr lang="en-US" sz="2400" b="1" dirty="0">
                  <a:solidFill>
                    <a:srgbClr val="000000"/>
                  </a:solidFill>
                </a:rPr>
                <a:t>, </a:t>
              </a:r>
              <a:r>
                <a:rPr lang="en-US" sz="2400" b="1" dirty="0" err="1">
                  <a:solidFill>
                    <a:srgbClr val="000000"/>
                  </a:solidFill>
                </a:rPr>
                <a:t>digámoselo</a:t>
              </a:r>
              <a:endParaRPr lang="en-US" sz="2400" b="1" dirty="0">
                <a:solidFill>
                  <a:srgbClr val="000000"/>
                </a:solidFill>
              </a:endParaRPr>
            </a:p>
          </p:txBody>
        </p:sp>
        <p:sp>
          <p:nvSpPr>
            <p:cNvPr id="6" name="Rectangle 3"/>
            <p:cNvSpPr>
              <a:spLocks noChangeArrowheads="1"/>
            </p:cNvSpPr>
            <p:nvPr/>
          </p:nvSpPr>
          <p:spPr bwMode="auto">
            <a:xfrm>
              <a:off x="594" y="1036"/>
              <a:ext cx="1284" cy="249"/>
            </a:xfrm>
            <a:prstGeom prst="rect">
              <a:avLst/>
            </a:prstGeom>
            <a:solidFill>
              <a:srgbClr val="ED1C24"/>
            </a:solidFill>
            <a:ln w="9525">
              <a:noFill/>
              <a:round/>
              <a:headEnd/>
              <a:tailEnd/>
            </a:ln>
            <a:effectLst/>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900" b="1" dirty="0">
                  <a:solidFill>
                    <a:srgbClr val="FFFFFF"/>
                  </a:solidFill>
                  <a:latin typeface="Arial Black" pitchFamily="34" charset="0"/>
                </a:rPr>
                <a:t>¡ATENCIÓN!</a:t>
              </a:r>
            </a:p>
          </p:txBody>
        </p:sp>
        <p:sp>
          <p:nvSpPr>
            <p:cNvPr id="7" name="Line 4"/>
            <p:cNvSpPr>
              <a:spLocks noChangeShapeType="1"/>
            </p:cNvSpPr>
            <p:nvPr/>
          </p:nvSpPr>
          <p:spPr bwMode="auto">
            <a:xfrm>
              <a:off x="594" y="1303"/>
              <a:ext cx="1284" cy="1"/>
            </a:xfrm>
            <a:prstGeom prst="line">
              <a:avLst/>
            </a:prstGeom>
            <a:noFill/>
            <a:ln w="76320">
              <a:solidFill>
                <a:srgbClr val="E8CF98"/>
              </a:solidFill>
              <a:miter lim="800000"/>
              <a:headEnd/>
              <a:tailEn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ppt_w*0.05"/>
                                          </p:val>
                                        </p:tav>
                                        <p:tav tm="100000">
                                          <p:val>
                                            <p:strVal val="#ppt_w"/>
                                          </p:val>
                                        </p:tav>
                                      </p:tavLst>
                                    </p:anim>
                                    <p:anim calcmode="lin" valueType="num">
                                      <p:cBhvr>
                                        <p:cTn id="17" dur="500" fill="hold"/>
                                        <p:tgtEl>
                                          <p:spTgt spid="4"/>
                                        </p:tgtEl>
                                        <p:attrNameLst>
                                          <p:attrName>ppt_h</p:attrName>
                                        </p:attrNameLst>
                                      </p:cBhvr>
                                      <p:tavLst>
                                        <p:tav tm="0">
                                          <p:val>
                                            <p:strVal val="#ppt_h"/>
                                          </p:val>
                                        </p:tav>
                                        <p:tav tm="100000">
                                          <p:val>
                                            <p:strVal val="#ppt_h"/>
                                          </p:val>
                                        </p:tav>
                                      </p:tavLst>
                                    </p:anim>
                                    <p:anim calcmode="lin" valueType="num">
                                      <p:cBhvr>
                                        <p:cTn id="18" dur="500" fill="hold"/>
                                        <p:tgtEl>
                                          <p:spTgt spid="4"/>
                                        </p:tgtEl>
                                        <p:attrNameLst>
                                          <p:attrName>ppt_x</p:attrName>
                                        </p:attrNameLst>
                                      </p:cBhvr>
                                      <p:tavLst>
                                        <p:tav tm="0">
                                          <p:val>
                                            <p:strVal val="#ppt_x-.2"/>
                                          </p:val>
                                        </p:tav>
                                        <p:tav tm="100000">
                                          <p:val>
                                            <p:strVal val="#ppt_x"/>
                                          </p:val>
                                        </p:tav>
                                      </p:tavLst>
                                    </p:anim>
                                    <p:anim calcmode="lin" valueType="num">
                                      <p:cBhvr>
                                        <p:cTn id="19" dur="500" fill="hold"/>
                                        <p:tgtEl>
                                          <p:spTgt spid="4"/>
                                        </p:tgtEl>
                                        <p:attrNameLst>
                                          <p:attrName>ppt_y</p:attrName>
                                        </p:attrNameLst>
                                      </p:cBhvr>
                                      <p:tavLst>
                                        <p:tav tm="0">
                                          <p:val>
                                            <p:strVal val="#ppt_y"/>
                                          </p:val>
                                        </p:tav>
                                        <p:tav tm="100000">
                                          <p:val>
                                            <p:strVal val="#ppt_y"/>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Mandatos</a:t>
            </a:r>
            <a:r>
              <a:rPr lang="en-US" dirty="0" smtClean="0"/>
              <a:t> </a:t>
            </a:r>
            <a:r>
              <a:rPr lang="en-US" dirty="0" err="1" smtClean="0"/>
              <a:t>formales</a:t>
            </a:r>
            <a:r>
              <a:rPr lang="en-US" dirty="0" smtClean="0"/>
              <a:t> -</a:t>
            </a:r>
            <a:r>
              <a:rPr lang="en-US" dirty="0" err="1" smtClean="0"/>
              <a:t>más</a:t>
            </a:r>
            <a:r>
              <a:rPr lang="en-US" dirty="0" smtClean="0"/>
              <a:t> </a:t>
            </a:r>
            <a:r>
              <a:rPr lang="en-US" dirty="0" err="1" smtClean="0"/>
              <a:t>reglas</a:t>
            </a:r>
            <a:endParaRPr lang="en-US" dirty="0"/>
          </a:p>
        </p:txBody>
      </p:sp>
      <p:sp>
        <p:nvSpPr>
          <p:cNvPr id="3" name="Content Placeholder 2"/>
          <p:cNvSpPr>
            <a:spLocks noGrp="1"/>
          </p:cNvSpPr>
          <p:nvPr>
            <p:ph sz="quarter" idx="1"/>
          </p:nvPr>
        </p:nvSpPr>
        <p:spPr>
          <a:xfrm>
            <a:off x="301752" y="1752600"/>
            <a:ext cx="8503920" cy="4346448"/>
          </a:xfrm>
        </p:spPr>
        <p:txBody>
          <a:bodyPr/>
          <a:lstStyle/>
          <a:p>
            <a:r>
              <a:rPr lang="en-US" dirty="0" smtClean="0"/>
              <a:t>To make a formal command negative, place “</a:t>
            </a:r>
            <a:r>
              <a:rPr lang="en-US" b="1" dirty="0" smtClean="0">
                <a:solidFill>
                  <a:schemeClr val="accent1"/>
                </a:solidFill>
              </a:rPr>
              <a:t>no</a:t>
            </a:r>
            <a:r>
              <a:rPr lang="en-US" dirty="0" smtClean="0"/>
              <a:t>” before the verb.</a:t>
            </a:r>
          </a:p>
          <a:p>
            <a:endParaRPr lang="en-US" dirty="0" smtClean="0"/>
          </a:p>
          <a:p>
            <a:r>
              <a:rPr lang="en-US" dirty="0" smtClean="0"/>
              <a:t>If you choose to use the subject pronoun </a:t>
            </a:r>
            <a:r>
              <a:rPr lang="en-US" dirty="0" err="1" smtClean="0"/>
              <a:t>Ud</a:t>
            </a:r>
            <a:r>
              <a:rPr lang="en-US" dirty="0" smtClean="0"/>
              <a:t>. or </a:t>
            </a:r>
            <a:r>
              <a:rPr lang="en-US" dirty="0" err="1" smtClean="0"/>
              <a:t>Uds</a:t>
            </a:r>
            <a:r>
              <a:rPr lang="en-US" dirty="0" smtClean="0"/>
              <a:t>. with the command form, place the pronoun </a:t>
            </a:r>
            <a:r>
              <a:rPr lang="en-US" b="1" u="sng" dirty="0" smtClean="0"/>
              <a:t>after</a:t>
            </a:r>
            <a:r>
              <a:rPr lang="en-US" dirty="0" smtClean="0"/>
              <a:t> the command.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Mandatos</a:t>
            </a:r>
            <a:r>
              <a:rPr lang="en-US" dirty="0" smtClean="0"/>
              <a:t> </a:t>
            </a:r>
            <a:r>
              <a:rPr lang="en-US" dirty="0" err="1" smtClean="0"/>
              <a:t>formales</a:t>
            </a:r>
            <a:r>
              <a:rPr lang="en-US" dirty="0" smtClean="0"/>
              <a:t>- </a:t>
            </a:r>
            <a:r>
              <a:rPr lang="en-US" dirty="0" err="1" smtClean="0"/>
              <a:t>ejemplos</a:t>
            </a:r>
            <a:endParaRPr lang="en-US" dirty="0"/>
          </a:p>
        </p:txBody>
      </p:sp>
      <p:pic>
        <p:nvPicPr>
          <p:cNvPr id="4" name="Picture 2"/>
          <p:cNvPicPr>
            <a:picLocks noGrp="1" noChangeAspect="1" noChangeArrowheads="1"/>
          </p:cNvPicPr>
          <p:nvPr>
            <p:ph sz="quarter" idx="1"/>
          </p:nvPr>
        </p:nvPicPr>
        <p:blipFill>
          <a:blip r:embed="rId2" cstate="print"/>
          <a:srcRect/>
          <a:stretch>
            <a:fillRect/>
          </a:stretch>
        </p:blipFill>
        <p:spPr bwMode="auto">
          <a:xfrm>
            <a:off x="301625" y="2116717"/>
            <a:ext cx="8504238" cy="3392915"/>
          </a:xfrm>
          <a:prstGeom prst="rect">
            <a:avLst/>
          </a:prstGeom>
          <a:noFill/>
          <a:ln w="9525">
            <a:noFill/>
            <a:round/>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Ejemplos</a:t>
            </a:r>
            <a:endParaRPr lang="en-US" dirty="0"/>
          </a:p>
        </p:txBody>
      </p:sp>
      <p:sp>
        <p:nvSpPr>
          <p:cNvPr id="3" name="Content Placeholder 2"/>
          <p:cNvSpPr>
            <a:spLocks noGrp="1"/>
          </p:cNvSpPr>
          <p:nvPr>
            <p:ph sz="quarter" idx="1"/>
          </p:nvPr>
        </p:nvSpPr>
        <p:spPr/>
        <p:txBody>
          <a:bodyPr/>
          <a:lstStyle/>
          <a:p>
            <a:r>
              <a:rPr lang="en-US" dirty="0" smtClean="0"/>
              <a:t>Open the door, don’t close the window. (</a:t>
            </a:r>
            <a:r>
              <a:rPr lang="en-US" dirty="0" err="1" smtClean="0"/>
              <a:t>Ud</a:t>
            </a:r>
            <a:r>
              <a:rPr lang="en-US" dirty="0" smtClean="0"/>
              <a:t>.)</a:t>
            </a:r>
          </a:p>
          <a:p>
            <a:r>
              <a:rPr lang="en-US" b="1" dirty="0" err="1" smtClean="0">
                <a:solidFill>
                  <a:schemeClr val="accent4"/>
                </a:solidFill>
              </a:rPr>
              <a:t>Abra</a:t>
            </a:r>
            <a:r>
              <a:rPr lang="en-US" b="1" dirty="0" smtClean="0">
                <a:solidFill>
                  <a:schemeClr val="accent4"/>
                </a:solidFill>
              </a:rPr>
              <a:t> (</a:t>
            </a:r>
            <a:r>
              <a:rPr lang="en-US" b="1" dirty="0" err="1" smtClean="0">
                <a:solidFill>
                  <a:schemeClr val="accent4"/>
                </a:solidFill>
              </a:rPr>
              <a:t>Ud</a:t>
            </a:r>
            <a:r>
              <a:rPr lang="en-US" b="1" dirty="0" smtClean="0">
                <a:solidFill>
                  <a:schemeClr val="accent4"/>
                </a:solidFill>
              </a:rPr>
              <a:t>.) la </a:t>
            </a:r>
            <a:r>
              <a:rPr lang="en-US" b="1" dirty="0" err="1" smtClean="0">
                <a:solidFill>
                  <a:schemeClr val="accent4"/>
                </a:solidFill>
              </a:rPr>
              <a:t>puerta</a:t>
            </a:r>
            <a:r>
              <a:rPr lang="en-US" b="1" dirty="0" smtClean="0">
                <a:solidFill>
                  <a:schemeClr val="accent4"/>
                </a:solidFill>
              </a:rPr>
              <a:t>, no </a:t>
            </a:r>
            <a:r>
              <a:rPr lang="en-US" b="1" dirty="0" err="1" smtClean="0">
                <a:solidFill>
                  <a:schemeClr val="accent4"/>
                </a:solidFill>
              </a:rPr>
              <a:t>cierre</a:t>
            </a:r>
            <a:r>
              <a:rPr lang="en-US" b="1" dirty="0" smtClean="0">
                <a:solidFill>
                  <a:schemeClr val="accent4"/>
                </a:solidFill>
              </a:rPr>
              <a:t> la </a:t>
            </a:r>
            <a:r>
              <a:rPr lang="en-US" b="1" dirty="0" err="1" smtClean="0">
                <a:solidFill>
                  <a:schemeClr val="accent4"/>
                </a:solidFill>
              </a:rPr>
              <a:t>ventana</a:t>
            </a:r>
            <a:r>
              <a:rPr lang="en-US" b="1" dirty="0" smtClean="0">
                <a:solidFill>
                  <a:schemeClr val="accent4"/>
                </a:solidFill>
              </a:rPr>
              <a:t>. </a:t>
            </a:r>
          </a:p>
          <a:p>
            <a:pPr>
              <a:buNone/>
            </a:pPr>
            <a:endParaRPr lang="en-US" dirty="0"/>
          </a:p>
        </p:txBody>
      </p:sp>
      <p:pic>
        <p:nvPicPr>
          <p:cNvPr id="1027" name="Picture 3" descr="C:\Users\Burak\AppData\Local\Microsoft\Windows\Temporary Internet Files\Content.IE5\MSBJXJRO\MP900444458[1].jpg"/>
          <p:cNvPicPr>
            <a:picLocks noChangeAspect="1" noChangeArrowheads="1"/>
          </p:cNvPicPr>
          <p:nvPr/>
        </p:nvPicPr>
        <p:blipFill>
          <a:blip r:embed="rId2" cstate="print"/>
          <a:srcRect/>
          <a:stretch>
            <a:fillRect/>
          </a:stretch>
        </p:blipFill>
        <p:spPr bwMode="auto">
          <a:xfrm>
            <a:off x="3429000" y="2667000"/>
            <a:ext cx="2390416" cy="358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Ejemplos</a:t>
            </a:r>
            <a:endParaRPr lang="en-US" dirty="0"/>
          </a:p>
        </p:txBody>
      </p:sp>
      <p:sp>
        <p:nvSpPr>
          <p:cNvPr id="3" name="Content Placeholder 2"/>
          <p:cNvSpPr>
            <a:spLocks noGrp="1"/>
          </p:cNvSpPr>
          <p:nvPr>
            <p:ph sz="quarter" idx="1"/>
          </p:nvPr>
        </p:nvSpPr>
        <p:spPr/>
        <p:txBody>
          <a:bodyPr/>
          <a:lstStyle/>
          <a:p>
            <a:r>
              <a:rPr lang="en-US" dirty="0" smtClean="0"/>
              <a:t>You guys do the homework, don’t go out.</a:t>
            </a:r>
          </a:p>
          <a:p>
            <a:r>
              <a:rPr lang="en-US" b="1" dirty="0" smtClean="0">
                <a:solidFill>
                  <a:schemeClr val="accent4"/>
                </a:solidFill>
              </a:rPr>
              <a:t>Hagan (</a:t>
            </a:r>
            <a:r>
              <a:rPr lang="en-US" b="1" dirty="0" err="1" smtClean="0">
                <a:solidFill>
                  <a:schemeClr val="accent4"/>
                </a:solidFill>
              </a:rPr>
              <a:t>Uds</a:t>
            </a:r>
            <a:r>
              <a:rPr lang="en-US" b="1" dirty="0" smtClean="0">
                <a:solidFill>
                  <a:schemeClr val="accent4"/>
                </a:solidFill>
              </a:rPr>
              <a:t>.) la </a:t>
            </a:r>
            <a:r>
              <a:rPr lang="en-US" b="1" dirty="0" err="1" smtClean="0">
                <a:solidFill>
                  <a:schemeClr val="accent4"/>
                </a:solidFill>
              </a:rPr>
              <a:t>tarea</a:t>
            </a:r>
            <a:r>
              <a:rPr lang="en-US" b="1" dirty="0" smtClean="0">
                <a:solidFill>
                  <a:schemeClr val="accent4"/>
                </a:solidFill>
              </a:rPr>
              <a:t>, no </a:t>
            </a:r>
            <a:r>
              <a:rPr lang="en-US" b="1" dirty="0" err="1" smtClean="0">
                <a:solidFill>
                  <a:schemeClr val="accent4"/>
                </a:solidFill>
              </a:rPr>
              <a:t>salgan</a:t>
            </a:r>
            <a:r>
              <a:rPr lang="en-US" b="1" dirty="0" smtClean="0">
                <a:solidFill>
                  <a:schemeClr val="accent4"/>
                </a:solidFill>
              </a:rPr>
              <a:t>.</a:t>
            </a:r>
            <a:endParaRPr lang="en-US" b="1" dirty="0">
              <a:solidFill>
                <a:schemeClr val="accent4"/>
              </a:solidFill>
            </a:endParaRPr>
          </a:p>
        </p:txBody>
      </p:sp>
      <p:pic>
        <p:nvPicPr>
          <p:cNvPr id="2051" name="Picture 3" descr="C:\Users\Burak\AppData\Local\Microsoft\Windows\Temporary Internet Files\Content.IE5\MSBJXJRO\MP900308961[1].jpg"/>
          <p:cNvPicPr>
            <a:picLocks noChangeAspect="1" noChangeArrowheads="1"/>
          </p:cNvPicPr>
          <p:nvPr/>
        </p:nvPicPr>
        <p:blipFill>
          <a:blip r:embed="rId2" cstate="print"/>
          <a:srcRect/>
          <a:stretch>
            <a:fillRect/>
          </a:stretch>
        </p:blipFill>
        <p:spPr bwMode="auto">
          <a:xfrm>
            <a:off x="2286000" y="2590800"/>
            <a:ext cx="5182368" cy="342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Mandatos</a:t>
            </a:r>
            <a:r>
              <a:rPr lang="en-US" dirty="0" smtClean="0"/>
              <a:t> </a:t>
            </a:r>
            <a:r>
              <a:rPr lang="en-US" dirty="0" err="1" smtClean="0"/>
              <a:t>formales</a:t>
            </a:r>
            <a:r>
              <a:rPr lang="en-US" dirty="0" smtClean="0"/>
              <a:t>- los </a:t>
            </a:r>
            <a:r>
              <a:rPr lang="en-US" dirty="0" err="1" smtClean="0"/>
              <a:t>irregulares</a:t>
            </a:r>
            <a:endParaRPr lang="en-US" dirty="0"/>
          </a:p>
        </p:txBody>
      </p:sp>
      <p:sp>
        <p:nvSpPr>
          <p:cNvPr id="3" name="Content Placeholder 2"/>
          <p:cNvSpPr>
            <a:spLocks noGrp="1"/>
          </p:cNvSpPr>
          <p:nvPr>
            <p:ph sz="quarter" idx="1"/>
          </p:nvPr>
        </p:nvSpPr>
        <p:spPr/>
        <p:txBody>
          <a:bodyPr/>
          <a:lstStyle/>
          <a:p>
            <a:r>
              <a:rPr lang="en-US" dirty="0" smtClean="0"/>
              <a:t>There are only 5 verbs that are irregular in the formal command form.</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45835912"/>
              </p:ext>
            </p:extLst>
          </p:nvPr>
        </p:nvGraphicFramePr>
        <p:xfrm>
          <a:off x="1371600" y="2743200"/>
          <a:ext cx="6096000" cy="2743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sz="2400" dirty="0"/>
                    </a:p>
                  </a:txBody>
                  <a:tcPr/>
                </a:tc>
                <a:tc>
                  <a:txBody>
                    <a:bodyPr/>
                    <a:lstStyle/>
                    <a:p>
                      <a:pPr algn="ctr"/>
                      <a:r>
                        <a:rPr lang="en-US" sz="2400" dirty="0" err="1" smtClean="0"/>
                        <a:t>Ud</a:t>
                      </a:r>
                      <a:r>
                        <a:rPr lang="en-US" sz="2400" dirty="0" smtClean="0"/>
                        <a:t>. form</a:t>
                      </a:r>
                      <a:endParaRPr lang="en-US" sz="2400" dirty="0"/>
                    </a:p>
                  </a:txBody>
                  <a:tcPr/>
                </a:tc>
                <a:tc>
                  <a:txBody>
                    <a:bodyPr/>
                    <a:lstStyle/>
                    <a:p>
                      <a:pPr algn="ctr"/>
                      <a:r>
                        <a:rPr lang="en-US" sz="2400" dirty="0" err="1" smtClean="0"/>
                        <a:t>Uds</a:t>
                      </a:r>
                      <a:r>
                        <a:rPr lang="en-US" sz="2400" dirty="0" smtClean="0"/>
                        <a:t>. form</a:t>
                      </a:r>
                      <a:endParaRPr lang="en-US" sz="2400" dirty="0"/>
                    </a:p>
                  </a:txBody>
                  <a:tcPr/>
                </a:tc>
              </a:tr>
              <a:tr h="370840">
                <a:tc>
                  <a:txBody>
                    <a:bodyPr/>
                    <a:lstStyle/>
                    <a:p>
                      <a:r>
                        <a:rPr lang="en-US" sz="2400" dirty="0" err="1" smtClean="0"/>
                        <a:t>dar</a:t>
                      </a:r>
                      <a:endParaRPr lang="en-US" sz="2400" dirty="0"/>
                    </a:p>
                  </a:txBody>
                  <a:tcPr/>
                </a:tc>
                <a:tc>
                  <a:txBody>
                    <a:bodyPr/>
                    <a:lstStyle/>
                    <a:p>
                      <a:pPr algn="ctr"/>
                      <a:r>
                        <a:rPr lang="en-US" sz="2400" b="1" dirty="0" err="1" smtClean="0">
                          <a:latin typeface="+mn-lt"/>
                        </a:rPr>
                        <a:t>dé</a:t>
                      </a:r>
                      <a:endParaRPr lang="en-US" sz="2400" b="1" dirty="0">
                        <a:latin typeface="+mn-lt"/>
                      </a:endParaRPr>
                    </a:p>
                  </a:txBody>
                  <a:tcPr/>
                </a:tc>
                <a:tc>
                  <a:txBody>
                    <a:bodyPr/>
                    <a:lstStyle/>
                    <a:p>
                      <a:pPr algn="ctr"/>
                      <a:r>
                        <a:rPr lang="en-US" sz="2400" b="1" dirty="0" smtClean="0"/>
                        <a:t>d</a:t>
                      </a:r>
                      <a:r>
                        <a:rPr lang="en-US" sz="2400" b="1" dirty="0" smtClean="0">
                          <a:latin typeface="+mn-lt"/>
                        </a:rPr>
                        <a:t>e</a:t>
                      </a:r>
                      <a:r>
                        <a:rPr lang="en-US" sz="2400" b="1" dirty="0" smtClean="0"/>
                        <a:t>n</a:t>
                      </a:r>
                      <a:endParaRPr lang="en-US" sz="2400" b="1" dirty="0"/>
                    </a:p>
                  </a:txBody>
                  <a:tcPr/>
                </a:tc>
              </a:tr>
              <a:tr h="370840">
                <a:tc>
                  <a:txBody>
                    <a:bodyPr/>
                    <a:lstStyle/>
                    <a:p>
                      <a:r>
                        <a:rPr lang="en-US" sz="2400" dirty="0" err="1" smtClean="0"/>
                        <a:t>estar</a:t>
                      </a:r>
                      <a:endParaRPr lang="en-US" sz="2400" dirty="0"/>
                    </a:p>
                  </a:txBody>
                  <a:tcPr/>
                </a:tc>
                <a:tc>
                  <a:txBody>
                    <a:bodyPr/>
                    <a:lstStyle/>
                    <a:p>
                      <a:pPr algn="ctr"/>
                      <a:r>
                        <a:rPr lang="en-US" sz="2400" b="1" dirty="0" err="1" smtClean="0">
                          <a:latin typeface="+mn-lt"/>
                        </a:rPr>
                        <a:t>esté</a:t>
                      </a:r>
                      <a:endParaRPr lang="en-US" sz="2400" b="1" dirty="0">
                        <a:latin typeface="+mn-lt"/>
                      </a:endParaRPr>
                    </a:p>
                  </a:txBody>
                  <a:tcPr/>
                </a:tc>
                <a:tc>
                  <a:txBody>
                    <a:bodyPr/>
                    <a:lstStyle/>
                    <a:p>
                      <a:pPr algn="ctr"/>
                      <a:r>
                        <a:rPr lang="en-US" sz="2400" b="1" dirty="0" err="1" smtClean="0">
                          <a:latin typeface="+mn-lt"/>
                        </a:rPr>
                        <a:t>e</a:t>
                      </a:r>
                      <a:r>
                        <a:rPr lang="en-US" sz="2400" b="1" dirty="0" err="1" smtClean="0"/>
                        <a:t>st</a:t>
                      </a:r>
                      <a:r>
                        <a:rPr lang="en-US" sz="2400" b="1" dirty="0" err="1" smtClean="0">
                          <a:latin typeface="+mn-lt"/>
                        </a:rPr>
                        <a:t>é</a:t>
                      </a:r>
                      <a:r>
                        <a:rPr lang="en-US" sz="2400" b="1" dirty="0" err="1" smtClean="0"/>
                        <a:t>n</a:t>
                      </a:r>
                      <a:endParaRPr lang="en-US" sz="2400" b="1" dirty="0"/>
                    </a:p>
                  </a:txBody>
                  <a:tcPr/>
                </a:tc>
              </a:tr>
              <a:tr h="370840">
                <a:tc>
                  <a:txBody>
                    <a:bodyPr/>
                    <a:lstStyle/>
                    <a:p>
                      <a:r>
                        <a:rPr lang="en-US" sz="2400" dirty="0" err="1" smtClean="0"/>
                        <a:t>ir</a:t>
                      </a:r>
                      <a:endParaRPr lang="en-US" sz="2400" dirty="0"/>
                    </a:p>
                  </a:txBody>
                  <a:tcPr/>
                </a:tc>
                <a:tc>
                  <a:txBody>
                    <a:bodyPr/>
                    <a:lstStyle/>
                    <a:p>
                      <a:pPr algn="ctr"/>
                      <a:r>
                        <a:rPr lang="en-US" sz="2400" b="1" dirty="0" err="1" smtClean="0">
                          <a:latin typeface="+mn-lt"/>
                        </a:rPr>
                        <a:t>vaya</a:t>
                      </a:r>
                      <a:endParaRPr lang="en-US" sz="2400" b="1" dirty="0">
                        <a:latin typeface="+mn-lt"/>
                      </a:endParaRPr>
                    </a:p>
                  </a:txBody>
                  <a:tcPr/>
                </a:tc>
                <a:tc>
                  <a:txBody>
                    <a:bodyPr/>
                    <a:lstStyle/>
                    <a:p>
                      <a:pPr algn="ctr"/>
                      <a:r>
                        <a:rPr lang="en-US" sz="2400" b="1" dirty="0" err="1" smtClean="0"/>
                        <a:t>vayan</a:t>
                      </a:r>
                      <a:endParaRPr lang="en-US" sz="2400" b="1" dirty="0"/>
                    </a:p>
                  </a:txBody>
                  <a:tcPr/>
                </a:tc>
              </a:tr>
              <a:tr h="370840">
                <a:tc>
                  <a:txBody>
                    <a:bodyPr/>
                    <a:lstStyle/>
                    <a:p>
                      <a:r>
                        <a:rPr lang="en-US" sz="2400" dirty="0" smtClean="0"/>
                        <a:t>saber</a:t>
                      </a:r>
                      <a:endParaRPr lang="en-US" sz="2400" dirty="0"/>
                    </a:p>
                  </a:txBody>
                  <a:tcPr/>
                </a:tc>
                <a:tc>
                  <a:txBody>
                    <a:bodyPr/>
                    <a:lstStyle/>
                    <a:p>
                      <a:pPr algn="ctr"/>
                      <a:r>
                        <a:rPr lang="en-US" sz="2400" b="1" dirty="0" err="1" smtClean="0">
                          <a:latin typeface="+mn-lt"/>
                        </a:rPr>
                        <a:t>sepa</a:t>
                      </a:r>
                      <a:endParaRPr lang="en-US" sz="2400" b="1" dirty="0">
                        <a:latin typeface="+mn-lt"/>
                      </a:endParaRPr>
                    </a:p>
                  </a:txBody>
                  <a:tcPr/>
                </a:tc>
                <a:tc>
                  <a:txBody>
                    <a:bodyPr/>
                    <a:lstStyle/>
                    <a:p>
                      <a:pPr algn="ctr"/>
                      <a:r>
                        <a:rPr lang="en-US" sz="2400" b="1" dirty="0" err="1" smtClean="0"/>
                        <a:t>sepan</a:t>
                      </a:r>
                      <a:endParaRPr lang="en-US" sz="2400" b="1" dirty="0"/>
                    </a:p>
                  </a:txBody>
                  <a:tcPr/>
                </a:tc>
              </a:tr>
              <a:tr h="370840">
                <a:tc>
                  <a:txBody>
                    <a:bodyPr/>
                    <a:lstStyle/>
                    <a:p>
                      <a:r>
                        <a:rPr lang="en-US" sz="2400" dirty="0" smtClean="0"/>
                        <a:t>ser</a:t>
                      </a:r>
                      <a:endParaRPr lang="en-US" sz="2400" dirty="0"/>
                    </a:p>
                  </a:txBody>
                  <a:tcPr/>
                </a:tc>
                <a:tc>
                  <a:txBody>
                    <a:bodyPr/>
                    <a:lstStyle/>
                    <a:p>
                      <a:pPr algn="ctr"/>
                      <a:r>
                        <a:rPr lang="en-US" sz="2400" b="1" dirty="0" smtClean="0">
                          <a:latin typeface="+mn-lt"/>
                        </a:rPr>
                        <a:t>sea</a:t>
                      </a:r>
                      <a:endParaRPr lang="en-US" sz="2400" b="1" dirty="0">
                        <a:latin typeface="+mn-lt"/>
                      </a:endParaRPr>
                    </a:p>
                  </a:txBody>
                  <a:tcPr/>
                </a:tc>
                <a:tc>
                  <a:txBody>
                    <a:bodyPr/>
                    <a:lstStyle/>
                    <a:p>
                      <a:pPr algn="ctr"/>
                      <a:r>
                        <a:rPr lang="en-US" sz="2400" b="1" dirty="0" err="1" smtClean="0"/>
                        <a:t>sean</a:t>
                      </a:r>
                      <a:endParaRPr lang="en-US" sz="2400" b="1"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Ejemplos</a:t>
            </a:r>
            <a:endParaRPr lang="en-US" dirty="0"/>
          </a:p>
        </p:txBody>
      </p:sp>
      <p:sp>
        <p:nvSpPr>
          <p:cNvPr id="3" name="Content Placeholder 2"/>
          <p:cNvSpPr>
            <a:spLocks noGrp="1"/>
          </p:cNvSpPr>
          <p:nvPr>
            <p:ph sz="quarter" idx="1"/>
          </p:nvPr>
        </p:nvSpPr>
        <p:spPr/>
        <p:txBody>
          <a:bodyPr/>
          <a:lstStyle/>
          <a:p>
            <a:r>
              <a:rPr lang="en-US" dirty="0" smtClean="0"/>
              <a:t>You guys be smart, don’t be stupid. </a:t>
            </a:r>
          </a:p>
          <a:p>
            <a:r>
              <a:rPr lang="en-US" b="1" dirty="0" smtClean="0">
                <a:solidFill>
                  <a:schemeClr val="accent1"/>
                </a:solidFill>
              </a:rPr>
              <a:t>Sean </a:t>
            </a:r>
            <a:r>
              <a:rPr lang="en-US" b="1" dirty="0" err="1" smtClean="0">
                <a:solidFill>
                  <a:schemeClr val="accent1"/>
                </a:solidFill>
              </a:rPr>
              <a:t>inteligentes</a:t>
            </a:r>
            <a:r>
              <a:rPr lang="en-US" b="1" dirty="0" smtClean="0">
                <a:solidFill>
                  <a:schemeClr val="accent1"/>
                </a:solidFill>
              </a:rPr>
              <a:t>, no </a:t>
            </a:r>
            <a:r>
              <a:rPr lang="en-US" b="1" dirty="0" err="1" smtClean="0">
                <a:solidFill>
                  <a:schemeClr val="accent1"/>
                </a:solidFill>
              </a:rPr>
              <a:t>sean</a:t>
            </a:r>
            <a:r>
              <a:rPr lang="en-US" b="1" dirty="0" smtClean="0">
                <a:solidFill>
                  <a:schemeClr val="accent1"/>
                </a:solidFill>
              </a:rPr>
              <a:t> </a:t>
            </a:r>
            <a:r>
              <a:rPr lang="en-US" b="1" dirty="0" err="1" smtClean="0">
                <a:solidFill>
                  <a:schemeClr val="accent1"/>
                </a:solidFill>
              </a:rPr>
              <a:t>estúpidos</a:t>
            </a:r>
            <a:r>
              <a:rPr lang="en-US" b="1" dirty="0" smtClean="0">
                <a:solidFill>
                  <a:schemeClr val="accent1"/>
                </a:solidFill>
              </a:rPr>
              <a:t>.</a:t>
            </a:r>
          </a:p>
        </p:txBody>
      </p:sp>
      <p:pic>
        <p:nvPicPr>
          <p:cNvPr id="3074" name="Picture 2" descr="C:\Users\Burak\AppData\Local\Microsoft\Windows\Temporary Internet Files\Content.IE5\IW95ZI9Q\MC900441521[1].wmf"/>
          <p:cNvPicPr>
            <a:picLocks noChangeAspect="1" noChangeArrowheads="1"/>
          </p:cNvPicPr>
          <p:nvPr/>
        </p:nvPicPr>
        <p:blipFill>
          <a:blip r:embed="rId2" cstate="print"/>
          <a:srcRect/>
          <a:stretch>
            <a:fillRect/>
          </a:stretch>
        </p:blipFill>
        <p:spPr bwMode="auto">
          <a:xfrm>
            <a:off x="3352800" y="2514600"/>
            <a:ext cx="3636233" cy="37512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324</TotalTime>
  <Words>1097</Words>
  <Application>Microsoft Office PowerPoint</Application>
  <PresentationFormat>On-screen Show (4:3)</PresentationFormat>
  <Paragraphs>190</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 Black</vt:lpstr>
      <vt:lpstr>Calibri</vt:lpstr>
      <vt:lpstr>Georgia</vt:lpstr>
      <vt:lpstr>Trebuchet MS</vt:lpstr>
      <vt:lpstr>Wingdings</vt:lpstr>
      <vt:lpstr>Wingdings 2</vt:lpstr>
      <vt:lpstr>Civic</vt:lpstr>
      <vt:lpstr> los mandatos/imperativos</vt:lpstr>
      <vt:lpstr>Mandatos formales (Ud. y Uds.)</vt:lpstr>
      <vt:lpstr>Mandatos formales- las reglas</vt:lpstr>
      <vt:lpstr>Mandatos formales -más reglas</vt:lpstr>
      <vt:lpstr>Mandatos formales- ejemplos</vt:lpstr>
      <vt:lpstr>Ejemplos</vt:lpstr>
      <vt:lpstr>Ejemplos</vt:lpstr>
      <vt:lpstr>Mandatos formales- los irregulares</vt:lpstr>
      <vt:lpstr>Ejemplos</vt:lpstr>
      <vt:lpstr>Ejemplos</vt:lpstr>
      <vt:lpstr>Mandatos informales</vt:lpstr>
      <vt:lpstr>Mandatos informales- los positivos</vt:lpstr>
      <vt:lpstr>Ejemplos (+ tú)</vt:lpstr>
      <vt:lpstr>Ejemplos (+ tú)</vt:lpstr>
      <vt:lpstr>Mandatos formales- irregulares de los positivos</vt:lpstr>
      <vt:lpstr>Ejemplos (+ tú)</vt:lpstr>
      <vt:lpstr>Ejemplos (+ tú)</vt:lpstr>
      <vt:lpstr>Mandatos informales- los negativos</vt:lpstr>
      <vt:lpstr>Ejemplos (-tú)</vt:lpstr>
      <vt:lpstr>Ejemplos (-tú)</vt:lpstr>
      <vt:lpstr>Mandatos informales- irregulares de los negativos</vt:lpstr>
      <vt:lpstr>Ejemplos (-tú)</vt:lpstr>
      <vt:lpstr>Ejemplos (-tú)</vt:lpstr>
      <vt:lpstr>PowerPoint Presentation</vt:lpstr>
      <vt:lpstr>Mandatos- nosotros/as</vt:lpstr>
      <vt:lpstr>Mandatos- nosotros/as</vt:lpstr>
      <vt:lpstr>Mandatos- nosotros/as</vt:lpstr>
      <vt:lpstr>Los mandatos con pronombres</vt:lpstr>
      <vt:lpstr>Los mandatos con pronombres</vt:lpstr>
      <vt:lpstr>Los mandatos con pronombres</vt:lpstr>
      <vt:lpstr>Los mandatos con pronombres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mandatos/imperativos</dc:title>
  <dc:creator>Burak</dc:creator>
  <cp:lastModifiedBy>BURAK, ANNETTE</cp:lastModifiedBy>
  <cp:revision>49</cp:revision>
  <cp:lastPrinted>2013-02-14T13:50:20Z</cp:lastPrinted>
  <dcterms:created xsi:type="dcterms:W3CDTF">2013-01-31T02:51:14Z</dcterms:created>
  <dcterms:modified xsi:type="dcterms:W3CDTF">2015-03-23T15:47:01Z</dcterms:modified>
</cp:coreProperties>
</file>