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8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65" r:id="rId16"/>
    <p:sldId id="266" r:id="rId17"/>
    <p:sldId id="259" r:id="rId18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F48D2-3A37-4E27-AB6F-F7C416858A4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3DCE2-4B2D-4DBE-BBB3-FCC943CC2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3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A06A-B06E-45FD-93FE-3E7C3CB4A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8039-8E07-4F8E-9D20-C86DAF5AF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31B403-D2E4-49F4-9231-DC52D30CBD5D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2D9487-E889-458C-BFCC-82EA07AA12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comparaciones</a:t>
            </a:r>
            <a:r>
              <a:rPr lang="en-US" dirty="0"/>
              <a:t> y</a:t>
            </a:r>
            <a:br>
              <a:rPr lang="en-US" dirty="0"/>
            </a:br>
            <a:r>
              <a:rPr lang="en-US" dirty="0"/>
              <a:t>los </a:t>
            </a:r>
            <a:r>
              <a:rPr lang="en-US"/>
              <a:t>superlativos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Descubre</a:t>
            </a:r>
            <a:r>
              <a:rPr lang="en-US" dirty="0"/>
              <a:t> 1 </a:t>
            </a:r>
            <a:r>
              <a:rPr lang="en-US" dirty="0" err="1"/>
              <a:t>Lección</a:t>
            </a:r>
            <a:r>
              <a:rPr lang="en-US" dirty="0"/>
              <a:t>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mayor </a:t>
            </a:r>
            <a:r>
              <a:rPr lang="en-US" sz="4000" b="1" dirty="0" err="1">
                <a:solidFill>
                  <a:schemeClr val="accent1"/>
                </a:solidFill>
              </a:rPr>
              <a:t>que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(older than)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Marta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mayor </a:t>
            </a:r>
            <a:r>
              <a:rPr lang="en-US" b="1" dirty="0" err="1">
                <a:solidFill>
                  <a:schemeClr val="accent1"/>
                </a:solidFill>
              </a:rPr>
              <a:t>que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Paco</a:t>
            </a:r>
            <a:r>
              <a:rPr lang="en-US" dirty="0"/>
              <a:t>.</a:t>
            </a:r>
          </a:p>
          <a:p>
            <a:pPr algn="ctr">
              <a:buNone/>
            </a:pPr>
            <a:r>
              <a:rPr lang="en-US" i="1" dirty="0"/>
              <a:t>Marta is </a:t>
            </a:r>
            <a:r>
              <a:rPr lang="en-US" i="1" dirty="0">
                <a:solidFill>
                  <a:schemeClr val="accent1"/>
                </a:solidFill>
              </a:rPr>
              <a:t>older than </a:t>
            </a:r>
            <a:r>
              <a:rPr lang="en-US" i="1" dirty="0" err="1"/>
              <a:t>Paco</a:t>
            </a:r>
            <a:r>
              <a:rPr lang="en-US" i="1" dirty="0"/>
              <a:t>.</a:t>
            </a:r>
          </a:p>
        </p:txBody>
      </p:sp>
      <p:pic>
        <p:nvPicPr>
          <p:cNvPr id="6146" name="Picture 2" descr="C:\Program Files\Microsoft Office\Media\CntCD1\ClipArt8\j03435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581400"/>
            <a:ext cx="2266793" cy="2743200"/>
          </a:xfrm>
          <a:prstGeom prst="rect">
            <a:avLst/>
          </a:prstGeom>
          <a:noFill/>
        </p:spPr>
      </p:pic>
      <p:pic>
        <p:nvPicPr>
          <p:cNvPr id="6147" name="Picture 3" descr="C:\Program Files\Microsoft Office\Media\CntCD1\ClipArt2\j023205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1828800" cy="28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</a:rPr>
              <a:t>menor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que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(younger than)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Paco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menor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que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hermana</a:t>
            </a:r>
            <a:r>
              <a:rPr lang="en-US" dirty="0"/>
              <a:t>.</a:t>
            </a:r>
          </a:p>
          <a:p>
            <a:pPr algn="ctr">
              <a:buNone/>
            </a:pPr>
            <a:r>
              <a:rPr lang="en-US" i="1" dirty="0" err="1"/>
              <a:t>Paco</a:t>
            </a:r>
            <a:r>
              <a:rPr lang="en-US" i="1" dirty="0"/>
              <a:t> is </a:t>
            </a:r>
            <a:r>
              <a:rPr lang="en-US" i="1" dirty="0">
                <a:solidFill>
                  <a:schemeClr val="accent1"/>
                </a:solidFill>
              </a:rPr>
              <a:t>younger than </a:t>
            </a:r>
            <a:r>
              <a:rPr lang="en-US" i="1" dirty="0"/>
              <a:t>his sister.</a:t>
            </a:r>
          </a:p>
          <a:p>
            <a:pPr algn="ctr">
              <a:buNone/>
            </a:pPr>
            <a:endParaRPr lang="en-US" i="1" dirty="0"/>
          </a:p>
        </p:txBody>
      </p:sp>
      <p:pic>
        <p:nvPicPr>
          <p:cNvPr id="7172" name="Picture 4" descr="C:\Documents and Settings\burakam\Local Settings\Temporary Internet Files\Content.IE5\Z4ITY4BJ\MP9004001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5105400" cy="340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mayor(</a:t>
            </a:r>
            <a:r>
              <a:rPr lang="en-US" sz="4000" b="1" dirty="0" err="1">
                <a:solidFill>
                  <a:schemeClr val="accent1"/>
                </a:solidFill>
              </a:rPr>
              <a:t>es</a:t>
            </a:r>
            <a:r>
              <a:rPr lang="en-US" sz="4000" b="1" dirty="0">
                <a:solidFill>
                  <a:schemeClr val="accent1"/>
                </a:solidFill>
              </a:rPr>
              <a:t>)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(the oldest)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algn="ctr">
              <a:buNone/>
            </a:pPr>
            <a:r>
              <a:rPr lang="en-US" u="sng" dirty="0" err="1"/>
              <a:t>Ellas</a:t>
            </a:r>
            <a:r>
              <a:rPr lang="en-US" dirty="0"/>
              <a:t> son </a:t>
            </a:r>
            <a:r>
              <a:rPr lang="en-US" b="1" u="sng" dirty="0" err="1">
                <a:solidFill>
                  <a:schemeClr val="accent1"/>
                </a:solidFill>
              </a:rPr>
              <a:t>las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mayor</a:t>
            </a:r>
            <a:r>
              <a:rPr lang="en-US" b="1" u="sng" dirty="0" err="1">
                <a:solidFill>
                  <a:schemeClr val="accent1"/>
                </a:solidFill>
              </a:rPr>
              <a:t>es</a:t>
            </a:r>
            <a:r>
              <a:rPr lang="en-US" dirty="0"/>
              <a:t>.</a:t>
            </a:r>
          </a:p>
          <a:p>
            <a:pPr algn="ctr">
              <a:buNone/>
            </a:pPr>
            <a:r>
              <a:rPr lang="en-US" i="1" dirty="0"/>
              <a:t>They are </a:t>
            </a:r>
            <a:r>
              <a:rPr lang="en-US" i="1" dirty="0">
                <a:solidFill>
                  <a:schemeClr val="accent1"/>
                </a:solidFill>
              </a:rPr>
              <a:t>the oldest</a:t>
            </a:r>
            <a:r>
              <a:rPr lang="en-US" i="1" dirty="0"/>
              <a:t>.</a:t>
            </a:r>
          </a:p>
        </p:txBody>
      </p:sp>
      <p:pic>
        <p:nvPicPr>
          <p:cNvPr id="8198" name="Picture 6" descr="C:\Documents and Settings\burakam\Local Settings\Temporary Internet Files\Content.IE5\CD1WSDRN\MP9004309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953000" cy="3285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</a:rPr>
              <a:t>menor</a:t>
            </a:r>
            <a:r>
              <a:rPr lang="en-US" sz="4000" b="1" dirty="0">
                <a:solidFill>
                  <a:schemeClr val="accent1"/>
                </a:solidFill>
              </a:rPr>
              <a:t>(</a:t>
            </a:r>
            <a:r>
              <a:rPr lang="en-US" sz="4000" b="1" dirty="0" err="1">
                <a:solidFill>
                  <a:schemeClr val="accent1"/>
                </a:solidFill>
              </a:rPr>
              <a:t>es</a:t>
            </a:r>
            <a:r>
              <a:rPr lang="en-US" sz="4000" b="1" dirty="0">
                <a:solidFill>
                  <a:schemeClr val="accent1"/>
                </a:solidFill>
              </a:rPr>
              <a:t>)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(the youngest)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algn="ctr">
              <a:buNone/>
            </a:pPr>
            <a:r>
              <a:rPr lang="en-US" u="sng" dirty="0" err="1"/>
              <a:t>Juanito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u="sng" dirty="0">
                <a:solidFill>
                  <a:schemeClr val="accent1"/>
                </a:solidFill>
              </a:rPr>
              <a:t>el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menor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de la </a:t>
            </a:r>
            <a:r>
              <a:rPr lang="en-US" dirty="0" err="1"/>
              <a:t>familia</a:t>
            </a:r>
            <a:r>
              <a:rPr lang="en-US" dirty="0"/>
              <a:t>.</a:t>
            </a:r>
          </a:p>
          <a:p>
            <a:pPr algn="ctr">
              <a:buNone/>
            </a:pPr>
            <a:r>
              <a:rPr lang="en-US" i="1" dirty="0" err="1"/>
              <a:t>Juanito</a:t>
            </a:r>
            <a:r>
              <a:rPr lang="en-US" i="1" dirty="0"/>
              <a:t> is </a:t>
            </a:r>
            <a:r>
              <a:rPr lang="en-US" i="1" dirty="0">
                <a:solidFill>
                  <a:schemeClr val="accent1"/>
                </a:solidFill>
              </a:rPr>
              <a:t>the youngest </a:t>
            </a:r>
            <a:r>
              <a:rPr lang="en-US" i="1" dirty="0"/>
              <a:t>in the family.</a:t>
            </a:r>
          </a:p>
        </p:txBody>
      </p:sp>
      <p:pic>
        <p:nvPicPr>
          <p:cNvPr id="9218" name="Picture 2" descr="C:\Program Files\Microsoft Office\Media\CntCD1\ClipArt2\j022987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2971800" cy="310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Comparaciones</a:t>
            </a:r>
            <a:r>
              <a:rPr lang="en-US" dirty="0"/>
              <a:t> de </a:t>
            </a:r>
            <a:r>
              <a:rPr lang="en-US" dirty="0" err="1"/>
              <a:t>igualdad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constructions used in Spanish to talk about comparisons of equality.</a:t>
            </a:r>
          </a:p>
          <a:p>
            <a:endParaRPr lang="en-US" dirty="0"/>
          </a:p>
          <a:p>
            <a:r>
              <a:rPr lang="en-US" dirty="0"/>
              <a:t>In English, comparisons of equality are:</a:t>
            </a:r>
          </a:p>
          <a:p>
            <a:pPr lvl="1"/>
            <a:r>
              <a:rPr lang="en-US" dirty="0"/>
              <a:t>He has </a:t>
            </a:r>
            <a:r>
              <a:rPr lang="en-US" b="1" dirty="0">
                <a:solidFill>
                  <a:schemeClr val="accent2"/>
                </a:solidFill>
              </a:rPr>
              <a:t>as much </a:t>
            </a:r>
            <a:r>
              <a:rPr lang="en-US" dirty="0"/>
              <a:t>talent </a:t>
            </a:r>
            <a:r>
              <a:rPr lang="en-US" b="1" dirty="0">
                <a:solidFill>
                  <a:schemeClr val="accent2"/>
                </a:solidFill>
              </a:rPr>
              <a:t>as</a:t>
            </a:r>
            <a:r>
              <a:rPr lang="en-US" dirty="0"/>
              <a:t> I.</a:t>
            </a:r>
          </a:p>
          <a:p>
            <a:pPr lvl="1"/>
            <a:r>
              <a:rPr lang="en-US" dirty="0"/>
              <a:t>I am </a:t>
            </a:r>
            <a:r>
              <a:rPr lang="en-US" b="1" dirty="0">
                <a:solidFill>
                  <a:schemeClr val="accent2"/>
                </a:solidFill>
              </a:rPr>
              <a:t>as</a:t>
            </a:r>
            <a:r>
              <a:rPr lang="en-US" dirty="0"/>
              <a:t> smart </a:t>
            </a:r>
            <a:r>
              <a:rPr lang="en-US" b="1" dirty="0">
                <a:solidFill>
                  <a:schemeClr val="accent2"/>
                </a:solidFill>
              </a:rPr>
              <a:t>as</a:t>
            </a:r>
            <a:r>
              <a:rPr lang="en-US" dirty="0"/>
              <a:t> he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accent1"/>
                </a:solidFill>
              </a:rPr>
              <a:t>tanto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como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(as much as)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8610600" cy="3886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/>
              <a:t>Carlota </a:t>
            </a:r>
            <a:r>
              <a:rPr lang="en-US" dirty="0" err="1"/>
              <a:t>habla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tanto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como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Isabel.</a:t>
            </a:r>
          </a:p>
          <a:p>
            <a:pPr algn="ctr" eaLnBrk="1" hangingPunct="1">
              <a:buFontTx/>
              <a:buNone/>
              <a:defRPr/>
            </a:pPr>
            <a:r>
              <a:rPr lang="en-US" i="1" dirty="0"/>
              <a:t>Carlota talks </a:t>
            </a:r>
            <a:r>
              <a:rPr lang="en-US" i="1" dirty="0">
                <a:solidFill>
                  <a:schemeClr val="accent1"/>
                </a:solidFill>
              </a:rPr>
              <a:t>as much as </a:t>
            </a:r>
            <a:r>
              <a:rPr lang="en-US" i="1" dirty="0"/>
              <a:t>Isabel.</a:t>
            </a:r>
          </a:p>
        </p:txBody>
      </p:sp>
      <p:pic>
        <p:nvPicPr>
          <p:cNvPr id="13316" name="Picture 4" descr="MCj029593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3352800"/>
            <a:ext cx="3733800" cy="3103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err="1">
                <a:solidFill>
                  <a:schemeClr val="accent1"/>
                </a:solidFill>
              </a:rPr>
              <a:t>tanto</a:t>
            </a:r>
            <a:r>
              <a:rPr lang="en-US" sz="4900" b="1" dirty="0">
                <a:solidFill>
                  <a:schemeClr val="accent1"/>
                </a:solidFill>
              </a:rPr>
              <a:t>(</a:t>
            </a:r>
            <a:r>
              <a:rPr lang="en-US" sz="4900" b="1" dirty="0" err="1">
                <a:solidFill>
                  <a:schemeClr val="accent1"/>
                </a:solidFill>
              </a:rPr>
              <a:t>a,os,as</a:t>
            </a:r>
            <a:r>
              <a:rPr lang="en-US" sz="4900" b="1" dirty="0">
                <a:solidFill>
                  <a:schemeClr val="accent1"/>
                </a:solidFill>
              </a:rPr>
              <a:t>) + </a:t>
            </a:r>
            <a:r>
              <a:rPr lang="en-US" sz="4900" dirty="0" err="1">
                <a:solidFill>
                  <a:schemeClr val="accent1"/>
                </a:solidFill>
              </a:rPr>
              <a:t>sustantivo</a:t>
            </a:r>
            <a:r>
              <a:rPr lang="en-US" sz="4900" b="1" dirty="0">
                <a:solidFill>
                  <a:schemeClr val="accent1"/>
                </a:solidFill>
              </a:rPr>
              <a:t> + </a:t>
            </a:r>
            <a:r>
              <a:rPr lang="en-US" sz="4900" b="1" dirty="0" err="1">
                <a:solidFill>
                  <a:schemeClr val="accent1"/>
                </a:solidFill>
              </a:rPr>
              <a:t>como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chemeClr val="accent1"/>
                </a:solidFill>
              </a:rPr>
              <a:t>(as much/as many… as)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tanto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dinero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como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tú</a:t>
            </a:r>
            <a:r>
              <a:rPr lang="en-US" dirty="0"/>
              <a:t>.</a:t>
            </a:r>
          </a:p>
          <a:p>
            <a:pPr algn="ctr">
              <a:buNone/>
            </a:pPr>
            <a:r>
              <a:rPr lang="en-US" i="1" dirty="0"/>
              <a:t>I have as </a:t>
            </a:r>
            <a:r>
              <a:rPr lang="en-US" i="1" dirty="0">
                <a:solidFill>
                  <a:schemeClr val="accent1"/>
                </a:solidFill>
              </a:rPr>
              <a:t>much money as </a:t>
            </a:r>
            <a:r>
              <a:rPr lang="en-US" i="1" dirty="0"/>
              <a:t>you.</a:t>
            </a:r>
          </a:p>
        </p:txBody>
      </p:sp>
      <p:pic>
        <p:nvPicPr>
          <p:cNvPr id="1026" name="Picture 2" descr="C:\Program Files\Microsoft Office\Media\CntCD1\Animated\j0336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814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accent1"/>
                </a:solidFill>
              </a:rPr>
              <a:t>tan + </a:t>
            </a:r>
            <a:r>
              <a:rPr lang="en-US" sz="4000" i="1" dirty="0">
                <a:solidFill>
                  <a:schemeClr val="accent1"/>
                </a:solidFill>
              </a:rPr>
              <a:t>adjective</a:t>
            </a:r>
            <a:r>
              <a:rPr lang="en-US" sz="4000" b="1" dirty="0">
                <a:solidFill>
                  <a:schemeClr val="accent1"/>
                </a:solidFill>
              </a:rPr>
              <a:t> + </a:t>
            </a:r>
            <a:r>
              <a:rPr lang="en-US" sz="4000" b="1" dirty="0" err="1">
                <a:solidFill>
                  <a:schemeClr val="accent1"/>
                </a:solidFill>
              </a:rPr>
              <a:t>como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(as…..as)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8610600" cy="3657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pantalon</a:t>
            </a:r>
            <a:r>
              <a:rPr lang="en-US" u="sng" dirty="0" err="1"/>
              <a:t>es</a:t>
            </a:r>
            <a:r>
              <a:rPr lang="en-US" dirty="0"/>
              <a:t> son </a:t>
            </a:r>
            <a:r>
              <a:rPr lang="en-US" b="1" dirty="0">
                <a:solidFill>
                  <a:schemeClr val="accent1"/>
                </a:solidFill>
              </a:rPr>
              <a:t>tan </a:t>
            </a:r>
            <a:r>
              <a:rPr lang="en-US" b="1" dirty="0" err="1">
                <a:solidFill>
                  <a:schemeClr val="accent1"/>
                </a:solidFill>
              </a:rPr>
              <a:t>barat</a:t>
            </a:r>
            <a:r>
              <a:rPr lang="en-US" b="1" u="sng" dirty="0" err="1">
                <a:solidFill>
                  <a:schemeClr val="accent1"/>
                </a:solidFill>
              </a:rPr>
              <a:t>os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como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pantalones</a:t>
            </a:r>
            <a:r>
              <a:rPr lang="en-US" dirty="0"/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en-US" i="1" dirty="0"/>
              <a:t>These pants are </a:t>
            </a:r>
            <a:r>
              <a:rPr lang="en-US" i="1" dirty="0">
                <a:solidFill>
                  <a:schemeClr val="accent1"/>
                </a:solidFill>
              </a:rPr>
              <a:t>as cheap as </a:t>
            </a:r>
            <a:r>
              <a:rPr lang="en-US" i="1" dirty="0"/>
              <a:t>those pants.</a:t>
            </a:r>
          </a:p>
        </p:txBody>
      </p:sp>
      <p:pic>
        <p:nvPicPr>
          <p:cNvPr id="10244" name="Picture 4" descr="MCHH02329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657600"/>
            <a:ext cx="2517775" cy="2971800"/>
          </a:xfrm>
          <a:noFill/>
        </p:spPr>
      </p:pic>
      <p:pic>
        <p:nvPicPr>
          <p:cNvPr id="10245" name="Picture 6" descr="MCBD07450_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3733800"/>
            <a:ext cx="1060450" cy="2665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accent1"/>
                </a:solidFill>
              </a:rPr>
              <a:t>m</a:t>
            </a:r>
            <a:r>
              <a:rPr lang="en-US" sz="4000" b="1" dirty="0" err="1">
                <a:solidFill>
                  <a:schemeClr val="accent1"/>
                </a:solidFill>
                <a:cs typeface="Tahoma" pitchFamily="34" charset="0"/>
              </a:rPr>
              <a:t>ás</a:t>
            </a:r>
            <a:r>
              <a:rPr lang="en-US" sz="4000" b="1" dirty="0">
                <a:solidFill>
                  <a:schemeClr val="accent1"/>
                </a:solidFill>
                <a:cs typeface="Tahoma" pitchFamily="34" charset="0"/>
              </a:rPr>
              <a:t> + </a:t>
            </a:r>
            <a:r>
              <a:rPr lang="en-US" sz="4000" b="1" i="1" dirty="0">
                <a:solidFill>
                  <a:schemeClr val="accent1"/>
                </a:solidFill>
                <a:cs typeface="Tahoma" pitchFamily="34" charset="0"/>
              </a:rPr>
              <a:t>adjective </a:t>
            </a:r>
            <a:r>
              <a:rPr lang="en-US" sz="4000" b="1" dirty="0">
                <a:solidFill>
                  <a:schemeClr val="accent1"/>
                </a:solidFill>
                <a:cs typeface="Tahoma" pitchFamily="34" charset="0"/>
              </a:rPr>
              <a:t>+ </a:t>
            </a:r>
            <a:r>
              <a:rPr lang="en-US" sz="4000" b="1" dirty="0" err="1">
                <a:solidFill>
                  <a:schemeClr val="accent1"/>
                </a:solidFill>
                <a:cs typeface="Tahoma" pitchFamily="34" charset="0"/>
              </a:rPr>
              <a:t>que</a:t>
            </a:r>
            <a:br>
              <a:rPr lang="en-US" sz="4000" b="1" dirty="0">
                <a:solidFill>
                  <a:schemeClr val="accent1"/>
                </a:solidFill>
                <a:cs typeface="Tahoma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cs typeface="Tahoma" pitchFamily="34" charset="0"/>
              </a:rPr>
              <a:t>(more.....than)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686800" cy="3962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camiset</a:t>
            </a:r>
            <a:r>
              <a:rPr lang="en-US" u="sng" dirty="0" err="1"/>
              <a:t>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</a:t>
            </a:r>
            <a:r>
              <a:rPr lang="en-US" b="1" dirty="0" err="1">
                <a:solidFill>
                  <a:schemeClr val="accent1"/>
                </a:solidFill>
                <a:cs typeface="Tahoma" pitchFamily="34" charset="0"/>
              </a:rPr>
              <a:t>á</a:t>
            </a:r>
            <a:r>
              <a:rPr lang="en-US" b="1" dirty="0" err="1">
                <a:solidFill>
                  <a:schemeClr val="accent1"/>
                </a:solidFill>
              </a:rPr>
              <a:t>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bonit</a:t>
            </a:r>
            <a:r>
              <a:rPr lang="en-US" b="1" u="sng" dirty="0" err="1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que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camisa</a:t>
            </a:r>
            <a:r>
              <a:rPr lang="en-US" dirty="0"/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en-US" i="1" dirty="0"/>
              <a:t>This t-shirt is </a:t>
            </a:r>
            <a:r>
              <a:rPr lang="en-US" i="1" dirty="0">
                <a:solidFill>
                  <a:schemeClr val="accent1"/>
                </a:solidFill>
              </a:rPr>
              <a:t>prettier than </a:t>
            </a:r>
            <a:r>
              <a:rPr lang="en-US" i="1" dirty="0"/>
              <a:t>that shirt.</a:t>
            </a:r>
          </a:p>
        </p:txBody>
      </p:sp>
      <p:pic>
        <p:nvPicPr>
          <p:cNvPr id="9220" name="Picture 5" descr="semicolon_shirt_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32305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MCj031253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3276600"/>
            <a:ext cx="3173413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accent1"/>
                </a:solidFill>
              </a:rPr>
              <a:t>menos</a:t>
            </a:r>
            <a:r>
              <a:rPr lang="en-US" sz="4000" b="1" dirty="0">
                <a:solidFill>
                  <a:schemeClr val="accent1"/>
                </a:solidFill>
              </a:rPr>
              <a:t> + </a:t>
            </a:r>
            <a:r>
              <a:rPr lang="en-US" sz="4000" i="1" dirty="0">
                <a:solidFill>
                  <a:schemeClr val="accent1"/>
                </a:solidFill>
              </a:rPr>
              <a:t>adjective </a:t>
            </a:r>
            <a:r>
              <a:rPr lang="en-US" sz="4000" b="1" dirty="0">
                <a:solidFill>
                  <a:schemeClr val="accent1"/>
                </a:solidFill>
              </a:rPr>
              <a:t>+ </a:t>
            </a:r>
            <a:r>
              <a:rPr lang="en-US" sz="4000" b="1" dirty="0" err="1">
                <a:solidFill>
                  <a:schemeClr val="accent1"/>
                </a:solidFill>
              </a:rPr>
              <a:t>que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(less…..than)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8534400" cy="3733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fald</a:t>
            </a:r>
            <a:r>
              <a:rPr lang="en-US" sz="2800" u="sng" dirty="0" err="1"/>
              <a:t>a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menos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fe</a:t>
            </a:r>
            <a:r>
              <a:rPr lang="en-US" b="1" u="sng" dirty="0" err="1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que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ese</a:t>
            </a:r>
            <a:r>
              <a:rPr lang="en-US" dirty="0"/>
              <a:t> </a:t>
            </a:r>
            <a:r>
              <a:rPr lang="en-US" dirty="0" err="1"/>
              <a:t>vestido</a:t>
            </a:r>
            <a:r>
              <a:rPr lang="en-US" dirty="0"/>
              <a:t>. </a:t>
            </a:r>
          </a:p>
          <a:p>
            <a:pPr algn="ctr" eaLnBrk="1" hangingPunct="1">
              <a:buFontTx/>
              <a:buNone/>
              <a:defRPr/>
            </a:pPr>
            <a:r>
              <a:rPr lang="en-US" i="1" dirty="0"/>
              <a:t>This skirt is </a:t>
            </a:r>
            <a:r>
              <a:rPr lang="en-US" i="1" dirty="0">
                <a:solidFill>
                  <a:schemeClr val="accent1"/>
                </a:solidFill>
              </a:rPr>
              <a:t>less ugly than </a:t>
            </a:r>
            <a:r>
              <a:rPr lang="en-US" i="1" dirty="0"/>
              <a:t>that dress.</a:t>
            </a:r>
          </a:p>
        </p:txBody>
      </p:sp>
      <p:pic>
        <p:nvPicPr>
          <p:cNvPr id="11268" name="Picture 4" descr="MCj0113370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3733800"/>
            <a:ext cx="3276600" cy="2894013"/>
          </a:xfrm>
          <a:noFill/>
        </p:spPr>
      </p:pic>
      <p:pic>
        <p:nvPicPr>
          <p:cNvPr id="11269" name="Picture 6" descr="MCj0422883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3505200"/>
            <a:ext cx="2320925" cy="312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accent1"/>
                </a:solidFill>
              </a:rPr>
              <a:t>m</a:t>
            </a:r>
            <a:r>
              <a:rPr lang="en-US" sz="4000" b="1" dirty="0" err="1">
                <a:solidFill>
                  <a:schemeClr val="accent1"/>
                </a:solidFill>
                <a:cs typeface="Tahoma" pitchFamily="34" charset="0"/>
              </a:rPr>
              <a:t>ás</a:t>
            </a:r>
            <a:r>
              <a:rPr lang="en-US" sz="4000" b="1" dirty="0">
                <a:solidFill>
                  <a:schemeClr val="accent1"/>
                </a:solidFill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cs typeface="Tahoma" pitchFamily="34" charset="0"/>
              </a:rPr>
              <a:t>que</a:t>
            </a:r>
            <a:br>
              <a:rPr lang="en-US" sz="4000" b="1" dirty="0">
                <a:solidFill>
                  <a:schemeClr val="accent1"/>
                </a:solidFill>
                <a:cs typeface="Tahoma" pitchFamily="34" charset="0"/>
              </a:rPr>
            </a:br>
            <a:r>
              <a:rPr lang="en-US" sz="4000" dirty="0">
                <a:solidFill>
                  <a:schemeClr val="accent1"/>
                </a:solidFill>
                <a:cs typeface="Tahoma" pitchFamily="34" charset="0"/>
              </a:rPr>
              <a:t>(more than)</a:t>
            </a:r>
            <a:endParaRPr lang="en-US" sz="4000" b="1" dirty="0">
              <a:solidFill>
                <a:schemeClr val="accent1"/>
              </a:solidFill>
              <a:cs typeface="Tahom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/>
              <a:t>Lola </a:t>
            </a:r>
            <a:r>
              <a:rPr lang="en-US" dirty="0" err="1"/>
              <a:t>compró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</a:t>
            </a:r>
            <a:r>
              <a:rPr lang="en-US" b="1" dirty="0" err="1">
                <a:solidFill>
                  <a:schemeClr val="accent1"/>
                </a:solidFill>
                <a:cs typeface="Tahoma" pitchFamily="34" charset="0"/>
              </a:rPr>
              <a:t>ás</a:t>
            </a:r>
            <a:r>
              <a:rPr lang="en-US" b="1" dirty="0">
                <a:solidFill>
                  <a:schemeClr val="accent1"/>
                </a:solidFill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cs typeface="Tahoma" pitchFamily="34" charset="0"/>
              </a:rPr>
              <a:t>que</a:t>
            </a:r>
            <a:r>
              <a:rPr lang="en-US" dirty="0">
                <a:solidFill>
                  <a:schemeClr val="accent1"/>
                </a:solidFill>
                <a:cs typeface="Tahoma" pitchFamily="34" charset="0"/>
              </a:rPr>
              <a:t> </a:t>
            </a:r>
            <a:r>
              <a:rPr lang="en-US" dirty="0">
                <a:cs typeface="Tahoma" pitchFamily="34" charset="0"/>
              </a:rPr>
              <a:t>Sara.</a:t>
            </a:r>
          </a:p>
          <a:p>
            <a:pPr algn="ctr" eaLnBrk="1" hangingPunct="1">
              <a:buFontTx/>
              <a:buNone/>
              <a:defRPr/>
            </a:pPr>
            <a:r>
              <a:rPr lang="en-US" i="1" dirty="0">
                <a:cs typeface="Tahoma" pitchFamily="34" charset="0"/>
              </a:rPr>
              <a:t>Lola bought </a:t>
            </a:r>
            <a:r>
              <a:rPr lang="en-US" i="1" dirty="0">
                <a:solidFill>
                  <a:schemeClr val="accent1"/>
                </a:solidFill>
                <a:cs typeface="Tahoma" pitchFamily="34" charset="0"/>
              </a:rPr>
              <a:t>more than </a:t>
            </a:r>
            <a:r>
              <a:rPr lang="en-US" i="1" dirty="0">
                <a:cs typeface="Tahoma" pitchFamily="34" charset="0"/>
              </a:rPr>
              <a:t>Sara.</a:t>
            </a:r>
          </a:p>
        </p:txBody>
      </p:sp>
      <p:pic>
        <p:nvPicPr>
          <p:cNvPr id="12292" name="Picture 4" descr="MCj04281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3352800"/>
            <a:ext cx="2789238" cy="3200400"/>
          </a:xfrm>
          <a:noFill/>
        </p:spPr>
      </p:pic>
      <p:pic>
        <p:nvPicPr>
          <p:cNvPr id="12293" name="Picture 6" descr="MCj041218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3505200"/>
            <a:ext cx="2735263" cy="2922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accent1"/>
                </a:solidFill>
              </a:rPr>
              <a:t>menos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que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(less than)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8763000" cy="3886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err="1"/>
              <a:t>Mis</a:t>
            </a:r>
            <a:r>
              <a:rPr lang="en-US" dirty="0"/>
              <a:t> padres </a:t>
            </a:r>
            <a:r>
              <a:rPr lang="en-US" dirty="0" err="1"/>
              <a:t>salen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menos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que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abuelos</a:t>
            </a:r>
            <a:r>
              <a:rPr lang="en-US" dirty="0"/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en-US" i="1" dirty="0"/>
              <a:t>My parents go out </a:t>
            </a:r>
            <a:r>
              <a:rPr lang="en-US" i="1" dirty="0">
                <a:solidFill>
                  <a:schemeClr val="accent1"/>
                </a:solidFill>
              </a:rPr>
              <a:t>less than </a:t>
            </a:r>
            <a:r>
              <a:rPr lang="en-US" i="1" dirty="0"/>
              <a:t>my grandparents</a:t>
            </a:r>
            <a:r>
              <a:rPr lang="en-US" sz="2800" i="1" dirty="0"/>
              <a:t>.</a:t>
            </a:r>
          </a:p>
        </p:txBody>
      </p:sp>
      <p:pic>
        <p:nvPicPr>
          <p:cNvPr id="14340" name="Picture 4" descr="MCj0295945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3429000"/>
            <a:ext cx="3352800" cy="2752725"/>
          </a:xfrm>
          <a:noFill/>
        </p:spPr>
      </p:pic>
      <p:pic>
        <p:nvPicPr>
          <p:cNvPr id="14341" name="Picture 6" descr="MCj0232151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3505200"/>
            <a:ext cx="3733800" cy="2754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</a:rPr>
              <a:t>mejor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que</a:t>
            </a:r>
            <a:br>
              <a:rPr lang="en-US" sz="4000" b="1" dirty="0"/>
            </a:br>
            <a:r>
              <a:rPr lang="en-US" sz="4000" dirty="0">
                <a:solidFill>
                  <a:schemeClr val="accent1"/>
                </a:solidFill>
              </a:rPr>
              <a:t>(better than)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Esta</a:t>
            </a:r>
            <a:r>
              <a:rPr lang="en-US" dirty="0"/>
              <a:t> nota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mejor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que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esa</a:t>
            </a:r>
            <a:r>
              <a:rPr lang="en-US" dirty="0"/>
              <a:t> nota.</a:t>
            </a:r>
          </a:p>
          <a:p>
            <a:pPr algn="ctr">
              <a:buNone/>
            </a:pPr>
            <a:r>
              <a:rPr lang="en-US" i="1" dirty="0"/>
              <a:t>This grade is </a:t>
            </a:r>
            <a:r>
              <a:rPr lang="en-US" i="1" dirty="0">
                <a:solidFill>
                  <a:schemeClr val="accent1"/>
                </a:solidFill>
              </a:rPr>
              <a:t>better than </a:t>
            </a:r>
            <a:r>
              <a:rPr lang="en-US" i="1" dirty="0"/>
              <a:t>that grade.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2050" name="Picture 2" descr="C:\Documents and Settings\burakam\Local Settings\Temporary Internet Files\Content.IE5\UE3R0EGB\MP9003995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05200"/>
            <a:ext cx="2382771" cy="2979191"/>
          </a:xfrm>
          <a:prstGeom prst="rect">
            <a:avLst/>
          </a:prstGeom>
          <a:noFill/>
        </p:spPr>
      </p:pic>
      <p:pic>
        <p:nvPicPr>
          <p:cNvPr id="2051" name="Picture 3" descr="C:\Documents and Settings\burakam\Local Settings\Temporary Internet Files\Content.IE5\Z4ITY4BJ\MP9003995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237686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</a:rPr>
              <a:t>peor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que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(worse than)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Este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peor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que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ese</a:t>
            </a:r>
            <a:r>
              <a:rPr lang="en-US" dirty="0"/>
              <a:t> </a:t>
            </a:r>
            <a:r>
              <a:rPr lang="en-US" dirty="0" err="1"/>
              <a:t>libro</a:t>
            </a:r>
            <a:r>
              <a:rPr lang="en-US" dirty="0"/>
              <a:t>.</a:t>
            </a:r>
          </a:p>
          <a:p>
            <a:pPr algn="ctr">
              <a:buNone/>
            </a:pPr>
            <a:r>
              <a:rPr lang="en-US" i="1" dirty="0"/>
              <a:t>This book is </a:t>
            </a:r>
            <a:r>
              <a:rPr lang="en-US" i="1" dirty="0">
                <a:solidFill>
                  <a:schemeClr val="accent1"/>
                </a:solidFill>
              </a:rPr>
              <a:t>worse than </a:t>
            </a:r>
            <a:r>
              <a:rPr lang="en-US" i="1" dirty="0"/>
              <a:t>that book.</a:t>
            </a:r>
          </a:p>
        </p:txBody>
      </p:sp>
      <p:pic>
        <p:nvPicPr>
          <p:cNvPr id="3074" name="Picture 2" descr="C:\Program Files\Microsoft Office\Media\CntCD1\ClipArt2\j022991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76600"/>
            <a:ext cx="2286000" cy="3046437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ntCD1\ClipArt2\j022990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52800"/>
            <a:ext cx="2438400" cy="2858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</a:rPr>
              <a:t>mejor</a:t>
            </a:r>
            <a:r>
              <a:rPr lang="en-US" sz="4000" b="1" dirty="0">
                <a:solidFill>
                  <a:schemeClr val="accent1"/>
                </a:solidFill>
              </a:rPr>
              <a:t>(</a:t>
            </a:r>
            <a:r>
              <a:rPr lang="en-US" sz="4000" b="1" dirty="0" err="1">
                <a:solidFill>
                  <a:schemeClr val="accent1"/>
                </a:solidFill>
              </a:rPr>
              <a:t>es</a:t>
            </a:r>
            <a:r>
              <a:rPr lang="en-US" sz="4000" b="1" dirty="0">
                <a:solidFill>
                  <a:schemeClr val="accent1"/>
                </a:solidFill>
              </a:rPr>
              <a:t>)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the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algn="ctr">
              <a:buNone/>
            </a:pPr>
            <a:r>
              <a:rPr lang="en-US" u="sng" dirty="0"/>
              <a:t>La </a:t>
            </a:r>
            <a:r>
              <a:rPr lang="en-US" u="sng" dirty="0" err="1"/>
              <a:t>clase</a:t>
            </a:r>
            <a:r>
              <a:rPr lang="en-US" u="sng" dirty="0"/>
              <a:t> </a:t>
            </a:r>
            <a:r>
              <a:rPr lang="en-US" dirty="0"/>
              <a:t>de </a:t>
            </a:r>
            <a:r>
              <a:rPr lang="en-US" dirty="0" err="1"/>
              <a:t>español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u="sng" dirty="0">
                <a:solidFill>
                  <a:schemeClr val="accent1"/>
                </a:solidFill>
              </a:rPr>
              <a:t>la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mejor</a:t>
            </a:r>
            <a:r>
              <a:rPr lang="en-US" dirty="0"/>
              <a:t>.</a:t>
            </a:r>
          </a:p>
          <a:p>
            <a:pPr algn="ctr">
              <a:buNone/>
            </a:pPr>
            <a:r>
              <a:rPr lang="en-US" i="1" dirty="0"/>
              <a:t>Spanish class is </a:t>
            </a:r>
            <a:r>
              <a:rPr lang="en-US" i="1" dirty="0">
                <a:solidFill>
                  <a:schemeClr val="accent1"/>
                </a:solidFill>
              </a:rPr>
              <a:t>the best</a:t>
            </a:r>
            <a:r>
              <a:rPr lang="en-US" i="1" dirty="0"/>
              <a:t>.</a:t>
            </a:r>
          </a:p>
        </p:txBody>
      </p:sp>
      <p:pic>
        <p:nvPicPr>
          <p:cNvPr id="4098" name="Picture 2" descr="C:\Program Files\Microsoft Office\Media\CntCD1\ClipArt2\j02325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4343400" cy="3177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</a:rPr>
              <a:t>peor</a:t>
            </a:r>
            <a:r>
              <a:rPr lang="en-US" sz="4000" b="1" dirty="0">
                <a:solidFill>
                  <a:schemeClr val="accent1"/>
                </a:solidFill>
              </a:rPr>
              <a:t>(</a:t>
            </a:r>
            <a:r>
              <a:rPr lang="en-US" sz="4000" b="1" dirty="0" err="1">
                <a:solidFill>
                  <a:schemeClr val="accent1"/>
                </a:solidFill>
              </a:rPr>
              <a:t>es</a:t>
            </a:r>
            <a:r>
              <a:rPr lang="en-US" sz="4000" b="1" dirty="0">
                <a:solidFill>
                  <a:schemeClr val="accent1"/>
                </a:solidFill>
              </a:rPr>
              <a:t>)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the worst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en-US" u="sng" dirty="0"/>
              <a:t>Los </a:t>
            </a:r>
            <a:r>
              <a:rPr lang="en-US" u="sng" dirty="0" err="1"/>
              <a:t>días</a:t>
            </a:r>
            <a:r>
              <a:rPr lang="en-US" u="sng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fríos</a:t>
            </a:r>
            <a:r>
              <a:rPr lang="en-US" dirty="0"/>
              <a:t> son </a:t>
            </a:r>
            <a:r>
              <a:rPr lang="en-US" b="1" u="sng" dirty="0">
                <a:solidFill>
                  <a:schemeClr val="accent1"/>
                </a:solidFill>
              </a:rPr>
              <a:t>los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peor</a:t>
            </a:r>
            <a:r>
              <a:rPr lang="en-US" b="1" u="sng" dirty="0" err="1">
                <a:solidFill>
                  <a:schemeClr val="accent1"/>
                </a:solidFill>
              </a:rPr>
              <a:t>es</a:t>
            </a:r>
            <a:r>
              <a:rPr lang="en-US" dirty="0"/>
              <a:t>.</a:t>
            </a:r>
          </a:p>
          <a:p>
            <a:pPr algn="ctr">
              <a:buNone/>
            </a:pPr>
            <a:r>
              <a:rPr lang="en-US" i="1" dirty="0"/>
              <a:t>Cold days are </a:t>
            </a:r>
            <a:r>
              <a:rPr lang="en-US" i="1" dirty="0">
                <a:solidFill>
                  <a:schemeClr val="accent1"/>
                </a:solidFill>
              </a:rPr>
              <a:t>the worst</a:t>
            </a:r>
            <a:r>
              <a:rPr lang="en-US" i="1" dirty="0"/>
              <a:t>.</a:t>
            </a:r>
          </a:p>
        </p:txBody>
      </p:sp>
      <p:pic>
        <p:nvPicPr>
          <p:cNvPr id="5122" name="Picture 2" descr="C:\Program Files\Microsoft Office\Media\CntCD1\ClipArt5\j028578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200400"/>
            <a:ext cx="29041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410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Flow</vt:lpstr>
      <vt:lpstr>Las comparaciones y los superlativos</vt:lpstr>
      <vt:lpstr>más + adjective + que (more.....than)</vt:lpstr>
      <vt:lpstr>menos + adjective + que (less…..than)</vt:lpstr>
      <vt:lpstr>más que (more than)</vt:lpstr>
      <vt:lpstr>menos que (less than)</vt:lpstr>
      <vt:lpstr>mejor que (better than)</vt:lpstr>
      <vt:lpstr>peor que (worse than)</vt:lpstr>
      <vt:lpstr>mejor(es) the best</vt:lpstr>
      <vt:lpstr>peor(es) the worst</vt:lpstr>
      <vt:lpstr>mayor que (older than)</vt:lpstr>
      <vt:lpstr>menor que (younger than)</vt:lpstr>
      <vt:lpstr>mayor(es) (the oldest)</vt:lpstr>
      <vt:lpstr>menor(es) (the youngest)</vt:lpstr>
      <vt:lpstr>Comparaciones de igualdad</vt:lpstr>
      <vt:lpstr>tanto como (as much as)</vt:lpstr>
      <vt:lpstr>tanto(a,os,as) + sustantivo + como (as much/as many… as)</vt:lpstr>
      <vt:lpstr>tan + adjective + como (as…..as)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comparaciones</dc:title>
  <dc:creator>burakam</dc:creator>
  <cp:lastModifiedBy>BURAK, ANNETTE</cp:lastModifiedBy>
  <cp:revision>30</cp:revision>
  <dcterms:created xsi:type="dcterms:W3CDTF">2010-11-11T18:16:45Z</dcterms:created>
  <dcterms:modified xsi:type="dcterms:W3CDTF">2021-05-21T13:17:55Z</dcterms:modified>
</cp:coreProperties>
</file>