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65" r:id="rId3"/>
    <p:sldId id="266" r:id="rId4"/>
    <p:sldId id="267" r:id="rId5"/>
    <p:sldId id="270" r:id="rId6"/>
    <p:sldId id="271" r:id="rId7"/>
    <p:sldId id="274" r:id="rId8"/>
    <p:sldId id="275" r:id="rId9"/>
    <p:sldId id="281" r:id="rId10"/>
    <p:sldId id="282" r:id="rId11"/>
    <p:sldId id="276" r:id="rId12"/>
    <p:sldId id="277" r:id="rId13"/>
    <p:sldId id="278" r:id="rId14"/>
    <p:sldId id="280" r:id="rId15"/>
    <p:sldId id="257" r:id="rId16"/>
    <p:sldId id="258" r:id="rId17"/>
    <p:sldId id="259" r:id="rId18"/>
    <p:sldId id="272" r:id="rId19"/>
    <p:sldId id="279" r:id="rId20"/>
    <p:sldId id="273" r:id="rId21"/>
    <p:sldId id="260" r:id="rId22"/>
    <p:sldId id="261" r:id="rId23"/>
    <p:sldId id="262" r:id="rId24"/>
    <p:sldId id="263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B5189-EA5C-4034-8BF7-358D9C09FC8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C3AEF-7156-4BDA-A4F9-AEC33A59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6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1523-8D06-4411-8A53-B5787F6FB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BCDA-2EE3-4EC1-9048-EE583E26E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750D73-547D-46DC-9FCE-4FF08C52AB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2C186D-5242-43E2-BC25-939BCFFB7AF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/>
          <a:lstStyle/>
          <a:p>
            <a:r>
              <a:rPr lang="en-US" dirty="0" err="1" smtClean="0"/>
              <a:t>Apuntes</a:t>
            </a:r>
            <a:r>
              <a:rPr lang="en-US" dirty="0" smtClean="0"/>
              <a:t> 1-2: los </a:t>
            </a:r>
            <a:r>
              <a:rPr lang="en-US" dirty="0" err="1" smtClean="0"/>
              <a:t>irregulares</a:t>
            </a:r>
            <a:r>
              <a:rPr lang="en-US" dirty="0" smtClean="0"/>
              <a:t> del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amigos y </a:t>
            </a:r>
            <a:r>
              <a:rPr lang="en-US" dirty="0" err="1" smtClean="0"/>
              <a:t>yo</a:t>
            </a:r>
            <a:r>
              <a:rPr lang="en-US" dirty="0" smtClean="0"/>
              <a:t> __________ la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My friends and I </a:t>
            </a:r>
            <a:r>
              <a:rPr lang="en-US" i="1" u="sng" dirty="0" smtClean="0"/>
              <a:t>saw</a:t>
            </a:r>
            <a:r>
              <a:rPr lang="en-US" i="1" dirty="0" smtClean="0"/>
              <a:t> the movie yesterday.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867989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vimos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s://encrypted-tbn1.gstatic.com/images?q=tbn:ANd9GcQFGdMCr5RZUBTjqqZfdhc1l5Ag775E-Sv7F2QNEw2aNDW9KdokIEUDTI1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267200" cy="283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80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2000"/>
            <a:ext cx="8686800" cy="5364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Sancho y Beto ________ a la Florida durante las vacaciones.</a:t>
            </a:r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r>
              <a:rPr lang="en-US" sz="3600" i="1" smtClean="0"/>
              <a:t>Sancho and Beto </a:t>
            </a:r>
            <a:r>
              <a:rPr lang="en-US" sz="3600" i="1" u="sng" smtClean="0"/>
              <a:t>went</a:t>
            </a:r>
            <a:r>
              <a:rPr lang="en-US" sz="3600" i="1" smtClean="0"/>
              <a:t> to Florida during vacation. (ir)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3600" i="1" smtClean="0"/>
          </a:p>
        </p:txBody>
      </p:sp>
      <p:pic>
        <p:nvPicPr>
          <p:cNvPr id="15364" name="Picture 4" descr="MCj043695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3429000"/>
            <a:ext cx="3352800" cy="3213100"/>
          </a:xfrm>
          <a:noFill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505200" y="685800"/>
            <a:ext cx="1645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chemeClr val="folHlink"/>
                </a:solidFill>
              </a:rPr>
              <a:t>fueron</a:t>
            </a:r>
            <a:endParaRPr lang="en-US" sz="4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305800" cy="55927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Sra. </a:t>
            </a:r>
            <a:r>
              <a:rPr lang="en-US" sz="3600" dirty="0" err="1" smtClean="0"/>
              <a:t>Burak</a:t>
            </a:r>
            <a:r>
              <a:rPr lang="en-US" sz="3600" dirty="0" smtClean="0"/>
              <a:t> ______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estudiante</a:t>
            </a:r>
            <a:r>
              <a:rPr lang="en-US" sz="3600" dirty="0" smtClean="0"/>
              <a:t> en la </a:t>
            </a:r>
            <a:r>
              <a:rPr lang="en-US" sz="3600" dirty="0" err="1" smtClean="0"/>
              <a:t>universidad</a:t>
            </a:r>
            <a:r>
              <a:rPr lang="en-US" sz="3600" dirty="0" smtClean="0"/>
              <a:t> </a:t>
            </a:r>
            <a:r>
              <a:rPr lang="en-US" sz="3600" dirty="0" err="1" smtClean="0"/>
              <a:t>por</a:t>
            </a:r>
            <a:r>
              <a:rPr lang="en-US" sz="3600" dirty="0" smtClean="0"/>
              <a:t> 5 </a:t>
            </a:r>
            <a:r>
              <a:rPr lang="en-US" sz="3600" dirty="0" err="1" smtClean="0"/>
              <a:t>años</a:t>
            </a:r>
            <a:r>
              <a:rPr lang="en-US" sz="3600" dirty="0" smtClean="0"/>
              <a:t>.</a:t>
            </a:r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i="1" dirty="0" smtClean="0"/>
              <a:t>Sra. </a:t>
            </a:r>
            <a:r>
              <a:rPr lang="en-US" sz="3600" i="1" dirty="0" err="1" smtClean="0"/>
              <a:t>Burak</a:t>
            </a:r>
            <a:r>
              <a:rPr lang="en-US" sz="3600" i="1" dirty="0" smtClean="0"/>
              <a:t> </a:t>
            </a:r>
            <a:r>
              <a:rPr lang="en-US" sz="3600" i="1" u="sng" dirty="0" smtClean="0"/>
              <a:t>was</a:t>
            </a:r>
            <a:r>
              <a:rPr lang="en-US" sz="3600" i="1" dirty="0" smtClean="0"/>
              <a:t> a student at the university for 5 years.</a:t>
            </a:r>
            <a:r>
              <a:rPr lang="en-US" sz="3600" dirty="0" smtClean="0"/>
              <a:t> </a:t>
            </a:r>
            <a:r>
              <a:rPr lang="en-US" sz="3600" i="1" dirty="0" smtClean="0"/>
              <a:t>(ser)</a:t>
            </a:r>
            <a:endParaRPr lang="en-US" sz="3600" dirty="0" smtClean="0"/>
          </a:p>
        </p:txBody>
      </p:sp>
      <p:pic>
        <p:nvPicPr>
          <p:cNvPr id="16388" name="Picture 5" descr="michiga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3962400"/>
            <a:ext cx="4267200" cy="2535238"/>
          </a:xfrm>
          <a:noFill/>
        </p:spPr>
      </p:pic>
      <p:pic>
        <p:nvPicPr>
          <p:cNvPr id="16389" name="Picture 9" descr="MI982~University-of-Michigan-Post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029200" y="3657600"/>
            <a:ext cx="3810000" cy="2714625"/>
          </a:xfrm>
          <a:noFill/>
        </p:spPr>
      </p:pic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0" y="457200"/>
            <a:ext cx="8803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chemeClr val="folHlink"/>
                </a:solidFill>
              </a:rPr>
              <a:t>fue</a:t>
            </a:r>
            <a:endParaRPr lang="en-US" sz="4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153400" cy="54403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Nosotros</a:t>
            </a:r>
            <a:r>
              <a:rPr lang="en-US" sz="4000" dirty="0" smtClean="0"/>
              <a:t> le _______ la </a:t>
            </a:r>
            <a:r>
              <a:rPr lang="en-US" sz="4000" dirty="0" err="1" smtClean="0"/>
              <a:t>tarea</a:t>
            </a:r>
            <a:r>
              <a:rPr lang="en-US" sz="4000" dirty="0" smtClean="0"/>
              <a:t> a la </a:t>
            </a:r>
            <a:r>
              <a:rPr lang="en-US" sz="4000" dirty="0" err="1" smtClean="0"/>
              <a:t>profesora</a:t>
            </a:r>
            <a:r>
              <a:rPr lang="en-US" sz="4000" dirty="0" smtClean="0"/>
              <a:t>.</a:t>
            </a:r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r>
              <a:rPr lang="en-US" sz="3600" i="1" dirty="0" smtClean="0"/>
              <a:t>We </a:t>
            </a:r>
            <a:r>
              <a:rPr lang="en-US" sz="3600" i="1" u="sng" dirty="0" smtClean="0"/>
              <a:t>gave</a:t>
            </a:r>
            <a:r>
              <a:rPr lang="en-US" sz="3600" i="1" dirty="0" smtClean="0"/>
              <a:t> the homework to the teacher.</a:t>
            </a:r>
          </a:p>
        </p:txBody>
      </p:sp>
      <p:pic>
        <p:nvPicPr>
          <p:cNvPr id="17412" name="Picture 4" descr="MMj0283679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3505229"/>
            <a:ext cx="3124200" cy="3190846"/>
          </a:xfrm>
          <a:noFill/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581400" y="609600"/>
            <a:ext cx="15520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chemeClr val="folHlink"/>
                </a:solidFill>
              </a:rPr>
              <a:t>dimos</a:t>
            </a:r>
            <a:endParaRPr lang="en-US" sz="4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2000"/>
            <a:ext cx="8534400" cy="5364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Tú</a:t>
            </a:r>
            <a:r>
              <a:rPr lang="en-US" sz="4000" dirty="0" smtClean="0"/>
              <a:t> __________ al </a:t>
            </a:r>
            <a:r>
              <a:rPr lang="en-US" sz="4000" dirty="0" err="1" smtClean="0"/>
              <a:t>parque</a:t>
            </a:r>
            <a:r>
              <a:rPr lang="en-US" sz="4000" dirty="0" smtClean="0"/>
              <a:t> con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familia</a:t>
            </a:r>
            <a:r>
              <a:rPr lang="en-US" sz="4000" dirty="0" smtClean="0"/>
              <a:t> el fin de </a:t>
            </a:r>
            <a:r>
              <a:rPr lang="en-US" sz="4000" dirty="0" err="1" smtClean="0"/>
              <a:t>semana</a:t>
            </a:r>
            <a:r>
              <a:rPr lang="en-US" sz="4000" dirty="0" smtClean="0"/>
              <a:t> </a:t>
            </a:r>
            <a:r>
              <a:rPr lang="en-US" sz="4000" dirty="0" err="1" smtClean="0"/>
              <a:t>pasado</a:t>
            </a:r>
            <a:r>
              <a:rPr lang="en-US" sz="4000" dirty="0" smtClean="0"/>
              <a:t>.</a:t>
            </a:r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r>
              <a:rPr lang="en-US" sz="3600" i="1" dirty="0" smtClean="0"/>
              <a:t>You </a:t>
            </a:r>
            <a:r>
              <a:rPr lang="en-US" sz="3600" i="1" u="sng" dirty="0" smtClean="0"/>
              <a:t>went</a:t>
            </a:r>
            <a:r>
              <a:rPr lang="en-US" sz="3600" i="1" dirty="0" smtClean="0"/>
              <a:t> to the park with your family last weekend. (</a:t>
            </a:r>
            <a:r>
              <a:rPr lang="en-US" sz="3600" i="1" dirty="0" err="1" smtClean="0"/>
              <a:t>ir</a:t>
            </a:r>
            <a:r>
              <a:rPr lang="en-US" sz="3600" i="1" dirty="0" smtClean="0"/>
              <a:t>)</a:t>
            </a:r>
          </a:p>
        </p:txBody>
      </p:sp>
      <p:pic>
        <p:nvPicPr>
          <p:cNvPr id="19460" name="Picture 10" descr="GoldenGatePark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19400" y="4076700"/>
            <a:ext cx="3429000" cy="2571750"/>
          </a:xfrm>
          <a:noFill/>
        </p:spPr>
      </p:pic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905000" y="685800"/>
            <a:ext cx="14082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folHlink"/>
                </a:solidFill>
              </a:rPr>
              <a:t>fuiste</a:t>
            </a:r>
            <a:endParaRPr lang="en-US" sz="4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Some preterit verbs have an irregular stem.</a:t>
            </a:r>
          </a:p>
          <a:p>
            <a:pPr lvl="1">
              <a:defRPr/>
            </a:pPr>
            <a:r>
              <a:rPr lang="en-US" dirty="0" err="1" smtClean="0"/>
              <a:t>andar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B0F0"/>
                </a:solidFill>
              </a:rPr>
              <a:t>anduv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n-US" dirty="0" err="1" smtClean="0"/>
              <a:t>estar</a:t>
            </a:r>
            <a:r>
              <a:rPr lang="en-US" dirty="0" smtClean="0"/>
              <a:t> 	</a:t>
            </a:r>
            <a:r>
              <a:rPr lang="en-US" b="1" dirty="0" err="1" smtClean="0">
                <a:solidFill>
                  <a:srgbClr val="00B0F0"/>
                </a:solidFill>
              </a:rPr>
              <a:t>estuv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n-US" dirty="0" err="1" smtClean="0"/>
              <a:t>tener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B0F0"/>
                </a:solidFill>
              </a:rPr>
              <a:t>tuv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err="1" smtClean="0"/>
              <a:t>poder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B0F0"/>
                </a:solidFill>
              </a:rPr>
              <a:t>pud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n-US" dirty="0" err="1" smtClean="0"/>
              <a:t>poner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pus-</a:t>
            </a:r>
            <a:r>
              <a:rPr lang="en-US" dirty="0" smtClean="0"/>
              <a:t>	</a:t>
            </a:r>
          </a:p>
          <a:p>
            <a:pPr lvl="1">
              <a:defRPr/>
            </a:pPr>
            <a:r>
              <a:rPr lang="en-US" dirty="0" smtClean="0"/>
              <a:t>saber	</a:t>
            </a:r>
            <a:r>
              <a:rPr lang="en-US" b="1" dirty="0" smtClean="0">
                <a:solidFill>
                  <a:srgbClr val="00B0F0"/>
                </a:solidFill>
              </a:rPr>
              <a:t>sup-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n-US" dirty="0" err="1" smtClean="0"/>
              <a:t>querer</a:t>
            </a:r>
            <a:r>
              <a:rPr lang="en-US" dirty="0" smtClean="0"/>
              <a:t> 	</a:t>
            </a:r>
            <a:r>
              <a:rPr lang="en-US" b="1" dirty="0" err="1" smtClean="0">
                <a:solidFill>
                  <a:srgbClr val="00B0F0"/>
                </a:solidFill>
              </a:rPr>
              <a:t>quis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n-US" dirty="0" err="1"/>
              <a:t>h</a:t>
            </a:r>
            <a:r>
              <a:rPr lang="en-US" dirty="0" err="1" smtClean="0"/>
              <a:t>acer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*hic-</a:t>
            </a:r>
          </a:p>
          <a:p>
            <a:pPr lvl="1">
              <a:defRPr/>
            </a:pPr>
            <a:r>
              <a:rPr lang="en-US" dirty="0" err="1" smtClean="0"/>
              <a:t>venir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vin-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n-US" dirty="0" err="1" smtClean="0"/>
              <a:t>decir</a:t>
            </a: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00B0F0"/>
                </a:solidFill>
              </a:rPr>
              <a:t>dij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n-US" dirty="0" err="1" smtClean="0"/>
              <a:t>traer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B0F0"/>
                </a:solidFill>
              </a:rPr>
              <a:t>traj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3352800" cy="50323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1600200"/>
            <a:ext cx="2667000" cy="4525963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e</a:t>
            </a:r>
          </a:p>
          <a:p>
            <a:pPr>
              <a:defRPr/>
            </a:pPr>
            <a:endParaRPr lang="en-US" sz="4000" b="1" dirty="0" smtClean="0"/>
          </a:p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iste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endParaRPr lang="en-US" sz="4000" b="1" dirty="0" smtClean="0"/>
          </a:p>
          <a:p>
            <a:pPr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o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/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imos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endParaRPr lang="en-US" sz="4000" b="1" dirty="0" smtClean="0"/>
          </a:p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isteis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endParaRPr lang="en-US" sz="4000" b="1" dirty="0" smtClean="0"/>
          </a:p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ieron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These endings are only used for the verbs with irregular </a:t>
            </a:r>
            <a:r>
              <a:rPr lang="en-US" dirty="0" err="1" smtClean="0"/>
              <a:t>preterite</a:t>
            </a:r>
            <a:r>
              <a:rPr lang="en-US" dirty="0" smtClean="0"/>
              <a:t> stems.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 the </a:t>
            </a:r>
            <a:r>
              <a:rPr lang="en-US" dirty="0" err="1" smtClean="0"/>
              <a:t>preterite</a:t>
            </a:r>
            <a:r>
              <a:rPr lang="en-US" dirty="0" smtClean="0"/>
              <a:t>, </a:t>
            </a:r>
            <a:r>
              <a:rPr lang="en-US" b="1" dirty="0" smtClean="0"/>
              <a:t>saber</a:t>
            </a:r>
            <a:r>
              <a:rPr lang="en-US" dirty="0" smtClean="0"/>
              <a:t> means </a:t>
            </a:r>
            <a:r>
              <a:rPr lang="en-US" b="1" i="1" dirty="0" smtClean="0"/>
              <a:t>to find out</a:t>
            </a:r>
            <a:r>
              <a:rPr lang="en-US" dirty="0" smtClean="0"/>
              <a:t>, no </a:t>
            </a:r>
            <a:r>
              <a:rPr lang="en-US" b="1" dirty="0" err="1" smtClean="0"/>
              <a:t>querer</a:t>
            </a:r>
            <a:r>
              <a:rPr lang="en-US" dirty="0" smtClean="0"/>
              <a:t> means </a:t>
            </a:r>
            <a:r>
              <a:rPr lang="en-US" b="1" i="1" dirty="0" smtClean="0"/>
              <a:t>to refuse</a:t>
            </a:r>
            <a:r>
              <a:rPr lang="en-US" dirty="0" smtClean="0"/>
              <a:t> and </a:t>
            </a:r>
            <a:r>
              <a:rPr lang="en-US" b="1" dirty="0" err="1" smtClean="0"/>
              <a:t>poder</a:t>
            </a:r>
            <a:r>
              <a:rPr lang="en-US" dirty="0" smtClean="0"/>
              <a:t> means </a:t>
            </a:r>
            <a:r>
              <a:rPr lang="en-US" b="1" i="1" dirty="0" smtClean="0"/>
              <a:t>to try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Verbs whose stem ends in</a:t>
            </a:r>
            <a:r>
              <a:rPr lang="en-US" b="1" dirty="0" smtClean="0">
                <a:solidFill>
                  <a:srgbClr val="00B0F0"/>
                </a:solidFill>
              </a:rPr>
              <a:t> j </a:t>
            </a:r>
            <a:r>
              <a:rPr lang="en-US" dirty="0" smtClean="0"/>
              <a:t>drop the </a:t>
            </a:r>
            <a:r>
              <a:rPr lang="en-US" b="1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/>
              <a:t> and add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–</a:t>
            </a:r>
            <a:r>
              <a:rPr lang="en-US" b="1" dirty="0" err="1" smtClean="0">
                <a:solidFill>
                  <a:srgbClr val="00B0F0"/>
                </a:solidFill>
              </a:rPr>
              <a:t>eron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to the to </a:t>
            </a:r>
            <a:r>
              <a:rPr lang="en-US" b="1" dirty="0" err="1" smtClean="0">
                <a:solidFill>
                  <a:srgbClr val="00B0F0"/>
                </a:solidFill>
              </a:rPr>
              <a:t>ellos</a:t>
            </a:r>
            <a:r>
              <a:rPr lang="en-US" b="1" dirty="0" smtClean="0">
                <a:solidFill>
                  <a:srgbClr val="00B0F0"/>
                </a:solidFill>
              </a:rPr>
              <a:t>/</a:t>
            </a:r>
            <a:r>
              <a:rPr lang="en-US" b="1" dirty="0" err="1" smtClean="0">
                <a:solidFill>
                  <a:srgbClr val="00B0F0"/>
                </a:solidFill>
              </a:rPr>
              <a:t>ellas</a:t>
            </a:r>
            <a:r>
              <a:rPr lang="en-US" b="1" dirty="0" smtClean="0">
                <a:solidFill>
                  <a:srgbClr val="00B0F0"/>
                </a:solidFill>
              </a:rPr>
              <a:t>/</a:t>
            </a:r>
            <a:r>
              <a:rPr lang="en-US" b="1" dirty="0" err="1" smtClean="0">
                <a:solidFill>
                  <a:srgbClr val="00B0F0"/>
                </a:solidFill>
              </a:rPr>
              <a:t>Uds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dirty="0" smtClean="0"/>
              <a:t>ending.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50323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Las </a:t>
            </a:r>
            <a:r>
              <a:rPr lang="en-US" dirty="0" err="1" smtClean="0"/>
              <a:t>formas</a:t>
            </a:r>
            <a:r>
              <a:rPr lang="en-US" dirty="0" smtClean="0"/>
              <a:t> de HACER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hice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hiciste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hizo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hicimos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hicisteis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4000" b="1" dirty="0" err="1" smtClean="0">
                <a:solidFill>
                  <a:srgbClr val="00B0F0"/>
                </a:solidFill>
              </a:rPr>
              <a:t>hicieron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305800" cy="55927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000" dirty="0" smtClean="0"/>
              <a:t>Mi </a:t>
            </a:r>
            <a:r>
              <a:rPr lang="en-US" sz="4000" dirty="0" err="1" smtClean="0"/>
              <a:t>abuela</a:t>
            </a:r>
            <a:r>
              <a:rPr lang="en-US" sz="4000" dirty="0" smtClean="0"/>
              <a:t> ______ </a:t>
            </a:r>
            <a:r>
              <a:rPr lang="en-US" sz="4000" dirty="0" err="1" smtClean="0"/>
              <a:t>galletas</a:t>
            </a:r>
            <a:r>
              <a:rPr lang="en-US" sz="4000" dirty="0" smtClean="0"/>
              <a:t> </a:t>
            </a:r>
            <a:r>
              <a:rPr lang="en-US" sz="4000" dirty="0" err="1" smtClean="0"/>
              <a:t>muy</a:t>
            </a:r>
            <a:r>
              <a:rPr lang="en-US" sz="4000" dirty="0" smtClean="0"/>
              <a:t> </a:t>
            </a:r>
            <a:r>
              <a:rPr lang="en-US" sz="4000" dirty="0" err="1" smtClean="0"/>
              <a:t>ricas</a:t>
            </a:r>
            <a:r>
              <a:rPr lang="en-US" sz="4000" dirty="0" smtClean="0"/>
              <a:t> </a:t>
            </a:r>
            <a:r>
              <a:rPr lang="en-US" sz="4000" dirty="0" err="1" smtClean="0"/>
              <a:t>ayer</a:t>
            </a:r>
            <a:r>
              <a:rPr lang="en-US" sz="4000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3600" i="1" dirty="0" smtClean="0"/>
              <a:t>My grandma </a:t>
            </a:r>
            <a:r>
              <a:rPr lang="en-US" sz="3600" i="1" u="sng" dirty="0" smtClean="0"/>
              <a:t>made</a:t>
            </a:r>
            <a:r>
              <a:rPr lang="en-US" sz="3600" i="1" dirty="0" smtClean="0"/>
              <a:t> delicious cookies yesterday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73183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762000"/>
            <a:ext cx="1147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00B0F0"/>
                </a:solidFill>
              </a:rPr>
              <a:t>hizo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18438" name="Picture 2" descr="C:\Program Files\Microsoft Office\Media\CntCD1\ClipArt5\j02818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676400"/>
            <a:ext cx="3048000" cy="339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Los irregulares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 verb that does not follow the normal pattern of conjugations is called an irregular verb.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Some very common irregular </a:t>
            </a:r>
            <a:r>
              <a:rPr lang="en-US" dirty="0" err="1" smtClean="0"/>
              <a:t>preterite</a:t>
            </a:r>
            <a:r>
              <a:rPr lang="en-US" dirty="0" smtClean="0"/>
              <a:t> verbs in Spanish are </a:t>
            </a:r>
            <a:r>
              <a:rPr lang="en-US" b="1" dirty="0" smtClean="0">
                <a:solidFill>
                  <a:schemeClr val="folHlink"/>
                </a:solidFill>
              </a:rPr>
              <a:t>IR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folHlink"/>
                </a:solidFill>
              </a:rPr>
              <a:t>SER, </a:t>
            </a:r>
            <a:r>
              <a:rPr lang="en-US" b="1" dirty="0" smtClean="0">
                <a:solidFill>
                  <a:schemeClr val="folHlink"/>
                </a:solidFill>
              </a:rPr>
              <a:t>VER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folHlink"/>
                </a:solidFill>
              </a:rPr>
              <a:t>DAR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4000" dirty="0" smtClean="0"/>
              <a:t>Los </a:t>
            </a:r>
            <a:r>
              <a:rPr lang="en-US" sz="4000" dirty="0" err="1" smtClean="0"/>
              <a:t>estudiantes</a:t>
            </a:r>
            <a:r>
              <a:rPr lang="en-US" sz="4000" dirty="0" smtClean="0"/>
              <a:t> __________ la </a:t>
            </a:r>
            <a:r>
              <a:rPr lang="en-US" sz="4000" dirty="0" err="1" smtClean="0"/>
              <a:t>tarea</a:t>
            </a:r>
            <a:r>
              <a:rPr lang="en-US" sz="4000" dirty="0" smtClean="0"/>
              <a:t>.</a:t>
            </a:r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 smtClean="0"/>
          </a:p>
          <a:p>
            <a:pPr>
              <a:buNone/>
              <a:defRPr/>
            </a:pPr>
            <a:endParaRPr lang="en-US" sz="4000" dirty="0" smtClean="0"/>
          </a:p>
          <a:p>
            <a:pPr>
              <a:defRPr/>
            </a:pPr>
            <a:r>
              <a:rPr lang="en-US" sz="3600" i="1" dirty="0" smtClean="0"/>
              <a:t>The students </a:t>
            </a:r>
            <a:r>
              <a:rPr lang="en-US" sz="3600" i="1" u="sng" dirty="0" smtClean="0"/>
              <a:t>did</a:t>
            </a:r>
            <a:r>
              <a:rPr lang="en-US" sz="3600" i="1" dirty="0" smtClean="0"/>
              <a:t> the homework.</a:t>
            </a:r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42703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1371600"/>
            <a:ext cx="2020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00B0F0"/>
                </a:solidFill>
              </a:rPr>
              <a:t>hicieron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12294" name="Picture 2" descr="C:\Documents and Settings\burakam\Local Settings\Temporary Internet Files\Content.IE5\UE3R0EGB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438400"/>
            <a:ext cx="52725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 was sick yesterday.</a:t>
            </a:r>
          </a:p>
          <a:p>
            <a:pPr>
              <a:defRPr/>
            </a:pPr>
            <a:endParaRPr lang="en-US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b="1" dirty="0" err="1" smtClean="0">
                <a:solidFill>
                  <a:srgbClr val="00B0F0"/>
                </a:solidFill>
              </a:rPr>
              <a:t>Estuve</a:t>
            </a:r>
            <a:r>
              <a:rPr lang="en-US" dirty="0" smtClean="0"/>
              <a:t> </a:t>
            </a:r>
            <a:r>
              <a:rPr lang="en-US" dirty="0" err="1" smtClean="0"/>
              <a:t>enferma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57943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3557" name="Picture 7" descr="http://2.bp.blogspot.com/_H-u6pjhQTCc/R1G02VYdnwI/AAAAAAAAA68/JA6hFiPunOM/s320/sick_resi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752600"/>
            <a:ext cx="426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572000" cy="5211763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He refused to do the homework.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Él</a:t>
            </a:r>
            <a:r>
              <a:rPr lang="en-US" dirty="0" smtClean="0"/>
              <a:t> no </a:t>
            </a:r>
            <a:r>
              <a:rPr lang="en-US" b="1" dirty="0" err="1" smtClean="0">
                <a:solidFill>
                  <a:srgbClr val="00B0F0"/>
                </a:solidFill>
              </a:rPr>
              <a:t>quiso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</a:p>
          <a:p>
            <a:pPr>
              <a:buNone/>
              <a:defRPr/>
            </a:pPr>
            <a:r>
              <a:rPr lang="en-US" dirty="0" smtClean="0"/>
              <a:t>    la </a:t>
            </a:r>
            <a:r>
              <a:rPr lang="en-US" dirty="0" err="1" smtClean="0"/>
              <a:t>tarea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50323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4581" name="Picture 6" descr="http://baronescience.info/Garfield-Homework%5B1%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609600"/>
            <a:ext cx="4699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defRPr/>
            </a:pPr>
            <a:endParaRPr lang="en-US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dirty="0" smtClean="0"/>
              <a:t>They brought pizza to the party.</a:t>
            </a:r>
          </a:p>
          <a:p>
            <a:pPr>
              <a:defRPr/>
            </a:pPr>
            <a:endParaRPr lang="en-US" b="1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b="1" dirty="0" err="1" smtClean="0">
                <a:solidFill>
                  <a:srgbClr val="00B0F0"/>
                </a:solidFill>
              </a:rPr>
              <a:t>Trajeron</a:t>
            </a:r>
            <a:r>
              <a:rPr lang="en-US" dirty="0" smtClean="0"/>
              <a:t> pizza a la fiesta.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50323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5605" name="Picture 2" descr="C:\Users\Burak\AppData\Local\Microsoft\Windows\Temporary Internet Files\Content.IE5\GF8RDTVT\MC9002643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895600"/>
            <a:ext cx="5905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 found out all of the answers. </a:t>
            </a:r>
          </a:p>
          <a:p>
            <a:pPr>
              <a:defRPr/>
            </a:pPr>
            <a:r>
              <a:rPr lang="en-US" dirty="0" smtClean="0"/>
              <a:t>We put the dog in the car.</a:t>
            </a:r>
          </a:p>
          <a:p>
            <a:pPr>
              <a:defRPr/>
            </a:pPr>
            <a:r>
              <a:rPr lang="en-US" dirty="0" err="1" smtClean="0"/>
              <a:t>Paco</a:t>
            </a:r>
            <a:r>
              <a:rPr lang="en-US" dirty="0" smtClean="0"/>
              <a:t> and Juan refused to eat.</a:t>
            </a:r>
          </a:p>
          <a:p>
            <a:pPr>
              <a:defRPr/>
            </a:pPr>
            <a:r>
              <a:rPr lang="en-US" dirty="0" smtClean="0"/>
              <a:t>You had a delicious dinner.</a:t>
            </a:r>
          </a:p>
          <a:p>
            <a:pPr>
              <a:defRPr/>
            </a:pPr>
            <a:r>
              <a:rPr lang="en-US" dirty="0" smtClean="0"/>
              <a:t>The boys told the truth. (la </a:t>
            </a:r>
            <a:r>
              <a:rPr lang="en-US" dirty="0" err="1" smtClean="0"/>
              <a:t>verdad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Marta walked through the park.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579437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Las </a:t>
            </a:r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00B0F0"/>
                </a:solidFill>
              </a:rPr>
              <a:t>Supe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00B0F0"/>
                </a:solidFill>
              </a:rPr>
              <a:t>Pusimos</a:t>
            </a:r>
            <a:r>
              <a:rPr lang="en-US" dirty="0" smtClean="0"/>
              <a:t> el </a:t>
            </a:r>
            <a:r>
              <a:rPr lang="en-US" dirty="0" err="1" smtClean="0"/>
              <a:t>perro</a:t>
            </a:r>
            <a:r>
              <a:rPr lang="en-US" dirty="0" smtClean="0"/>
              <a:t> en el </a:t>
            </a:r>
            <a:r>
              <a:rPr lang="en-US" dirty="0" err="1" smtClean="0"/>
              <a:t>carro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err="1" smtClean="0"/>
              <a:t>Paco</a:t>
            </a:r>
            <a:r>
              <a:rPr lang="en-US" dirty="0" smtClean="0"/>
              <a:t> y Juan </a:t>
            </a:r>
            <a:r>
              <a:rPr lang="en-US" b="1" dirty="0" smtClean="0">
                <a:solidFill>
                  <a:srgbClr val="00B0F0"/>
                </a:solidFill>
              </a:rPr>
              <a:t>no </a:t>
            </a:r>
            <a:r>
              <a:rPr lang="en-US" b="1" dirty="0" err="1" smtClean="0">
                <a:solidFill>
                  <a:srgbClr val="00B0F0"/>
                </a:solidFill>
              </a:rPr>
              <a:t>quisieron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comer.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00B0F0"/>
                </a:solidFill>
              </a:rPr>
              <a:t>Tuviste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 smtClean="0"/>
              <a:t>rica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dijeron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Marta </a:t>
            </a:r>
            <a:r>
              <a:rPr lang="en-US" b="1" dirty="0" err="1" smtClean="0">
                <a:solidFill>
                  <a:srgbClr val="00B0F0"/>
                </a:solidFill>
              </a:rPr>
              <a:t>anduvo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4038600" cy="42703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smtClean="0">
                <a:solidFill>
                  <a:schemeClr val="folHlink"/>
                </a:solidFill>
              </a:rPr>
              <a:t>IR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600200"/>
            <a:ext cx="2895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fui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fuiste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fue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600200"/>
            <a:ext cx="3276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chemeClr val="folHlink"/>
                </a:solidFill>
              </a:rPr>
              <a:t>fuimos</a:t>
            </a:r>
          </a:p>
          <a:p>
            <a:pPr eaLnBrk="1" hangingPunct="1">
              <a:defRPr/>
            </a:pPr>
            <a:endParaRPr lang="en-US" sz="4000" b="1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smtClean="0">
                <a:solidFill>
                  <a:schemeClr val="folHlink"/>
                </a:solidFill>
              </a:rPr>
              <a:t>fuisteis</a:t>
            </a:r>
          </a:p>
          <a:p>
            <a:pPr eaLnBrk="1" hangingPunct="1">
              <a:defRPr/>
            </a:pPr>
            <a:endParaRPr lang="en-US" sz="4000" b="1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smtClean="0">
                <a:solidFill>
                  <a:schemeClr val="folHlink"/>
                </a:solidFill>
              </a:rPr>
              <a:t>fueron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Ejemplo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Nosotros ________ a Brasil el verano pasado.</a:t>
            </a:r>
          </a:p>
          <a:p>
            <a:pPr eaLnBrk="1" hangingPunct="1">
              <a:defRPr/>
            </a:pPr>
            <a:endParaRPr lang="en-US" sz="4000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3600" i="1" smtClean="0"/>
              <a:t>We </a:t>
            </a:r>
            <a:r>
              <a:rPr lang="en-US" sz="3600" i="1" u="sng" smtClean="0"/>
              <a:t>went</a:t>
            </a:r>
            <a:r>
              <a:rPr lang="en-US" sz="3600" i="1" smtClean="0"/>
              <a:t> to Brazil last summer.</a:t>
            </a:r>
          </a:p>
        </p:txBody>
      </p:sp>
      <p:pic>
        <p:nvPicPr>
          <p:cNvPr id="6148" name="Picture 4" descr="MCj040570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3048000"/>
            <a:ext cx="1981200" cy="1945251"/>
          </a:xfrm>
          <a:noFill/>
        </p:spPr>
      </p:pic>
      <p:pic>
        <p:nvPicPr>
          <p:cNvPr id="6149" name="Picture 6" descr="MCFL00113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2895600"/>
            <a:ext cx="2787650" cy="2187575"/>
          </a:xfrm>
          <a:noFill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048000" y="1524000"/>
            <a:ext cx="1710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chemeClr val="folHlink"/>
                </a:solidFill>
              </a:rPr>
              <a:t>fuimos</a:t>
            </a:r>
            <a:endParaRPr lang="en-US" sz="4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smtClean="0">
                <a:solidFill>
                  <a:schemeClr val="folHlink"/>
                </a:solidFill>
              </a:rPr>
              <a:t>SER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2514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fui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fuiste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fue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chemeClr val="folHlink"/>
                </a:solidFill>
              </a:rPr>
              <a:t>fuimos</a:t>
            </a:r>
          </a:p>
          <a:p>
            <a:pPr eaLnBrk="1" hangingPunct="1">
              <a:defRPr/>
            </a:pPr>
            <a:endParaRPr lang="en-US" sz="4000" b="1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smtClean="0">
                <a:solidFill>
                  <a:schemeClr val="folHlink"/>
                </a:solidFill>
              </a:rPr>
              <a:t>fuisteis</a:t>
            </a:r>
          </a:p>
          <a:p>
            <a:pPr eaLnBrk="1" hangingPunct="1">
              <a:defRPr/>
            </a:pPr>
            <a:endParaRPr lang="en-US" sz="4000" b="1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smtClean="0">
                <a:solidFill>
                  <a:schemeClr val="folHlink"/>
                </a:solidFill>
              </a:rPr>
              <a:t>fueron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" y="5288340"/>
            <a:ext cx="82404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0" dirty="0"/>
              <a:t>In the preterit, </a:t>
            </a:r>
            <a:r>
              <a:rPr lang="en-US" sz="3200" b="0" dirty="0">
                <a:solidFill>
                  <a:schemeClr val="folHlink"/>
                </a:solidFill>
              </a:rPr>
              <a:t>IR</a:t>
            </a:r>
            <a:r>
              <a:rPr lang="en-US" sz="3200" b="0" dirty="0"/>
              <a:t> and </a:t>
            </a:r>
            <a:r>
              <a:rPr lang="en-US" sz="3200" b="0" dirty="0">
                <a:solidFill>
                  <a:schemeClr val="folHlink"/>
                </a:solidFill>
              </a:rPr>
              <a:t>SER</a:t>
            </a:r>
            <a:r>
              <a:rPr lang="en-US" sz="3200" b="0" dirty="0"/>
              <a:t> have the same </a:t>
            </a:r>
            <a:endParaRPr lang="en-US" sz="3200" b="0" dirty="0" smtClean="0"/>
          </a:p>
          <a:p>
            <a:pPr algn="ctr"/>
            <a:r>
              <a:rPr lang="en-US" sz="3200" b="0" dirty="0" smtClean="0"/>
              <a:t>conjugations</a:t>
            </a:r>
            <a:r>
              <a:rPr lang="en-US" sz="3200" b="0" dirty="0"/>
              <a:t>.</a:t>
            </a:r>
          </a:p>
          <a:p>
            <a:pPr algn="ctr"/>
            <a:r>
              <a:rPr lang="en-US" sz="3200" b="0" dirty="0"/>
              <a:t>Context clues will clarify the correct meaning.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Ejemplo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El </a:t>
            </a:r>
            <a:r>
              <a:rPr lang="en-US" sz="4000" dirty="0" err="1" smtClean="0"/>
              <a:t>viaje</a:t>
            </a:r>
            <a:r>
              <a:rPr lang="en-US" sz="4000" dirty="0" smtClean="0"/>
              <a:t> ______ </a:t>
            </a:r>
            <a:r>
              <a:rPr lang="en-US" sz="4000" dirty="0" err="1" smtClean="0"/>
              <a:t>fantástico</a:t>
            </a:r>
            <a:r>
              <a:rPr lang="en-US" sz="4000" dirty="0" smtClean="0"/>
              <a:t>.</a:t>
            </a:r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i="1" dirty="0" smtClean="0"/>
              <a:t>The trip </a:t>
            </a:r>
            <a:r>
              <a:rPr lang="en-US" sz="3600" i="1" u="sng" dirty="0" smtClean="0"/>
              <a:t>was</a:t>
            </a:r>
            <a:r>
              <a:rPr lang="en-US" sz="3600" i="1" dirty="0" smtClean="0"/>
              <a:t> fantastic.</a:t>
            </a:r>
          </a:p>
        </p:txBody>
      </p:sp>
      <p:pic>
        <p:nvPicPr>
          <p:cNvPr id="10244" name="Picture 5" descr="MCj0411960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590800"/>
            <a:ext cx="3505200" cy="2754313"/>
          </a:xfr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95600" y="1524000"/>
            <a:ext cx="8803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folHlink"/>
                </a:solidFill>
              </a:rPr>
              <a:t>fue</a:t>
            </a:r>
            <a:endParaRPr lang="en-US" sz="4000" dirty="0">
              <a:solidFill>
                <a:schemeClr val="folHlink"/>
              </a:solidFill>
            </a:endParaRPr>
          </a:p>
        </p:txBody>
      </p:sp>
      <p:pic>
        <p:nvPicPr>
          <p:cNvPr id="10246" name="Picture 7" descr="MCj0411944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410200" y="2667000"/>
            <a:ext cx="3352800" cy="26241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Las </a:t>
            </a:r>
            <a:r>
              <a:rPr lang="en-US" dirty="0" err="1" smtClean="0"/>
              <a:t>formas</a:t>
            </a:r>
            <a:r>
              <a:rPr lang="en-US" dirty="0" smtClean="0"/>
              <a:t> de DAR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2514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di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diste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dio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dimos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disteis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folHlink"/>
                </a:solidFill>
              </a:rPr>
              <a:t>dieron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Ejemplo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err="1" smtClean="0"/>
              <a:t>Mis</a:t>
            </a:r>
            <a:r>
              <a:rPr lang="en-US" sz="2800" dirty="0" smtClean="0"/>
              <a:t> padres me ________ </a:t>
            </a:r>
            <a:r>
              <a:rPr lang="en-US" sz="2800" dirty="0" err="1" smtClean="0"/>
              <a:t>unos</a:t>
            </a:r>
            <a:r>
              <a:rPr lang="en-US" sz="2800" dirty="0" smtClean="0"/>
              <a:t> </a:t>
            </a:r>
            <a:r>
              <a:rPr lang="en-US" sz="2800" dirty="0" err="1" smtClean="0"/>
              <a:t>regalos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mi </a:t>
            </a:r>
            <a:r>
              <a:rPr lang="en-US" sz="2800" smtClean="0"/>
              <a:t>cumpleaños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i="1" dirty="0" smtClean="0"/>
          </a:p>
          <a:p>
            <a:pPr eaLnBrk="1" hangingPunct="1">
              <a:defRPr/>
            </a:pPr>
            <a:r>
              <a:rPr lang="en-US" sz="2800" i="1" dirty="0" smtClean="0"/>
              <a:t>My parents </a:t>
            </a:r>
            <a:r>
              <a:rPr lang="en-US" sz="2800" i="1" u="sng" dirty="0" smtClean="0"/>
              <a:t>gave</a:t>
            </a:r>
            <a:r>
              <a:rPr lang="en-US" sz="2800" i="1" dirty="0" smtClean="0"/>
              <a:t> me a birthday present.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200400" y="1447800"/>
            <a:ext cx="14875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chemeClr val="folHlink"/>
                </a:solidFill>
              </a:rPr>
              <a:t>dieron</a:t>
            </a:r>
            <a:endParaRPr lang="en-US" sz="3600" dirty="0">
              <a:solidFill>
                <a:schemeClr val="folHlink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6080125"/>
            <a:ext cx="4038600" cy="46038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4342" name="Picture 7" descr="C:\Documents and Settings\burakam\Local Settings\Temporary Internet Files\Content.IE5\Q0FGTQED\MC90002297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62200"/>
            <a:ext cx="2743200" cy="292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Las </a:t>
            </a:r>
            <a:r>
              <a:rPr lang="en-US" dirty="0" err="1" smtClean="0"/>
              <a:t>formas</a:t>
            </a:r>
            <a:r>
              <a:rPr lang="en-US" dirty="0" smtClean="0"/>
              <a:t> de VER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2514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folHlink"/>
                </a:solidFill>
              </a:rPr>
              <a:t>v</a:t>
            </a:r>
            <a:r>
              <a:rPr lang="en-US" sz="4000" b="1" dirty="0" smtClean="0">
                <a:solidFill>
                  <a:schemeClr val="folHlink"/>
                </a:solidFill>
              </a:rPr>
              <a:t>i</a:t>
            </a: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>
                <a:solidFill>
                  <a:schemeClr val="folHlink"/>
                </a:solidFill>
              </a:rPr>
              <a:t>v</a:t>
            </a:r>
            <a:r>
              <a:rPr lang="en-US" sz="4000" b="1" dirty="0" err="1" smtClean="0">
                <a:solidFill>
                  <a:schemeClr val="folHlink"/>
                </a:solidFill>
              </a:rPr>
              <a:t>iste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>
                <a:solidFill>
                  <a:schemeClr val="folHlink"/>
                </a:solidFill>
              </a:rPr>
              <a:t>v</a:t>
            </a:r>
            <a:r>
              <a:rPr lang="en-US" sz="4000" b="1" dirty="0" err="1" smtClean="0">
                <a:solidFill>
                  <a:schemeClr val="folHlink"/>
                </a:solidFill>
              </a:rPr>
              <a:t>io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>
                <a:solidFill>
                  <a:schemeClr val="folHlink"/>
                </a:solidFill>
              </a:rPr>
              <a:t>v</a:t>
            </a:r>
            <a:r>
              <a:rPr lang="en-US" sz="4000" b="1" dirty="0" err="1" smtClean="0">
                <a:solidFill>
                  <a:schemeClr val="folHlink"/>
                </a:solidFill>
              </a:rPr>
              <a:t>imos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>
                <a:solidFill>
                  <a:schemeClr val="folHlink"/>
                </a:solidFill>
              </a:rPr>
              <a:t>v</a:t>
            </a:r>
            <a:r>
              <a:rPr lang="en-US" sz="4000" b="1" dirty="0" err="1" smtClean="0">
                <a:solidFill>
                  <a:schemeClr val="folHlink"/>
                </a:solidFill>
              </a:rPr>
              <a:t>isteis</a:t>
            </a: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r>
              <a:rPr lang="en-US" sz="4000" b="1" dirty="0" err="1">
                <a:solidFill>
                  <a:schemeClr val="folHlink"/>
                </a:solidFill>
              </a:rPr>
              <a:t>v</a:t>
            </a:r>
            <a:r>
              <a:rPr lang="en-US" sz="4000" b="1" dirty="0" err="1" smtClean="0">
                <a:solidFill>
                  <a:schemeClr val="folHlink"/>
                </a:solidFill>
              </a:rPr>
              <a:t>ieron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498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Apuntes 1-2: los irregulares del pretérito</vt:lpstr>
      <vt:lpstr>Los irregulares</vt:lpstr>
      <vt:lpstr>Las formas de IR</vt:lpstr>
      <vt:lpstr>Ejemplo</vt:lpstr>
      <vt:lpstr>Las formas de SER</vt:lpstr>
      <vt:lpstr>Ejemplo</vt:lpstr>
      <vt:lpstr>Las formas de DAR</vt:lpstr>
      <vt:lpstr>Ejemplo</vt:lpstr>
      <vt:lpstr>Las formas de VER</vt:lpstr>
      <vt:lpstr>Ejemplo</vt:lpstr>
      <vt:lpstr>PowerPoint Presentation</vt:lpstr>
      <vt:lpstr>PowerPoint Presentation</vt:lpstr>
      <vt:lpstr>PowerPoint Presentation</vt:lpstr>
      <vt:lpstr>PowerPoint Presentation</vt:lpstr>
      <vt:lpstr>Más verbos irregulares</vt:lpstr>
      <vt:lpstr>Endings</vt:lpstr>
      <vt:lpstr>PowerPoint Presentation</vt:lpstr>
      <vt:lpstr>Las formas de HACER</vt:lpstr>
      <vt:lpstr>PowerPoint Presentation</vt:lpstr>
      <vt:lpstr>Ejemplo</vt:lpstr>
      <vt:lpstr>Ejemplos</vt:lpstr>
      <vt:lpstr>PowerPoint Presentation</vt:lpstr>
      <vt:lpstr>PowerPoint Presentation</vt:lpstr>
      <vt:lpstr>Práctica</vt:lpstr>
      <vt:lpstr>Las respuestas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burakam</dc:creator>
  <cp:lastModifiedBy>win7</cp:lastModifiedBy>
  <cp:revision>13</cp:revision>
  <dcterms:created xsi:type="dcterms:W3CDTF">2010-10-19T12:05:28Z</dcterms:created>
  <dcterms:modified xsi:type="dcterms:W3CDTF">2013-10-24T17:40:19Z</dcterms:modified>
</cp:coreProperties>
</file>