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40175" y="0"/>
            <a:ext cx="30130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EC5C5-D87B-49D5-83B2-133BDC37EB80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40175" y="8777288"/>
            <a:ext cx="3013075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7795A9-E268-480B-B99A-94B40F306D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506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14D9EF4B-F5FA-4CCD-8C87-F01788E2C0E4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3738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46" tIns="46273" rIns="92546" bIns="4627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9398"/>
            <a:ext cx="5563870" cy="4158377"/>
          </a:xfrm>
          <a:prstGeom prst="rect">
            <a:avLst/>
          </a:prstGeom>
        </p:spPr>
        <p:txBody>
          <a:bodyPr vert="horz" lIns="92546" tIns="46273" rIns="92546" bIns="462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7192"/>
            <a:ext cx="3013763" cy="462042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48600E05-6913-4E73-800E-58C0803DF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06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600E05-6913-4E73-800E-58C0803DF2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8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FF2B-1DD4-44B8-9AA5-E2BAA1FE9752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AC47A9-9203-4091-BA15-7C3CECC4E3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FF2B-1DD4-44B8-9AA5-E2BAA1FE9752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47A9-9203-4091-BA15-7C3CECC4E3E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3AC47A9-9203-4091-BA15-7C3CECC4E3E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FF2B-1DD4-44B8-9AA5-E2BAA1FE9752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FF2B-1DD4-44B8-9AA5-E2BAA1FE9752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3AC47A9-9203-4091-BA15-7C3CECC4E3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FF2B-1DD4-44B8-9AA5-E2BAA1FE9752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AC47A9-9203-4091-BA15-7C3CECC4E3E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445FF2B-1DD4-44B8-9AA5-E2BAA1FE9752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47A9-9203-4091-BA15-7C3CECC4E3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FF2B-1DD4-44B8-9AA5-E2BAA1FE9752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3AC47A9-9203-4091-BA15-7C3CECC4E3E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FF2B-1DD4-44B8-9AA5-E2BAA1FE9752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3AC47A9-9203-4091-BA15-7C3CECC4E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FF2B-1DD4-44B8-9AA5-E2BAA1FE9752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3AC47A9-9203-4091-BA15-7C3CECC4E3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AC47A9-9203-4091-BA15-7C3CECC4E3E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5FF2B-1DD4-44B8-9AA5-E2BAA1FE9752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3AC47A9-9203-4091-BA15-7C3CECC4E3E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445FF2B-1DD4-44B8-9AA5-E2BAA1FE9752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445FF2B-1DD4-44B8-9AA5-E2BAA1FE9752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3AC47A9-9203-4091-BA15-7C3CECC4E3E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frm=1&amp;source=images&amp;cd=&amp;cad=rja&amp;docid=MG33FDX5oz1QvM&amp;tbnid=0F2MElVSYjBqLM:&amp;ved=0CAUQjRw&amp;url=http://green.autoblog.com/2008/09/06/mexican-beetle-taxis-may-soon-be-a-thing-of-the-past/&amp;ei=CLxLUcfFCYKViQLXmoC4Dg&amp;bvm=bv.44158598,d.cGE&amp;psig=AFQjCNEygsWTrMZpWsYO6tAENwRoZFGhnA&amp;ust=136400421701459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url?sa=i&amp;rct=j&amp;q=&amp;esrc=s&amp;frm=1&amp;source=images&amp;cd=&amp;cad=rja&amp;docid=8XX-q7U9ec_CLM&amp;tbnid=pxLQyMYsA_ezAM:&amp;ved=0CAUQjRw&amp;url=http://my.englishclub.com/profiles/blogs/not-worse-than-a-tsar&amp;ei=O75LUczONsvvigLRxYD4DQ&amp;bvm=bv.44158598,d.cGE&amp;psig=AFQjCNFdFDsPY-b5t4vZudrDY9o2FCQSPQ&amp;ust=1364004686489590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www.google.com/url?sa=i&amp;rct=j&amp;q=&amp;esrc=s&amp;frm=1&amp;source=images&amp;cd=&amp;cad=rja&amp;docid=K8L_UPRNN7kWZM&amp;tbnid=PmSBDt7Fp63HAM:&amp;ved=0CAUQjRw&amp;url=http://designlap.com/lion-pictures/&amp;ei=XLxLUeu7HKboiAKS94CwAQ&amp;bvm=bv.44158598,d.cGE&amp;psig=AFQjCNGLYGpwKPbSmAC3rapfEYmo7xKx-A&amp;ust=136400428464285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 err="1" smtClean="0"/>
              <a:t>Imagina</a:t>
            </a:r>
            <a:r>
              <a:rPr lang="en-US" dirty="0" smtClean="0"/>
              <a:t> </a:t>
            </a:r>
            <a:r>
              <a:rPr lang="en-US" dirty="0" err="1" smtClean="0"/>
              <a:t>Lección</a:t>
            </a:r>
            <a:r>
              <a:rPr lang="en-US" dirty="0" smtClean="0"/>
              <a:t> 3.1</a:t>
            </a:r>
          </a:p>
          <a:p>
            <a:r>
              <a:rPr lang="en-US" dirty="0" err="1" smtClean="0"/>
              <a:t>pga</a:t>
            </a:r>
            <a:r>
              <a:rPr lang="en-US" dirty="0" smtClean="0"/>
              <a:t>. 94-96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subjuntivo</a:t>
            </a:r>
            <a:r>
              <a:rPr lang="en-US" dirty="0" smtClean="0"/>
              <a:t> y los </a:t>
            </a:r>
            <a:r>
              <a:rPr lang="en-US" dirty="0" err="1" smtClean="0"/>
              <a:t>usos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presente</a:t>
            </a:r>
            <a:r>
              <a:rPr lang="en-US" dirty="0" smtClean="0"/>
              <a:t> del </a:t>
            </a:r>
            <a:r>
              <a:rPr lang="en-US" dirty="0" err="1" smtClean="0"/>
              <a:t>subjuntivo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The following six verbs are irregular in the present subjunctive.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2743200"/>
            <a:ext cx="8686800" cy="3141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313"/>
              </a:spcBef>
              <a:tabLst>
                <a:tab pos="0" algn="l"/>
                <a:tab pos="1484313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dirty="0" err="1" smtClean="0">
                <a:solidFill>
                  <a:srgbClr val="000000"/>
                </a:solidFill>
              </a:rPr>
              <a:t>dar</a:t>
            </a:r>
            <a:r>
              <a:rPr lang="en-US" sz="2400" b="1" dirty="0" smtClean="0">
                <a:solidFill>
                  <a:srgbClr val="000000"/>
                </a:solidFill>
              </a:rPr>
              <a:t>		</a:t>
            </a:r>
            <a:r>
              <a:rPr lang="en-US" sz="2400" b="1" dirty="0" err="1" smtClean="0">
                <a:solidFill>
                  <a:srgbClr val="000000"/>
                </a:solidFill>
              </a:rPr>
              <a:t>dé</a:t>
            </a:r>
            <a:r>
              <a:rPr lang="en-US" sz="2400" b="1" dirty="0" smtClean="0">
                <a:solidFill>
                  <a:srgbClr val="000000"/>
                </a:solidFill>
              </a:rPr>
              <a:t>, des, </a:t>
            </a:r>
            <a:r>
              <a:rPr lang="en-US" sz="2400" b="1" dirty="0" err="1" smtClean="0">
                <a:solidFill>
                  <a:srgbClr val="000000"/>
                </a:solidFill>
              </a:rPr>
              <a:t>dé</a:t>
            </a:r>
            <a:r>
              <a:rPr lang="en-US" sz="2400" b="1" dirty="0" smtClean="0">
                <a:solidFill>
                  <a:srgbClr val="000000"/>
                </a:solidFill>
              </a:rPr>
              <a:t>, demos, </a:t>
            </a:r>
            <a:r>
              <a:rPr lang="en-US" sz="2400" b="1" dirty="0" err="1" smtClean="0">
                <a:solidFill>
                  <a:srgbClr val="000000"/>
                </a:solidFill>
              </a:rPr>
              <a:t>deis</a:t>
            </a:r>
            <a:r>
              <a:rPr lang="en-US" sz="2400" b="1" dirty="0" smtClean="0">
                <a:solidFill>
                  <a:srgbClr val="000000"/>
                </a:solidFill>
              </a:rPr>
              <a:t>, den</a:t>
            </a:r>
          </a:p>
          <a:p>
            <a:pPr>
              <a:spcBef>
                <a:spcPts val="1313"/>
              </a:spcBef>
              <a:tabLst>
                <a:tab pos="0" algn="l"/>
                <a:tab pos="1484313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dirty="0" err="1" smtClean="0">
                <a:solidFill>
                  <a:srgbClr val="000000"/>
                </a:solidFill>
              </a:rPr>
              <a:t>estar</a:t>
            </a:r>
            <a:r>
              <a:rPr lang="en-US" sz="2400" b="1" dirty="0" smtClean="0">
                <a:solidFill>
                  <a:srgbClr val="000000"/>
                </a:solidFill>
              </a:rPr>
              <a:t>		</a:t>
            </a:r>
            <a:r>
              <a:rPr lang="en-US" sz="2400" b="1" dirty="0" err="1" smtClean="0">
                <a:solidFill>
                  <a:srgbClr val="000000"/>
                </a:solidFill>
              </a:rPr>
              <a:t>esté</a:t>
            </a:r>
            <a:r>
              <a:rPr lang="en-US" sz="2400" b="1" dirty="0" smtClean="0">
                <a:solidFill>
                  <a:srgbClr val="000000"/>
                </a:solidFill>
              </a:rPr>
              <a:t>, </a:t>
            </a:r>
            <a:r>
              <a:rPr lang="en-US" sz="2400" b="1" dirty="0" err="1" smtClean="0">
                <a:solidFill>
                  <a:srgbClr val="000000"/>
                </a:solidFill>
              </a:rPr>
              <a:t>estés</a:t>
            </a:r>
            <a:r>
              <a:rPr lang="en-US" sz="2400" b="1" dirty="0" smtClean="0">
                <a:solidFill>
                  <a:srgbClr val="000000"/>
                </a:solidFill>
              </a:rPr>
              <a:t>, </a:t>
            </a:r>
            <a:r>
              <a:rPr lang="en-US" sz="2400" b="1" dirty="0" err="1" smtClean="0">
                <a:solidFill>
                  <a:srgbClr val="000000"/>
                </a:solidFill>
              </a:rPr>
              <a:t>esté</a:t>
            </a:r>
            <a:r>
              <a:rPr lang="en-US" sz="2400" b="1" dirty="0" smtClean="0">
                <a:solidFill>
                  <a:srgbClr val="000000"/>
                </a:solidFill>
              </a:rPr>
              <a:t>, </a:t>
            </a:r>
            <a:r>
              <a:rPr lang="en-US" sz="2400" b="1" dirty="0" err="1" smtClean="0">
                <a:solidFill>
                  <a:srgbClr val="000000"/>
                </a:solidFill>
              </a:rPr>
              <a:t>estemos</a:t>
            </a:r>
            <a:r>
              <a:rPr lang="en-US" sz="2400" b="1" dirty="0" smtClean="0">
                <a:solidFill>
                  <a:srgbClr val="000000"/>
                </a:solidFill>
              </a:rPr>
              <a:t>, </a:t>
            </a:r>
            <a:r>
              <a:rPr lang="en-US" sz="2400" b="1" dirty="0" err="1" smtClean="0">
                <a:solidFill>
                  <a:srgbClr val="000000"/>
                </a:solidFill>
              </a:rPr>
              <a:t>estéis</a:t>
            </a:r>
            <a:r>
              <a:rPr lang="en-US" sz="2400" b="1" dirty="0" smtClean="0">
                <a:solidFill>
                  <a:srgbClr val="000000"/>
                </a:solidFill>
              </a:rPr>
              <a:t>, </a:t>
            </a:r>
            <a:r>
              <a:rPr lang="en-US" sz="2400" b="1" dirty="0" err="1" smtClean="0">
                <a:solidFill>
                  <a:srgbClr val="000000"/>
                </a:solidFill>
              </a:rPr>
              <a:t>estén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>
              <a:spcBef>
                <a:spcPts val="1313"/>
              </a:spcBef>
              <a:tabLst>
                <a:tab pos="0" algn="l"/>
                <a:tab pos="1484313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dirty="0" err="1" smtClean="0">
                <a:solidFill>
                  <a:srgbClr val="000000"/>
                </a:solidFill>
              </a:rPr>
              <a:t>ir</a:t>
            </a:r>
            <a:r>
              <a:rPr lang="en-US" sz="2400" b="1" dirty="0" smtClean="0">
                <a:solidFill>
                  <a:srgbClr val="000000"/>
                </a:solidFill>
              </a:rPr>
              <a:t>		</a:t>
            </a:r>
            <a:r>
              <a:rPr lang="en-US" sz="2400" b="1" dirty="0" err="1" smtClean="0">
                <a:solidFill>
                  <a:srgbClr val="000000"/>
                </a:solidFill>
              </a:rPr>
              <a:t>vaya</a:t>
            </a:r>
            <a:r>
              <a:rPr lang="en-US" sz="2400" b="1" dirty="0" smtClean="0">
                <a:solidFill>
                  <a:srgbClr val="000000"/>
                </a:solidFill>
              </a:rPr>
              <a:t>, </a:t>
            </a:r>
            <a:r>
              <a:rPr lang="en-US" sz="2400" b="1" dirty="0" err="1" smtClean="0">
                <a:solidFill>
                  <a:srgbClr val="000000"/>
                </a:solidFill>
              </a:rPr>
              <a:t>vayas</a:t>
            </a:r>
            <a:r>
              <a:rPr lang="en-US" sz="2400" b="1" dirty="0" smtClean="0">
                <a:solidFill>
                  <a:srgbClr val="000000"/>
                </a:solidFill>
              </a:rPr>
              <a:t>, </a:t>
            </a:r>
            <a:r>
              <a:rPr lang="en-US" sz="2400" b="1" dirty="0" err="1" smtClean="0">
                <a:solidFill>
                  <a:srgbClr val="000000"/>
                </a:solidFill>
              </a:rPr>
              <a:t>vaya</a:t>
            </a:r>
            <a:r>
              <a:rPr lang="en-US" sz="2400" b="1" dirty="0" smtClean="0">
                <a:solidFill>
                  <a:srgbClr val="000000"/>
                </a:solidFill>
              </a:rPr>
              <a:t>, </a:t>
            </a:r>
            <a:r>
              <a:rPr lang="en-US" sz="2400" b="1" dirty="0" err="1" smtClean="0">
                <a:solidFill>
                  <a:srgbClr val="000000"/>
                </a:solidFill>
              </a:rPr>
              <a:t>vayamos</a:t>
            </a:r>
            <a:r>
              <a:rPr lang="en-US" sz="2400" b="1" dirty="0" smtClean="0">
                <a:solidFill>
                  <a:srgbClr val="000000"/>
                </a:solidFill>
              </a:rPr>
              <a:t>, </a:t>
            </a:r>
            <a:r>
              <a:rPr lang="en-US" sz="2400" b="1" dirty="0" err="1" smtClean="0">
                <a:solidFill>
                  <a:srgbClr val="000000"/>
                </a:solidFill>
              </a:rPr>
              <a:t>vayáis</a:t>
            </a:r>
            <a:r>
              <a:rPr lang="en-US" sz="2400" b="1" dirty="0" smtClean="0">
                <a:solidFill>
                  <a:srgbClr val="000000"/>
                </a:solidFill>
              </a:rPr>
              <a:t>, </a:t>
            </a:r>
            <a:r>
              <a:rPr lang="en-US" sz="2400" b="1" dirty="0" err="1" smtClean="0">
                <a:solidFill>
                  <a:srgbClr val="000000"/>
                </a:solidFill>
              </a:rPr>
              <a:t>vayan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>
              <a:spcBef>
                <a:spcPts val="1313"/>
              </a:spcBef>
              <a:tabLst>
                <a:tab pos="0" algn="l"/>
                <a:tab pos="1484313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dirty="0" smtClean="0">
                <a:solidFill>
                  <a:srgbClr val="000000"/>
                </a:solidFill>
              </a:rPr>
              <a:t>saber		</a:t>
            </a:r>
            <a:r>
              <a:rPr lang="en-US" sz="2400" b="1" dirty="0" err="1" smtClean="0">
                <a:solidFill>
                  <a:srgbClr val="000000"/>
                </a:solidFill>
              </a:rPr>
              <a:t>sepa</a:t>
            </a:r>
            <a:r>
              <a:rPr lang="en-US" sz="2400" b="1" dirty="0" smtClean="0">
                <a:solidFill>
                  <a:srgbClr val="000000"/>
                </a:solidFill>
              </a:rPr>
              <a:t>, </a:t>
            </a:r>
            <a:r>
              <a:rPr lang="en-US" sz="2400" b="1" dirty="0" err="1" smtClean="0">
                <a:solidFill>
                  <a:srgbClr val="000000"/>
                </a:solidFill>
              </a:rPr>
              <a:t>sepas</a:t>
            </a:r>
            <a:r>
              <a:rPr lang="en-US" sz="2400" b="1" dirty="0" smtClean="0">
                <a:solidFill>
                  <a:srgbClr val="000000"/>
                </a:solidFill>
              </a:rPr>
              <a:t>, </a:t>
            </a:r>
            <a:r>
              <a:rPr lang="en-US" sz="2400" b="1" dirty="0" err="1" smtClean="0">
                <a:solidFill>
                  <a:srgbClr val="000000"/>
                </a:solidFill>
              </a:rPr>
              <a:t>sepa</a:t>
            </a:r>
            <a:r>
              <a:rPr lang="en-US" sz="2400" b="1" dirty="0" smtClean="0">
                <a:solidFill>
                  <a:srgbClr val="000000"/>
                </a:solidFill>
              </a:rPr>
              <a:t>, </a:t>
            </a:r>
            <a:r>
              <a:rPr lang="en-US" sz="2400" b="1" dirty="0" err="1" smtClean="0">
                <a:solidFill>
                  <a:srgbClr val="000000"/>
                </a:solidFill>
              </a:rPr>
              <a:t>sepamos</a:t>
            </a:r>
            <a:r>
              <a:rPr lang="en-US" sz="2400" b="1" dirty="0" smtClean="0">
                <a:solidFill>
                  <a:srgbClr val="000000"/>
                </a:solidFill>
              </a:rPr>
              <a:t>, </a:t>
            </a:r>
            <a:r>
              <a:rPr lang="en-US" sz="2400" b="1" dirty="0" err="1" smtClean="0">
                <a:solidFill>
                  <a:srgbClr val="000000"/>
                </a:solidFill>
              </a:rPr>
              <a:t>sepáis</a:t>
            </a:r>
            <a:r>
              <a:rPr lang="en-US" sz="2400" b="1" dirty="0" smtClean="0">
                <a:solidFill>
                  <a:srgbClr val="000000"/>
                </a:solidFill>
              </a:rPr>
              <a:t>, </a:t>
            </a:r>
            <a:r>
              <a:rPr lang="en-US" sz="2400" b="1" dirty="0" err="1" smtClean="0">
                <a:solidFill>
                  <a:srgbClr val="000000"/>
                </a:solidFill>
              </a:rPr>
              <a:t>sepan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>
              <a:spcBef>
                <a:spcPts val="1313"/>
              </a:spcBef>
              <a:tabLst>
                <a:tab pos="0" algn="l"/>
                <a:tab pos="1484313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dirty="0" smtClean="0">
                <a:solidFill>
                  <a:srgbClr val="000000"/>
                </a:solidFill>
              </a:rPr>
              <a:t>ser		sea, seas, sea, </a:t>
            </a:r>
            <a:r>
              <a:rPr lang="en-US" sz="2400" b="1" dirty="0" err="1" smtClean="0">
                <a:solidFill>
                  <a:srgbClr val="000000"/>
                </a:solidFill>
              </a:rPr>
              <a:t>seamos</a:t>
            </a:r>
            <a:r>
              <a:rPr lang="en-US" sz="2400" b="1" dirty="0" smtClean="0">
                <a:solidFill>
                  <a:srgbClr val="000000"/>
                </a:solidFill>
              </a:rPr>
              <a:t>, </a:t>
            </a:r>
            <a:r>
              <a:rPr lang="en-US" sz="2400" b="1" dirty="0" err="1" smtClean="0">
                <a:solidFill>
                  <a:srgbClr val="000000"/>
                </a:solidFill>
              </a:rPr>
              <a:t>seáis</a:t>
            </a:r>
            <a:r>
              <a:rPr lang="en-US" sz="2400" b="1" dirty="0" smtClean="0">
                <a:solidFill>
                  <a:srgbClr val="000000"/>
                </a:solidFill>
              </a:rPr>
              <a:t>, </a:t>
            </a:r>
            <a:r>
              <a:rPr lang="en-US" sz="2400" b="1" dirty="0" err="1" smtClean="0">
                <a:solidFill>
                  <a:srgbClr val="000000"/>
                </a:solidFill>
              </a:rPr>
              <a:t>sean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>
              <a:spcBef>
                <a:spcPts val="1313"/>
              </a:spcBef>
              <a:tabLst>
                <a:tab pos="0" algn="l"/>
                <a:tab pos="1484313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1" dirty="0" smtClean="0">
                <a:solidFill>
                  <a:srgbClr val="000000"/>
                </a:solidFill>
              </a:rPr>
              <a:t>*</a:t>
            </a:r>
            <a:r>
              <a:rPr lang="en-US" sz="2400" b="1" dirty="0" err="1" smtClean="0">
                <a:solidFill>
                  <a:srgbClr val="000000"/>
                </a:solidFill>
              </a:rPr>
              <a:t>haber</a:t>
            </a:r>
            <a:r>
              <a:rPr lang="en-US" sz="2400" b="1" dirty="0" smtClean="0">
                <a:solidFill>
                  <a:srgbClr val="000000"/>
                </a:solidFill>
              </a:rPr>
              <a:t>		*</a:t>
            </a:r>
            <a:r>
              <a:rPr lang="en-US" sz="2400" b="1" dirty="0" err="1" smtClean="0">
                <a:solidFill>
                  <a:srgbClr val="000000"/>
                </a:solidFill>
              </a:rPr>
              <a:t>haya</a:t>
            </a:r>
            <a:r>
              <a:rPr lang="en-US" sz="2400" b="1" dirty="0" smtClean="0">
                <a:solidFill>
                  <a:srgbClr val="000000"/>
                </a:solidFill>
              </a:rPr>
              <a:t> (</a:t>
            </a:r>
            <a:r>
              <a:rPr lang="en-US" sz="2400" b="1" smtClean="0">
                <a:solidFill>
                  <a:srgbClr val="000000"/>
                </a:solidFill>
              </a:rPr>
              <a:t>there could be)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295400" y="4085543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presente</a:t>
            </a:r>
            <a:r>
              <a:rPr lang="en-US" dirty="0" smtClean="0"/>
              <a:t> del </a:t>
            </a:r>
            <a:r>
              <a:rPr lang="en-US" dirty="0" err="1" smtClean="0"/>
              <a:t>subjuntivo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Negative </a:t>
            </a:r>
            <a:r>
              <a:rPr lang="en-US" dirty="0" err="1" smtClean="0"/>
              <a:t>tú</a:t>
            </a:r>
            <a:r>
              <a:rPr lang="en-US" dirty="0" smtClean="0"/>
              <a:t>, </a:t>
            </a:r>
            <a:r>
              <a:rPr lang="en-US" dirty="0" err="1" smtClean="0"/>
              <a:t>Ud</a:t>
            </a:r>
            <a:r>
              <a:rPr lang="en-US" dirty="0" smtClean="0"/>
              <a:t>. and </a:t>
            </a:r>
            <a:r>
              <a:rPr lang="en-US" dirty="0" err="1" smtClean="0"/>
              <a:t>Uds</a:t>
            </a:r>
            <a:r>
              <a:rPr lang="en-US" dirty="0" smtClean="0"/>
              <a:t>. commands are actually forms of the present subjunctive.</a:t>
            </a:r>
          </a:p>
          <a:p>
            <a:endParaRPr lang="en-US" dirty="0" smtClean="0"/>
          </a:p>
          <a:p>
            <a:r>
              <a:rPr lang="en-US" dirty="0" smtClean="0"/>
              <a:t>This means that you will follow the same steps to form the present subjunctive as you did to form those commands.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usos</a:t>
            </a:r>
            <a:r>
              <a:rPr lang="en-US" dirty="0" smtClean="0"/>
              <a:t> del </a:t>
            </a:r>
            <a:r>
              <a:rPr lang="en-US" dirty="0" err="1" smtClean="0"/>
              <a:t>subjuntivo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000000"/>
                </a:solidFill>
              </a:rPr>
              <a:t>El </a:t>
            </a:r>
            <a:r>
              <a:rPr lang="en-US" sz="2800" b="1" dirty="0" err="1" smtClean="0">
                <a:solidFill>
                  <a:srgbClr val="000000"/>
                </a:solidFill>
              </a:rPr>
              <a:t>subjuntivo</a:t>
            </a:r>
            <a:r>
              <a:rPr lang="en-US" sz="2800" dirty="0" smtClean="0">
                <a:solidFill>
                  <a:srgbClr val="000000"/>
                </a:solidFill>
              </a:rPr>
              <a:t> is used mainly in the subordinate clause of multiple-clause sentences to express will, influence, emotion, doubt, or denial.  Subjunctive sentences will typically have a change in subject.</a:t>
            </a:r>
          </a:p>
          <a:p>
            <a:endParaRPr lang="en-US" sz="2800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524000" y="3733800"/>
            <a:ext cx="6248400" cy="2492990"/>
          </a:xfrm>
          <a:prstGeom prst="rect">
            <a:avLst/>
          </a:prstGeom>
          <a:solidFill>
            <a:srgbClr val="FFEFCC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228600" tIns="548640" rIns="228600" bIns="9144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>
                <a:solidFill>
                  <a:srgbClr val="000000"/>
                </a:solidFill>
              </a:rPr>
              <a:t>The </a:t>
            </a:r>
            <a:r>
              <a:rPr lang="en-US" sz="2000" b="1" i="1" dirty="0">
                <a:solidFill>
                  <a:srgbClr val="000000"/>
                </a:solidFill>
              </a:rPr>
              <a:t>indicative</a:t>
            </a:r>
            <a:r>
              <a:rPr lang="en-US" sz="2000" dirty="0">
                <a:solidFill>
                  <a:srgbClr val="000000"/>
                </a:solidFill>
              </a:rPr>
              <a:t> is used to express actions, states, or facts the speaker considers to be certain. </a:t>
            </a:r>
            <a:endParaRPr lang="en-US" sz="20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000" dirty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dirty="0" smtClean="0">
                <a:solidFill>
                  <a:srgbClr val="000000"/>
                </a:solidFill>
              </a:rPr>
              <a:t>The </a:t>
            </a:r>
            <a:r>
              <a:rPr lang="en-US" sz="2000" b="1" i="1" dirty="0">
                <a:solidFill>
                  <a:srgbClr val="000000"/>
                </a:solidFill>
              </a:rPr>
              <a:t>subjunctive</a:t>
            </a:r>
            <a:r>
              <a:rPr lang="en-US" sz="2000" dirty="0">
                <a:solidFill>
                  <a:srgbClr val="000000"/>
                </a:solidFill>
              </a:rPr>
              <a:t> expresses the speaker’s attitude toward events, as well as actions or states that the speaker views as uncertain.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1524000" y="3733800"/>
            <a:ext cx="2038350" cy="395288"/>
          </a:xfrm>
          <a:prstGeom prst="rect">
            <a:avLst/>
          </a:prstGeom>
          <a:solidFill>
            <a:srgbClr val="ED1C24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 dirty="0">
                <a:solidFill>
                  <a:srgbClr val="FFFFFF"/>
                </a:solidFill>
                <a:latin typeface="Arial Black" pitchFamily="34" charset="0"/>
              </a:rPr>
              <a:t>¡ATENCIÓN!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</a:t>
            </a:r>
            <a:r>
              <a:rPr lang="en-US" dirty="0" err="1" smtClean="0"/>
              <a:t>raciones</a:t>
            </a:r>
            <a:r>
              <a:rPr lang="en-US" dirty="0" smtClean="0"/>
              <a:t> con el </a:t>
            </a:r>
            <a:r>
              <a:rPr lang="en-US" dirty="0" err="1" smtClean="0"/>
              <a:t>subjuntivo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sentence using the subjunctive will typically have three parts: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406942"/>
              </p:ext>
            </p:extLst>
          </p:nvPr>
        </p:nvGraphicFramePr>
        <p:xfrm>
          <a:off x="1143000" y="2819400"/>
          <a:ext cx="6858000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</a:tblGrid>
              <a:tr h="2743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subject #1 with a subjunctive trigger phrase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(indicative verb)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endParaRPr kumimoji="0" lang="en-US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2000" b="1" kern="1200" dirty="0" err="1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</a:t>
                      </a:r>
                      <a:endParaRPr kumimoji="0" lang="en-US" sz="20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en-US" sz="16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en-US" sz="16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n-US" sz="16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(necessary conjunction to introduce the subjunctive clause)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kumimoji="0" lang="en-US" sz="20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subject #2 with a subjunctive verb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5675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presente</a:t>
            </a:r>
            <a:r>
              <a:rPr lang="en-US" dirty="0" smtClean="0"/>
              <a:t> del </a:t>
            </a:r>
            <a:r>
              <a:rPr lang="en-US" dirty="0" err="1" smtClean="0"/>
              <a:t>subjuntivo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en-US" dirty="0" smtClean="0"/>
              <a:t>“</a:t>
            </a:r>
            <a:r>
              <a:rPr lang="en-US" dirty="0" err="1" smtClean="0"/>
              <a:t>yo</a:t>
            </a:r>
            <a:r>
              <a:rPr lang="en-US" dirty="0" smtClean="0"/>
              <a:t>” form of present tense</a:t>
            </a:r>
          </a:p>
          <a:p>
            <a:pPr lvl="1"/>
            <a:r>
              <a:rPr lang="en-US" dirty="0" smtClean="0"/>
              <a:t>drop –o ending</a:t>
            </a:r>
          </a:p>
          <a:p>
            <a:pPr lvl="1"/>
            <a:r>
              <a:rPr lang="en-US" dirty="0" smtClean="0"/>
              <a:t>add opposite endings</a:t>
            </a:r>
          </a:p>
          <a:p>
            <a:pPr lvl="1">
              <a:buNone/>
            </a:pPr>
            <a:r>
              <a:rPr lang="en-US" dirty="0" smtClean="0"/>
              <a:t>		          -</a:t>
            </a:r>
            <a:r>
              <a:rPr lang="en-US" dirty="0" err="1" smtClean="0"/>
              <a:t>ar</a:t>
            </a:r>
            <a:r>
              <a:rPr lang="en-US" dirty="0" smtClean="0"/>
              <a:t> verbs				-</a:t>
            </a:r>
            <a:r>
              <a:rPr lang="en-US" dirty="0" err="1" smtClean="0"/>
              <a:t>er</a:t>
            </a:r>
            <a:r>
              <a:rPr lang="en-US" dirty="0" smtClean="0"/>
              <a:t>/-</a:t>
            </a:r>
            <a:r>
              <a:rPr lang="en-US" dirty="0" err="1" smtClean="0"/>
              <a:t>ir</a:t>
            </a:r>
            <a:r>
              <a:rPr lang="en-US" dirty="0" smtClean="0"/>
              <a:t> verbs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3276600"/>
          <a:ext cx="3048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</a:tblGrid>
              <a:tr h="812800"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/>
                        <a:t>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err="1" smtClean="0"/>
                        <a:t>emos</a:t>
                      </a:r>
                      <a:endParaRPr lang="en-US" sz="2400" b="1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err="1" smtClean="0"/>
                        <a:t>es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err="1" smtClean="0"/>
                        <a:t>éis</a:t>
                      </a:r>
                      <a:endParaRPr lang="en-US" sz="2400" b="1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/>
                        <a:t>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/>
                        <a:t>en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29200" y="3276600"/>
          <a:ext cx="3048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</a:tblGrid>
              <a:tr h="812800"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/>
                        <a:t>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err="1" smtClean="0"/>
                        <a:t>amos</a:t>
                      </a:r>
                      <a:endParaRPr lang="en-US" sz="2400" b="1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/>
                        <a:t>as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err="1" smtClean="0"/>
                        <a:t>áis</a:t>
                      </a:r>
                      <a:endParaRPr lang="en-US" sz="2400" b="1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/>
                        <a:t>a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 smtClean="0"/>
                    </a:p>
                    <a:p>
                      <a:pPr algn="ctr"/>
                      <a:r>
                        <a:rPr lang="en-US" sz="2400" b="1" dirty="0" smtClean="0"/>
                        <a:t>an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presente</a:t>
            </a:r>
            <a:r>
              <a:rPr lang="en-US" dirty="0" smtClean="0"/>
              <a:t> del </a:t>
            </a:r>
            <a:r>
              <a:rPr lang="en-US" dirty="0" err="1" smtClean="0"/>
              <a:t>subjuntivo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52600"/>
            <a:ext cx="8610600" cy="37449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presente</a:t>
            </a:r>
            <a:r>
              <a:rPr lang="en-US" dirty="0" smtClean="0"/>
              <a:t> del </a:t>
            </a:r>
            <a:r>
              <a:rPr lang="en-US" dirty="0" err="1" smtClean="0"/>
              <a:t>subjuntivo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Verbs with irregular </a:t>
            </a:r>
            <a:r>
              <a:rPr lang="en-US" b="1" dirty="0" err="1" smtClean="0">
                <a:solidFill>
                  <a:srgbClr val="000000"/>
                </a:solidFill>
              </a:rPr>
              <a:t>yo</a:t>
            </a:r>
            <a:r>
              <a:rPr lang="en-US" b="1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forms show that same irregularity in all forms of the present subjunctive. </a:t>
            </a:r>
          </a:p>
          <a:p>
            <a:pP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" y="3124200"/>
            <a:ext cx="4191000" cy="2657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50"/>
              </a:spcBef>
              <a:tabLst>
                <a:tab pos="0" algn="l"/>
                <a:tab pos="20574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 err="1" smtClean="0">
                <a:solidFill>
                  <a:srgbClr val="000000"/>
                </a:solidFill>
              </a:rPr>
              <a:t>conocer</a:t>
            </a:r>
            <a:r>
              <a:rPr lang="en-US" sz="2800" b="1" dirty="0" smtClean="0">
                <a:solidFill>
                  <a:srgbClr val="000000"/>
                </a:solidFill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</a:rPr>
              <a:t>cono</a:t>
            </a:r>
            <a:r>
              <a:rPr lang="en-US" sz="2800" b="1" dirty="0" err="1" smtClean="0">
                <a:solidFill>
                  <a:srgbClr val="ED1C24"/>
                </a:solidFill>
              </a:rPr>
              <a:t>zca</a:t>
            </a:r>
            <a:endParaRPr lang="en-US" sz="2800" b="1" dirty="0" smtClean="0">
              <a:solidFill>
                <a:srgbClr val="ED1C24"/>
              </a:solidFill>
            </a:endParaRPr>
          </a:p>
          <a:p>
            <a:pPr>
              <a:spcBef>
                <a:spcPts val="750"/>
              </a:spcBef>
              <a:tabLst>
                <a:tab pos="0" algn="l"/>
                <a:tab pos="20574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 err="1" smtClean="0">
                <a:solidFill>
                  <a:srgbClr val="000000"/>
                </a:solidFill>
              </a:rPr>
              <a:t>decir</a:t>
            </a:r>
            <a:r>
              <a:rPr lang="en-US" sz="2800" b="1" dirty="0" smtClean="0">
                <a:solidFill>
                  <a:srgbClr val="000000"/>
                </a:solidFill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</a:rPr>
              <a:t>di</a:t>
            </a:r>
            <a:r>
              <a:rPr lang="en-US" sz="2800" b="1" dirty="0" err="1" smtClean="0">
                <a:solidFill>
                  <a:srgbClr val="ED1C24"/>
                </a:solidFill>
              </a:rPr>
              <a:t>ga</a:t>
            </a:r>
            <a:endParaRPr lang="en-US" sz="2800" b="1" dirty="0" smtClean="0">
              <a:solidFill>
                <a:srgbClr val="ED1C24"/>
              </a:solidFill>
            </a:endParaRPr>
          </a:p>
          <a:p>
            <a:pPr>
              <a:spcBef>
                <a:spcPts val="750"/>
              </a:spcBef>
              <a:tabLst>
                <a:tab pos="0" algn="l"/>
                <a:tab pos="20574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 err="1" smtClean="0">
                <a:solidFill>
                  <a:srgbClr val="000000"/>
                </a:solidFill>
              </a:rPr>
              <a:t>hacer</a:t>
            </a:r>
            <a:r>
              <a:rPr lang="en-US" sz="2800" b="1" dirty="0" smtClean="0">
                <a:solidFill>
                  <a:srgbClr val="000000"/>
                </a:solidFill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</a:rPr>
              <a:t>ha</a:t>
            </a:r>
            <a:r>
              <a:rPr lang="en-US" sz="2800" b="1" dirty="0" err="1" smtClean="0">
                <a:solidFill>
                  <a:srgbClr val="ED1C24"/>
                </a:solidFill>
              </a:rPr>
              <a:t>ga</a:t>
            </a:r>
            <a:endParaRPr lang="en-US" sz="2800" b="1" dirty="0" smtClean="0">
              <a:solidFill>
                <a:srgbClr val="ED1C24"/>
              </a:solidFill>
            </a:endParaRPr>
          </a:p>
          <a:p>
            <a:pPr>
              <a:spcBef>
                <a:spcPts val="750"/>
              </a:spcBef>
              <a:tabLst>
                <a:tab pos="0" algn="l"/>
                <a:tab pos="20574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 err="1" smtClean="0">
                <a:solidFill>
                  <a:srgbClr val="000000"/>
                </a:solidFill>
              </a:rPr>
              <a:t>oír</a:t>
            </a:r>
            <a:r>
              <a:rPr lang="en-US" sz="2800" b="1" dirty="0" smtClean="0">
                <a:solidFill>
                  <a:srgbClr val="000000"/>
                </a:solidFill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</a:rPr>
              <a:t>oi</a:t>
            </a:r>
            <a:r>
              <a:rPr lang="en-US" sz="2800" b="1" dirty="0" err="1" smtClean="0">
                <a:solidFill>
                  <a:srgbClr val="ED1C24"/>
                </a:solidFill>
              </a:rPr>
              <a:t>ga</a:t>
            </a:r>
            <a:endParaRPr lang="en-US" sz="2800" b="1" dirty="0" smtClean="0">
              <a:solidFill>
                <a:srgbClr val="ED1C24"/>
              </a:solidFill>
            </a:endParaRPr>
          </a:p>
          <a:p>
            <a:pPr>
              <a:spcBef>
                <a:spcPts val="750"/>
              </a:spcBef>
              <a:tabLst>
                <a:tab pos="0" algn="l"/>
                <a:tab pos="20574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 err="1" smtClean="0">
                <a:solidFill>
                  <a:srgbClr val="000000"/>
                </a:solidFill>
              </a:rPr>
              <a:t>poner</a:t>
            </a:r>
            <a:r>
              <a:rPr lang="en-US" sz="2800" b="1" dirty="0" smtClean="0">
                <a:solidFill>
                  <a:srgbClr val="000000"/>
                </a:solidFill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</a:rPr>
              <a:t>pon</a:t>
            </a:r>
            <a:r>
              <a:rPr lang="en-US" sz="2800" b="1" dirty="0" err="1" smtClean="0">
                <a:solidFill>
                  <a:srgbClr val="ED1C24"/>
                </a:solidFill>
              </a:rPr>
              <a:t>ga</a:t>
            </a:r>
            <a:endParaRPr lang="en-US" sz="2800" b="1" dirty="0">
              <a:solidFill>
                <a:srgbClr val="ED1C24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1600200" y="42672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34000" y="3124200"/>
            <a:ext cx="3505200" cy="2657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750"/>
              </a:spcBef>
              <a:tabLst>
                <a:tab pos="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 err="1" smtClean="0">
                <a:solidFill>
                  <a:srgbClr val="000000"/>
                </a:solidFill>
              </a:rPr>
              <a:t>seguir</a:t>
            </a:r>
            <a:r>
              <a:rPr lang="en-US" sz="2800" b="1" dirty="0" smtClean="0">
                <a:solidFill>
                  <a:srgbClr val="000000"/>
                </a:solidFill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</a:rPr>
              <a:t>si</a:t>
            </a:r>
            <a:r>
              <a:rPr lang="en-US" sz="2800" b="1" dirty="0" err="1" smtClean="0">
                <a:solidFill>
                  <a:srgbClr val="ED1C24"/>
                </a:solidFill>
              </a:rPr>
              <a:t>ga</a:t>
            </a:r>
            <a:endParaRPr lang="en-US" sz="2800" b="1" dirty="0" smtClean="0">
              <a:solidFill>
                <a:srgbClr val="ED1C24"/>
              </a:solidFill>
            </a:endParaRPr>
          </a:p>
          <a:p>
            <a:pPr>
              <a:spcBef>
                <a:spcPts val="750"/>
              </a:spcBef>
              <a:tabLst>
                <a:tab pos="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 err="1" smtClean="0">
                <a:solidFill>
                  <a:srgbClr val="000000"/>
                </a:solidFill>
              </a:rPr>
              <a:t>tener</a:t>
            </a:r>
            <a:r>
              <a:rPr lang="en-US" sz="2800" b="1" dirty="0" smtClean="0">
                <a:solidFill>
                  <a:srgbClr val="000000"/>
                </a:solidFill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</a:rPr>
              <a:t>ten</a:t>
            </a:r>
            <a:r>
              <a:rPr lang="en-US" sz="2800" b="1" dirty="0" err="1" smtClean="0">
                <a:solidFill>
                  <a:srgbClr val="ED1C24"/>
                </a:solidFill>
              </a:rPr>
              <a:t>ga</a:t>
            </a:r>
            <a:endParaRPr lang="en-US" sz="2800" b="1" dirty="0" smtClean="0">
              <a:solidFill>
                <a:srgbClr val="ED1C24"/>
              </a:solidFill>
            </a:endParaRPr>
          </a:p>
          <a:p>
            <a:pPr>
              <a:spcBef>
                <a:spcPts val="750"/>
              </a:spcBef>
              <a:tabLst>
                <a:tab pos="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 err="1" smtClean="0">
                <a:solidFill>
                  <a:srgbClr val="000000"/>
                </a:solidFill>
              </a:rPr>
              <a:t>traer</a:t>
            </a:r>
            <a:r>
              <a:rPr lang="en-US" sz="2800" b="1" dirty="0" smtClean="0">
                <a:solidFill>
                  <a:srgbClr val="000000"/>
                </a:solidFill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</a:rPr>
              <a:t>trai</a:t>
            </a:r>
            <a:r>
              <a:rPr lang="en-US" sz="2800" b="1" dirty="0" err="1" smtClean="0">
                <a:solidFill>
                  <a:srgbClr val="ED1C24"/>
                </a:solidFill>
              </a:rPr>
              <a:t>ga</a:t>
            </a:r>
            <a:endParaRPr lang="en-US" sz="2800" b="1" dirty="0" smtClean="0">
              <a:solidFill>
                <a:srgbClr val="ED1C24"/>
              </a:solidFill>
            </a:endParaRPr>
          </a:p>
          <a:p>
            <a:pPr>
              <a:spcBef>
                <a:spcPts val="750"/>
              </a:spcBef>
              <a:tabLst>
                <a:tab pos="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 err="1" smtClean="0">
                <a:solidFill>
                  <a:srgbClr val="000000"/>
                </a:solidFill>
              </a:rPr>
              <a:t>venir</a:t>
            </a:r>
            <a:r>
              <a:rPr lang="en-US" sz="2800" b="1" dirty="0" smtClean="0">
                <a:solidFill>
                  <a:srgbClr val="000000"/>
                </a:solidFill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</a:rPr>
              <a:t>ven</a:t>
            </a:r>
            <a:r>
              <a:rPr lang="en-US" sz="2800" b="1" dirty="0" err="1" smtClean="0">
                <a:solidFill>
                  <a:srgbClr val="ED1C24"/>
                </a:solidFill>
              </a:rPr>
              <a:t>ga</a:t>
            </a:r>
            <a:endParaRPr lang="en-US" sz="2800" b="1" dirty="0" smtClean="0">
              <a:solidFill>
                <a:srgbClr val="ED1C24"/>
              </a:solidFill>
            </a:endParaRPr>
          </a:p>
          <a:p>
            <a:pPr>
              <a:spcBef>
                <a:spcPts val="750"/>
              </a:spcBef>
              <a:tabLst>
                <a:tab pos="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b="1" dirty="0" err="1" smtClean="0">
                <a:solidFill>
                  <a:srgbClr val="000000"/>
                </a:solidFill>
              </a:rPr>
              <a:t>ver</a:t>
            </a:r>
            <a:r>
              <a:rPr lang="en-US" sz="2800" b="1" dirty="0" smtClean="0">
                <a:solidFill>
                  <a:srgbClr val="000000"/>
                </a:solidFill>
              </a:rPr>
              <a:t>	</a:t>
            </a:r>
            <a:r>
              <a:rPr lang="en-US" sz="2800" b="1" dirty="0" err="1" smtClean="0">
                <a:solidFill>
                  <a:srgbClr val="000000"/>
                </a:solidFill>
              </a:rPr>
              <a:t>ve</a:t>
            </a:r>
            <a:r>
              <a:rPr lang="en-US" sz="2800" b="1" dirty="0" err="1" smtClean="0">
                <a:solidFill>
                  <a:srgbClr val="ED1C24"/>
                </a:solidFill>
              </a:rPr>
              <a:t>a</a:t>
            </a:r>
            <a:endParaRPr lang="en-US" sz="2800" b="1" dirty="0">
              <a:solidFill>
                <a:srgbClr val="ED1C24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477000" y="4267200"/>
            <a:ext cx="6858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presente</a:t>
            </a:r>
            <a:r>
              <a:rPr lang="en-US" dirty="0" smtClean="0"/>
              <a:t> del </a:t>
            </a:r>
            <a:r>
              <a:rPr lang="en-US" dirty="0" err="1" smtClean="0"/>
              <a:t>subjuntivo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5178552"/>
          </a:xfrm>
        </p:spPr>
        <p:txBody>
          <a:bodyPr/>
          <a:lstStyle/>
          <a:p>
            <a:r>
              <a:rPr lang="en-US" sz="2400" dirty="0" smtClean="0">
                <a:solidFill>
                  <a:srgbClr val="000000"/>
                </a:solidFill>
              </a:rPr>
              <a:t>Verbs with stem changes in the present indicative show the same changes in the present subjunctive. Stem-changing </a:t>
            </a:r>
            <a:r>
              <a:rPr lang="en-US" sz="2400" b="1" dirty="0" smtClean="0">
                <a:solidFill>
                  <a:srgbClr val="000000"/>
                </a:solidFill>
              </a:rPr>
              <a:t>–</a:t>
            </a:r>
            <a:r>
              <a:rPr lang="en-US" sz="2400" b="1" dirty="0" err="1" smtClean="0">
                <a:solidFill>
                  <a:srgbClr val="000000"/>
                </a:solidFill>
              </a:rPr>
              <a:t>ir</a:t>
            </a:r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verbs also undergo a stem change in the </a:t>
            </a:r>
            <a:r>
              <a:rPr lang="en-US" sz="2400" b="1" dirty="0" err="1" smtClean="0">
                <a:solidFill>
                  <a:srgbClr val="000000"/>
                </a:solidFill>
              </a:rPr>
              <a:t>nosotros</a:t>
            </a:r>
            <a:r>
              <a:rPr lang="en-US" sz="2400" b="1" dirty="0" smtClean="0">
                <a:solidFill>
                  <a:srgbClr val="000000"/>
                </a:solidFill>
              </a:rPr>
              <a:t>/as </a:t>
            </a:r>
            <a:r>
              <a:rPr lang="en-US" sz="2400" dirty="0" smtClean="0">
                <a:solidFill>
                  <a:srgbClr val="000000"/>
                </a:solidFill>
              </a:rPr>
              <a:t>and </a:t>
            </a:r>
            <a:r>
              <a:rPr lang="en-US" sz="2400" b="1" dirty="0" err="1" smtClean="0">
                <a:solidFill>
                  <a:srgbClr val="000000"/>
                </a:solidFill>
              </a:rPr>
              <a:t>vosotros</a:t>
            </a:r>
            <a:r>
              <a:rPr lang="en-US" sz="2400" b="1" dirty="0" smtClean="0">
                <a:solidFill>
                  <a:srgbClr val="000000"/>
                </a:solidFill>
              </a:rPr>
              <a:t>/as </a:t>
            </a:r>
            <a:r>
              <a:rPr lang="en-US" sz="2400" dirty="0" smtClean="0">
                <a:solidFill>
                  <a:srgbClr val="000000"/>
                </a:solidFill>
              </a:rPr>
              <a:t>forms of the present subjunctive.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3505200"/>
            <a:ext cx="8991600" cy="2487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tabLst>
                <a:tab pos="0" algn="l"/>
                <a:tab pos="217011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solidFill>
                  <a:srgbClr val="000000"/>
                </a:solidFill>
              </a:rPr>
              <a:t>pensar</a:t>
            </a:r>
            <a:r>
              <a:rPr lang="en-US" dirty="0" smtClean="0">
                <a:solidFill>
                  <a:srgbClr val="000000"/>
                </a:solidFill>
              </a:rPr>
              <a:t> (e:ie)	</a:t>
            </a:r>
            <a:r>
              <a:rPr lang="en-US" dirty="0" err="1" smtClean="0">
                <a:solidFill>
                  <a:srgbClr val="000000"/>
                </a:solidFill>
              </a:rPr>
              <a:t>p</a:t>
            </a:r>
            <a:r>
              <a:rPr lang="en-US" dirty="0" err="1" smtClean="0">
                <a:solidFill>
                  <a:srgbClr val="ED1C24"/>
                </a:solidFill>
              </a:rPr>
              <a:t>ie</a:t>
            </a:r>
            <a:r>
              <a:rPr lang="en-US" dirty="0" err="1" smtClean="0">
                <a:solidFill>
                  <a:srgbClr val="000000"/>
                </a:solidFill>
              </a:rPr>
              <a:t>nse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p</a:t>
            </a:r>
            <a:r>
              <a:rPr lang="en-US" dirty="0" err="1" smtClean="0">
                <a:solidFill>
                  <a:srgbClr val="ED1C24"/>
                </a:solidFill>
              </a:rPr>
              <a:t>ie</a:t>
            </a:r>
            <a:r>
              <a:rPr lang="en-US" dirty="0" err="1" smtClean="0">
                <a:solidFill>
                  <a:srgbClr val="000000"/>
                </a:solidFill>
              </a:rPr>
              <a:t>nses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p</a:t>
            </a:r>
            <a:r>
              <a:rPr lang="en-US" dirty="0" err="1" smtClean="0">
                <a:solidFill>
                  <a:srgbClr val="ED1C24"/>
                </a:solidFill>
              </a:rPr>
              <a:t>ie</a:t>
            </a:r>
            <a:r>
              <a:rPr lang="en-US" dirty="0" err="1" smtClean="0">
                <a:solidFill>
                  <a:srgbClr val="000000"/>
                </a:solidFill>
              </a:rPr>
              <a:t>nse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pensemos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penséis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p</a:t>
            </a:r>
            <a:r>
              <a:rPr lang="en-US" dirty="0" err="1" smtClean="0">
                <a:solidFill>
                  <a:srgbClr val="ED1C24"/>
                </a:solidFill>
              </a:rPr>
              <a:t>ie</a:t>
            </a:r>
            <a:r>
              <a:rPr lang="en-US" dirty="0" err="1" smtClean="0">
                <a:solidFill>
                  <a:srgbClr val="000000"/>
                </a:solidFill>
              </a:rPr>
              <a:t>nsen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spcBef>
                <a:spcPts val="200"/>
              </a:spcBef>
              <a:tabLst>
                <a:tab pos="0" algn="l"/>
                <a:tab pos="217011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solidFill>
                  <a:srgbClr val="000000"/>
                </a:solidFill>
              </a:rPr>
              <a:t>jugar</a:t>
            </a:r>
            <a:r>
              <a:rPr lang="en-US" dirty="0" smtClean="0">
                <a:solidFill>
                  <a:srgbClr val="000000"/>
                </a:solidFill>
              </a:rPr>
              <a:t> (u:ue)	</a:t>
            </a:r>
            <a:r>
              <a:rPr lang="en-US" dirty="0" err="1" smtClean="0">
                <a:solidFill>
                  <a:srgbClr val="000000"/>
                </a:solidFill>
              </a:rPr>
              <a:t>j</a:t>
            </a:r>
            <a:r>
              <a:rPr lang="en-US" dirty="0" err="1" smtClean="0">
                <a:solidFill>
                  <a:srgbClr val="ED1C24"/>
                </a:solidFill>
              </a:rPr>
              <a:t>ue</a:t>
            </a:r>
            <a:r>
              <a:rPr lang="en-US" dirty="0" err="1" smtClean="0">
                <a:solidFill>
                  <a:srgbClr val="000000"/>
                </a:solidFill>
              </a:rPr>
              <a:t>gue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j</a:t>
            </a:r>
            <a:r>
              <a:rPr lang="en-US" dirty="0" err="1" smtClean="0">
                <a:solidFill>
                  <a:srgbClr val="ED1C24"/>
                </a:solidFill>
              </a:rPr>
              <a:t>ue</a:t>
            </a:r>
            <a:r>
              <a:rPr lang="en-US" dirty="0" err="1" smtClean="0">
                <a:solidFill>
                  <a:srgbClr val="000000"/>
                </a:solidFill>
              </a:rPr>
              <a:t>gues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j</a:t>
            </a:r>
            <a:r>
              <a:rPr lang="en-US" dirty="0" err="1" smtClean="0">
                <a:solidFill>
                  <a:srgbClr val="ED1C24"/>
                </a:solidFill>
              </a:rPr>
              <a:t>ue</a:t>
            </a:r>
            <a:r>
              <a:rPr lang="en-US" dirty="0" err="1" smtClean="0">
                <a:solidFill>
                  <a:srgbClr val="000000"/>
                </a:solidFill>
              </a:rPr>
              <a:t>gue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juguemos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juguéis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j</a:t>
            </a:r>
            <a:r>
              <a:rPr lang="en-US" dirty="0" err="1" smtClean="0">
                <a:solidFill>
                  <a:srgbClr val="ED1C24"/>
                </a:solidFill>
              </a:rPr>
              <a:t>ue</a:t>
            </a:r>
            <a:r>
              <a:rPr lang="en-US" dirty="0" err="1" smtClean="0">
                <a:solidFill>
                  <a:srgbClr val="000000"/>
                </a:solidFill>
              </a:rPr>
              <a:t>guen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spcBef>
                <a:spcPts val="200"/>
              </a:spcBef>
              <a:tabLst>
                <a:tab pos="0" algn="l"/>
                <a:tab pos="217011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solidFill>
                  <a:srgbClr val="000000"/>
                </a:solidFill>
              </a:rPr>
              <a:t>mostrar</a:t>
            </a:r>
            <a:r>
              <a:rPr lang="en-US" dirty="0" smtClean="0">
                <a:solidFill>
                  <a:srgbClr val="000000"/>
                </a:solidFill>
              </a:rPr>
              <a:t> (o:ue)	</a:t>
            </a:r>
            <a:r>
              <a:rPr lang="en-US" dirty="0" err="1" smtClean="0">
                <a:solidFill>
                  <a:srgbClr val="000000"/>
                </a:solidFill>
              </a:rPr>
              <a:t>m</a:t>
            </a:r>
            <a:r>
              <a:rPr lang="en-US" dirty="0" err="1" smtClean="0">
                <a:solidFill>
                  <a:srgbClr val="ED1C24"/>
                </a:solidFill>
              </a:rPr>
              <a:t>ue</a:t>
            </a:r>
            <a:r>
              <a:rPr lang="en-US" dirty="0" err="1" smtClean="0">
                <a:solidFill>
                  <a:srgbClr val="000000"/>
                </a:solidFill>
              </a:rPr>
              <a:t>stre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m</a:t>
            </a:r>
            <a:r>
              <a:rPr lang="en-US" dirty="0" err="1" smtClean="0">
                <a:solidFill>
                  <a:srgbClr val="ED1C24"/>
                </a:solidFill>
              </a:rPr>
              <a:t>ue</a:t>
            </a:r>
            <a:r>
              <a:rPr lang="en-US" dirty="0" err="1" smtClean="0">
                <a:solidFill>
                  <a:srgbClr val="000000"/>
                </a:solidFill>
              </a:rPr>
              <a:t>stres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muestre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mostremos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mostréis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m</a:t>
            </a:r>
            <a:r>
              <a:rPr lang="en-US" dirty="0" err="1" smtClean="0">
                <a:solidFill>
                  <a:srgbClr val="ED1C24"/>
                </a:solidFill>
              </a:rPr>
              <a:t>ue</a:t>
            </a:r>
            <a:r>
              <a:rPr lang="en-US" dirty="0" err="1" smtClean="0">
                <a:solidFill>
                  <a:srgbClr val="000000"/>
                </a:solidFill>
              </a:rPr>
              <a:t>stren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spcBef>
                <a:spcPts val="200"/>
              </a:spcBef>
              <a:tabLst>
                <a:tab pos="0" algn="l"/>
                <a:tab pos="217011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solidFill>
                  <a:srgbClr val="000000"/>
                </a:solidFill>
              </a:rPr>
              <a:t>entender</a:t>
            </a:r>
            <a:r>
              <a:rPr lang="en-US" dirty="0" smtClean="0">
                <a:solidFill>
                  <a:srgbClr val="000000"/>
                </a:solidFill>
              </a:rPr>
              <a:t> (e:ie)	</a:t>
            </a:r>
            <a:r>
              <a:rPr lang="en-US" dirty="0" err="1" smtClean="0">
                <a:solidFill>
                  <a:srgbClr val="000000"/>
                </a:solidFill>
              </a:rPr>
              <a:t>ent</a:t>
            </a:r>
            <a:r>
              <a:rPr lang="en-US" dirty="0" err="1" smtClean="0">
                <a:solidFill>
                  <a:srgbClr val="ED1C24"/>
                </a:solidFill>
              </a:rPr>
              <a:t>ie</a:t>
            </a:r>
            <a:r>
              <a:rPr lang="en-US" dirty="0" err="1" smtClean="0">
                <a:solidFill>
                  <a:srgbClr val="000000"/>
                </a:solidFill>
              </a:rPr>
              <a:t>nda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ent</a:t>
            </a:r>
            <a:r>
              <a:rPr lang="en-US" dirty="0" err="1" smtClean="0">
                <a:solidFill>
                  <a:srgbClr val="ED1C24"/>
                </a:solidFill>
              </a:rPr>
              <a:t>ie</a:t>
            </a:r>
            <a:r>
              <a:rPr lang="en-US" dirty="0" err="1" smtClean="0">
                <a:solidFill>
                  <a:srgbClr val="000000"/>
                </a:solidFill>
              </a:rPr>
              <a:t>ndas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ent</a:t>
            </a:r>
            <a:r>
              <a:rPr lang="en-US" dirty="0" err="1" smtClean="0">
                <a:solidFill>
                  <a:srgbClr val="ED1C24"/>
                </a:solidFill>
              </a:rPr>
              <a:t>ie</a:t>
            </a:r>
            <a:r>
              <a:rPr lang="en-US" dirty="0" err="1" smtClean="0">
                <a:solidFill>
                  <a:srgbClr val="000000"/>
                </a:solidFill>
              </a:rPr>
              <a:t>nda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entendamos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entendáis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ent</a:t>
            </a:r>
            <a:r>
              <a:rPr lang="en-US" dirty="0" err="1" smtClean="0">
                <a:solidFill>
                  <a:srgbClr val="ED1C24"/>
                </a:solidFill>
              </a:rPr>
              <a:t>ie</a:t>
            </a:r>
            <a:r>
              <a:rPr lang="en-US" dirty="0" err="1" smtClean="0">
                <a:solidFill>
                  <a:srgbClr val="000000"/>
                </a:solidFill>
              </a:rPr>
              <a:t>ndan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spcBef>
                <a:spcPts val="200"/>
              </a:spcBef>
              <a:tabLst>
                <a:tab pos="0" algn="l"/>
                <a:tab pos="217011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000000"/>
                </a:solidFill>
              </a:rPr>
              <a:t>resolver (o:ue)	</a:t>
            </a:r>
            <a:r>
              <a:rPr lang="en-US" dirty="0" err="1" smtClean="0">
                <a:solidFill>
                  <a:srgbClr val="000000"/>
                </a:solidFill>
              </a:rPr>
              <a:t>res</a:t>
            </a:r>
            <a:r>
              <a:rPr lang="en-US" dirty="0" err="1" smtClean="0">
                <a:solidFill>
                  <a:srgbClr val="ED1C24"/>
                </a:solidFill>
              </a:rPr>
              <a:t>ue</a:t>
            </a:r>
            <a:r>
              <a:rPr lang="en-US" dirty="0" err="1" smtClean="0">
                <a:solidFill>
                  <a:srgbClr val="000000"/>
                </a:solidFill>
              </a:rPr>
              <a:t>lva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res</a:t>
            </a:r>
            <a:r>
              <a:rPr lang="en-US" dirty="0" err="1" smtClean="0">
                <a:solidFill>
                  <a:srgbClr val="ED1C24"/>
                </a:solidFill>
              </a:rPr>
              <a:t>ue</a:t>
            </a:r>
            <a:r>
              <a:rPr lang="en-US" dirty="0" err="1" smtClean="0">
                <a:solidFill>
                  <a:srgbClr val="000000"/>
                </a:solidFill>
              </a:rPr>
              <a:t>lvas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res</a:t>
            </a:r>
            <a:r>
              <a:rPr lang="en-US" dirty="0" err="1" smtClean="0">
                <a:solidFill>
                  <a:srgbClr val="ED1C24"/>
                </a:solidFill>
              </a:rPr>
              <a:t>ue</a:t>
            </a:r>
            <a:r>
              <a:rPr lang="en-US" dirty="0" err="1" smtClean="0">
                <a:solidFill>
                  <a:srgbClr val="000000"/>
                </a:solidFill>
              </a:rPr>
              <a:t>lva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resolvamos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resolváis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res</a:t>
            </a:r>
            <a:r>
              <a:rPr lang="en-US" dirty="0" err="1" smtClean="0">
                <a:solidFill>
                  <a:srgbClr val="ED1C24"/>
                </a:solidFill>
              </a:rPr>
              <a:t>ue</a:t>
            </a:r>
            <a:r>
              <a:rPr lang="en-US" dirty="0" err="1" smtClean="0">
                <a:solidFill>
                  <a:srgbClr val="000000"/>
                </a:solidFill>
              </a:rPr>
              <a:t>lvan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spcBef>
                <a:spcPts val="200"/>
              </a:spcBef>
              <a:tabLst>
                <a:tab pos="0" algn="l"/>
                <a:tab pos="217011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solidFill>
                  <a:srgbClr val="000000"/>
                </a:solidFill>
              </a:rPr>
              <a:t>pedir</a:t>
            </a:r>
            <a:r>
              <a:rPr lang="en-US" dirty="0" smtClean="0">
                <a:solidFill>
                  <a:srgbClr val="000000"/>
                </a:solidFill>
              </a:rPr>
              <a:t> (e:i/</a:t>
            </a:r>
            <a:r>
              <a:rPr lang="en-US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)	</a:t>
            </a:r>
            <a:r>
              <a:rPr lang="en-US" dirty="0" err="1" smtClean="0">
                <a:solidFill>
                  <a:srgbClr val="000000"/>
                </a:solidFill>
              </a:rPr>
              <a:t>p</a:t>
            </a:r>
            <a:r>
              <a:rPr lang="en-US" dirty="0" err="1" smtClean="0">
                <a:solidFill>
                  <a:srgbClr val="ED1C24"/>
                </a:solidFill>
              </a:rPr>
              <a:t>i</a:t>
            </a:r>
            <a:r>
              <a:rPr lang="en-US" dirty="0" err="1" smtClean="0">
                <a:solidFill>
                  <a:srgbClr val="000000"/>
                </a:solidFill>
              </a:rPr>
              <a:t>da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p</a:t>
            </a:r>
            <a:r>
              <a:rPr lang="en-US" dirty="0" err="1" smtClean="0">
                <a:solidFill>
                  <a:srgbClr val="ED1C24"/>
                </a:solidFill>
              </a:rPr>
              <a:t>i</a:t>
            </a:r>
            <a:r>
              <a:rPr lang="en-US" dirty="0" err="1" smtClean="0">
                <a:solidFill>
                  <a:srgbClr val="000000"/>
                </a:solidFill>
              </a:rPr>
              <a:t>das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p</a:t>
            </a:r>
            <a:r>
              <a:rPr lang="en-US" dirty="0" err="1" smtClean="0">
                <a:solidFill>
                  <a:srgbClr val="ED1C24"/>
                </a:solidFill>
              </a:rPr>
              <a:t>i</a:t>
            </a:r>
            <a:r>
              <a:rPr lang="en-US" dirty="0" err="1" smtClean="0">
                <a:solidFill>
                  <a:srgbClr val="000000"/>
                </a:solidFill>
              </a:rPr>
              <a:t>da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p</a:t>
            </a:r>
            <a:r>
              <a:rPr lang="en-US" dirty="0" err="1" smtClean="0">
                <a:solidFill>
                  <a:srgbClr val="ED1C24"/>
                </a:solidFill>
              </a:rPr>
              <a:t>i</a:t>
            </a:r>
            <a:r>
              <a:rPr lang="en-US" dirty="0" err="1" smtClean="0">
                <a:solidFill>
                  <a:srgbClr val="000000"/>
                </a:solidFill>
              </a:rPr>
              <a:t>damos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p</a:t>
            </a:r>
            <a:r>
              <a:rPr lang="en-US" dirty="0" err="1" smtClean="0">
                <a:solidFill>
                  <a:srgbClr val="ED1C24"/>
                </a:solidFill>
              </a:rPr>
              <a:t>i</a:t>
            </a:r>
            <a:r>
              <a:rPr lang="en-US" dirty="0" err="1" smtClean="0">
                <a:solidFill>
                  <a:srgbClr val="000000"/>
                </a:solidFill>
              </a:rPr>
              <a:t>dáis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p</a:t>
            </a:r>
            <a:r>
              <a:rPr lang="en-US" dirty="0" err="1" smtClean="0">
                <a:solidFill>
                  <a:srgbClr val="ED1C24"/>
                </a:solidFill>
              </a:rPr>
              <a:t>i</a:t>
            </a:r>
            <a:r>
              <a:rPr lang="en-US" dirty="0" err="1" smtClean="0">
                <a:solidFill>
                  <a:srgbClr val="000000"/>
                </a:solidFill>
              </a:rPr>
              <a:t>dan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spcBef>
                <a:spcPts val="200"/>
              </a:spcBef>
              <a:tabLst>
                <a:tab pos="0" algn="l"/>
                <a:tab pos="217011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solidFill>
                  <a:srgbClr val="000000"/>
                </a:solidFill>
              </a:rPr>
              <a:t>sentir</a:t>
            </a:r>
            <a:r>
              <a:rPr lang="en-US" dirty="0" smtClean="0">
                <a:solidFill>
                  <a:srgbClr val="000000"/>
                </a:solidFill>
              </a:rPr>
              <a:t> (e:ie/</a:t>
            </a:r>
            <a:r>
              <a:rPr lang="en-US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>
                <a:solidFill>
                  <a:srgbClr val="000000"/>
                </a:solidFill>
              </a:rPr>
              <a:t>)	</a:t>
            </a:r>
            <a:r>
              <a:rPr lang="en-US" dirty="0" err="1" smtClean="0">
                <a:solidFill>
                  <a:srgbClr val="000000"/>
                </a:solidFill>
              </a:rPr>
              <a:t>s</a:t>
            </a:r>
            <a:r>
              <a:rPr lang="en-US" dirty="0" err="1" smtClean="0">
                <a:solidFill>
                  <a:srgbClr val="ED1C24"/>
                </a:solidFill>
              </a:rPr>
              <a:t>ie</a:t>
            </a:r>
            <a:r>
              <a:rPr lang="en-US" dirty="0" err="1" smtClean="0">
                <a:solidFill>
                  <a:srgbClr val="000000"/>
                </a:solidFill>
              </a:rPr>
              <a:t>nta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s</a:t>
            </a:r>
            <a:r>
              <a:rPr lang="en-US" dirty="0" err="1" smtClean="0">
                <a:solidFill>
                  <a:srgbClr val="ED1C24"/>
                </a:solidFill>
              </a:rPr>
              <a:t>ie</a:t>
            </a:r>
            <a:r>
              <a:rPr lang="en-US" dirty="0" err="1" smtClean="0">
                <a:solidFill>
                  <a:srgbClr val="000000"/>
                </a:solidFill>
              </a:rPr>
              <a:t>ntas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s</a:t>
            </a:r>
            <a:r>
              <a:rPr lang="en-US" dirty="0" err="1" smtClean="0">
                <a:solidFill>
                  <a:srgbClr val="ED1C24"/>
                </a:solidFill>
              </a:rPr>
              <a:t>ie</a:t>
            </a:r>
            <a:r>
              <a:rPr lang="en-US" dirty="0" err="1" smtClean="0">
                <a:solidFill>
                  <a:srgbClr val="000000"/>
                </a:solidFill>
              </a:rPr>
              <a:t>nta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s</a:t>
            </a:r>
            <a:r>
              <a:rPr lang="en-US" dirty="0" err="1" smtClean="0">
                <a:solidFill>
                  <a:srgbClr val="ED1C24"/>
                </a:solidFill>
              </a:rPr>
              <a:t>i</a:t>
            </a:r>
            <a:r>
              <a:rPr lang="en-US" dirty="0" err="1" smtClean="0">
                <a:solidFill>
                  <a:srgbClr val="000000"/>
                </a:solidFill>
              </a:rPr>
              <a:t>ntamos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s</a:t>
            </a:r>
            <a:r>
              <a:rPr lang="en-US" dirty="0" err="1" smtClean="0">
                <a:solidFill>
                  <a:srgbClr val="ED1C24"/>
                </a:solidFill>
              </a:rPr>
              <a:t>i</a:t>
            </a:r>
            <a:r>
              <a:rPr lang="en-US" dirty="0" err="1" smtClean="0">
                <a:solidFill>
                  <a:srgbClr val="000000"/>
                </a:solidFill>
              </a:rPr>
              <a:t>ntáis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s</a:t>
            </a:r>
            <a:r>
              <a:rPr lang="en-US" dirty="0" err="1" smtClean="0">
                <a:solidFill>
                  <a:srgbClr val="ED1C24"/>
                </a:solidFill>
              </a:rPr>
              <a:t>ie</a:t>
            </a:r>
            <a:r>
              <a:rPr lang="en-US" dirty="0" err="1" smtClean="0">
                <a:solidFill>
                  <a:srgbClr val="000000"/>
                </a:solidFill>
              </a:rPr>
              <a:t>ntan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spcBef>
                <a:spcPts val="200"/>
              </a:spcBef>
              <a:tabLst>
                <a:tab pos="0" algn="l"/>
                <a:tab pos="2170113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err="1" smtClean="0">
                <a:solidFill>
                  <a:srgbClr val="000000"/>
                </a:solidFill>
              </a:rPr>
              <a:t>dormir</a:t>
            </a:r>
            <a:r>
              <a:rPr lang="en-US" dirty="0" smtClean="0">
                <a:solidFill>
                  <a:srgbClr val="000000"/>
                </a:solidFill>
              </a:rPr>
              <a:t> (e:ue/u)	</a:t>
            </a:r>
            <a:r>
              <a:rPr lang="en-US" dirty="0" err="1" smtClean="0">
                <a:solidFill>
                  <a:srgbClr val="000000"/>
                </a:solidFill>
              </a:rPr>
              <a:t>d</a:t>
            </a:r>
            <a:r>
              <a:rPr lang="en-US" dirty="0" err="1" smtClean="0">
                <a:solidFill>
                  <a:srgbClr val="ED1C24"/>
                </a:solidFill>
              </a:rPr>
              <a:t>ue</a:t>
            </a:r>
            <a:r>
              <a:rPr lang="en-US" dirty="0" err="1" smtClean="0">
                <a:solidFill>
                  <a:srgbClr val="000000"/>
                </a:solidFill>
              </a:rPr>
              <a:t>rma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d</a:t>
            </a:r>
            <a:r>
              <a:rPr lang="en-US" dirty="0" err="1" smtClean="0">
                <a:solidFill>
                  <a:srgbClr val="ED1C24"/>
                </a:solidFill>
              </a:rPr>
              <a:t>ue</a:t>
            </a:r>
            <a:r>
              <a:rPr lang="en-US" dirty="0" err="1" smtClean="0">
                <a:solidFill>
                  <a:srgbClr val="000000"/>
                </a:solidFill>
              </a:rPr>
              <a:t>rmas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d</a:t>
            </a:r>
            <a:r>
              <a:rPr lang="en-US" dirty="0" err="1" smtClean="0">
                <a:solidFill>
                  <a:srgbClr val="ED1C24"/>
                </a:solidFill>
              </a:rPr>
              <a:t>ue</a:t>
            </a:r>
            <a:r>
              <a:rPr lang="en-US" dirty="0" err="1" smtClean="0">
                <a:solidFill>
                  <a:srgbClr val="000000"/>
                </a:solidFill>
              </a:rPr>
              <a:t>rma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d</a:t>
            </a:r>
            <a:r>
              <a:rPr lang="en-US" dirty="0" err="1" smtClean="0">
                <a:solidFill>
                  <a:srgbClr val="ED1C24"/>
                </a:solidFill>
              </a:rPr>
              <a:t>u</a:t>
            </a:r>
            <a:r>
              <a:rPr lang="en-US" dirty="0" err="1" smtClean="0">
                <a:solidFill>
                  <a:srgbClr val="000000"/>
                </a:solidFill>
              </a:rPr>
              <a:t>rmamos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d</a:t>
            </a:r>
            <a:r>
              <a:rPr lang="en-US" dirty="0" err="1" smtClean="0">
                <a:solidFill>
                  <a:srgbClr val="ED1C24"/>
                </a:solidFill>
              </a:rPr>
              <a:t>u</a:t>
            </a:r>
            <a:r>
              <a:rPr lang="en-US" dirty="0" err="1" smtClean="0">
                <a:solidFill>
                  <a:srgbClr val="000000"/>
                </a:solidFill>
              </a:rPr>
              <a:t>rmáis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d</a:t>
            </a:r>
            <a:r>
              <a:rPr lang="en-US" dirty="0" err="1" smtClean="0">
                <a:solidFill>
                  <a:srgbClr val="ED1C24"/>
                </a:solidFill>
              </a:rPr>
              <a:t>ue</a:t>
            </a:r>
            <a:r>
              <a:rPr lang="en-US" dirty="0" err="1" smtClean="0">
                <a:solidFill>
                  <a:srgbClr val="000000"/>
                </a:solidFill>
              </a:rPr>
              <a:t>rman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presente</a:t>
            </a:r>
            <a:r>
              <a:rPr lang="en-US" dirty="0" smtClean="0"/>
              <a:t> del </a:t>
            </a:r>
            <a:r>
              <a:rPr lang="en-US" dirty="0" err="1" smtClean="0"/>
              <a:t>subjuntivo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04800" y="1752600"/>
            <a:ext cx="8474075" cy="2123658"/>
          </a:xfrm>
          <a:prstGeom prst="rect">
            <a:avLst/>
          </a:prstGeom>
          <a:solidFill>
            <a:srgbClr val="FFEFCC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 lIns="228600" tIns="548640" rIns="228600" bIns="91440">
            <a:spAutoFit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dirty="0">
                <a:solidFill>
                  <a:srgbClr val="000000"/>
                </a:solidFill>
              </a:rPr>
              <a:t>Verbs that end in </a:t>
            </a:r>
            <a:r>
              <a:rPr lang="en-US" sz="2400" b="1" dirty="0">
                <a:solidFill>
                  <a:srgbClr val="000000"/>
                </a:solidFill>
              </a:rPr>
              <a:t>–car, –gar, </a:t>
            </a:r>
            <a:r>
              <a:rPr lang="en-US" sz="2400" dirty="0">
                <a:solidFill>
                  <a:srgbClr val="000000"/>
                </a:solidFill>
              </a:rPr>
              <a:t>and </a:t>
            </a:r>
            <a:r>
              <a:rPr lang="en-US" sz="2400" b="1" dirty="0">
                <a:solidFill>
                  <a:srgbClr val="000000"/>
                </a:solidFill>
              </a:rPr>
              <a:t>–</a:t>
            </a:r>
            <a:r>
              <a:rPr lang="en-US" sz="2400" b="1" dirty="0" err="1">
                <a:solidFill>
                  <a:srgbClr val="000000"/>
                </a:solidFill>
              </a:rPr>
              <a:t>zar</a:t>
            </a:r>
            <a:r>
              <a:rPr lang="en-US" sz="2400" b="1" dirty="0">
                <a:solidFill>
                  <a:srgbClr val="000000"/>
                </a:solidFill>
              </a:rPr>
              <a:t> </a:t>
            </a:r>
            <a:r>
              <a:rPr lang="en-US" sz="2400" dirty="0">
                <a:solidFill>
                  <a:srgbClr val="000000"/>
                </a:solidFill>
              </a:rPr>
              <a:t>undergo spelling changes in the present subjunctive</a:t>
            </a:r>
            <a:r>
              <a:rPr lang="en-US" sz="2400" dirty="0" smtClean="0">
                <a:solidFill>
                  <a:srgbClr val="000000"/>
                </a:solidFill>
              </a:rPr>
              <a:t>.</a:t>
            </a:r>
          </a:p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sz="2400" dirty="0">
              <a:solidFill>
                <a:srgbClr val="000000"/>
              </a:solidFill>
            </a:endParaRPr>
          </a:p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dirty="0" err="1">
                <a:solidFill>
                  <a:srgbClr val="000000"/>
                </a:solidFill>
              </a:rPr>
              <a:t>sacar</a:t>
            </a:r>
            <a:r>
              <a:rPr lang="en-US" sz="2400" b="1" dirty="0">
                <a:solidFill>
                  <a:srgbClr val="000000"/>
                </a:solidFill>
              </a:rPr>
              <a:t>: </a:t>
            </a:r>
            <a:r>
              <a:rPr lang="en-US" sz="2400" b="1" dirty="0" err="1">
                <a:solidFill>
                  <a:srgbClr val="000000"/>
                </a:solidFill>
              </a:rPr>
              <a:t>sa</a:t>
            </a:r>
            <a:r>
              <a:rPr lang="en-US" sz="2400" b="1" dirty="0" err="1">
                <a:solidFill>
                  <a:srgbClr val="ED1C24"/>
                </a:solidFill>
              </a:rPr>
              <a:t>qu</a:t>
            </a:r>
            <a:r>
              <a:rPr lang="en-US" sz="2400" b="1" dirty="0" err="1">
                <a:solidFill>
                  <a:srgbClr val="000000"/>
                </a:solidFill>
              </a:rPr>
              <a:t>e</a:t>
            </a:r>
            <a:r>
              <a:rPr lang="en-US" sz="2400" dirty="0">
                <a:solidFill>
                  <a:srgbClr val="000000"/>
                </a:solidFill>
              </a:rPr>
              <a:t>     </a:t>
            </a:r>
            <a:r>
              <a:rPr lang="en-US" sz="2400" b="1" dirty="0" err="1">
                <a:solidFill>
                  <a:srgbClr val="000000"/>
                </a:solidFill>
              </a:rPr>
              <a:t>jugar</a:t>
            </a:r>
            <a:r>
              <a:rPr lang="en-US" sz="2400" b="1" dirty="0">
                <a:solidFill>
                  <a:srgbClr val="000000"/>
                </a:solidFill>
              </a:rPr>
              <a:t>: </a:t>
            </a:r>
            <a:r>
              <a:rPr lang="en-US" sz="2400" b="1" dirty="0" err="1">
                <a:solidFill>
                  <a:srgbClr val="000000"/>
                </a:solidFill>
              </a:rPr>
              <a:t>jue</a:t>
            </a:r>
            <a:r>
              <a:rPr lang="en-US" sz="2400" b="1" dirty="0" err="1">
                <a:solidFill>
                  <a:srgbClr val="ED1C24"/>
                </a:solidFill>
              </a:rPr>
              <a:t>gu</a:t>
            </a:r>
            <a:r>
              <a:rPr lang="en-US" sz="2400" b="1" dirty="0" err="1">
                <a:solidFill>
                  <a:srgbClr val="000000"/>
                </a:solidFill>
              </a:rPr>
              <a:t>e</a:t>
            </a:r>
            <a:r>
              <a:rPr lang="en-US" sz="2400" b="1" dirty="0">
                <a:solidFill>
                  <a:srgbClr val="000000"/>
                </a:solidFill>
              </a:rPr>
              <a:t>     </a:t>
            </a:r>
            <a:r>
              <a:rPr lang="en-US" sz="2400" b="1" dirty="0" err="1">
                <a:solidFill>
                  <a:srgbClr val="000000"/>
                </a:solidFill>
              </a:rPr>
              <a:t>almorzar</a:t>
            </a:r>
            <a:r>
              <a:rPr lang="en-US" sz="2400" b="1" dirty="0">
                <a:solidFill>
                  <a:srgbClr val="000000"/>
                </a:solidFill>
              </a:rPr>
              <a:t>: </a:t>
            </a:r>
            <a:r>
              <a:rPr lang="en-US" sz="2400" b="1" dirty="0" err="1">
                <a:solidFill>
                  <a:srgbClr val="000000"/>
                </a:solidFill>
              </a:rPr>
              <a:t>almuer</a:t>
            </a:r>
            <a:r>
              <a:rPr lang="en-US" sz="2400" b="1" dirty="0" err="1">
                <a:solidFill>
                  <a:srgbClr val="ED1C24"/>
                </a:solidFill>
              </a:rPr>
              <a:t>c</a:t>
            </a:r>
            <a:r>
              <a:rPr lang="en-US" sz="2400" b="1" dirty="0" err="1">
                <a:solidFill>
                  <a:srgbClr val="000000"/>
                </a:solidFill>
              </a:rPr>
              <a:t>e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304800" y="1752600"/>
            <a:ext cx="2438400" cy="457200"/>
          </a:xfrm>
          <a:prstGeom prst="rect">
            <a:avLst/>
          </a:prstGeom>
          <a:solidFill>
            <a:srgbClr val="ED1C24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b="1" dirty="0">
                <a:solidFill>
                  <a:srgbClr val="FFFFFF"/>
                </a:solidFill>
                <a:latin typeface="Arial Black" pitchFamily="34" charset="0"/>
              </a:rPr>
              <a:t>¡ATENCIÓN!</a:t>
            </a:r>
          </a:p>
        </p:txBody>
      </p:sp>
      <p:pic>
        <p:nvPicPr>
          <p:cNvPr id="1026" name="Picture 2" descr="http://www.blogcdn.com/green.autoblog.com/media/2008/09/beetle-taxi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114800"/>
            <a:ext cx="2556488" cy="1914526"/>
          </a:xfrm>
          <a:prstGeom prst="rect">
            <a:avLst/>
          </a:prstGeom>
          <a:noFill/>
        </p:spPr>
      </p:pic>
      <p:pic>
        <p:nvPicPr>
          <p:cNvPr id="1028" name="Picture 4" descr="http://designlap.com/wp-content/uploads/2013/01/Roaring-Lion-Cub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4114800"/>
            <a:ext cx="3108441" cy="1905000"/>
          </a:xfrm>
          <a:prstGeom prst="rect">
            <a:avLst/>
          </a:prstGeom>
          <a:noFill/>
        </p:spPr>
      </p:pic>
      <p:pic>
        <p:nvPicPr>
          <p:cNvPr id="1030" name="Picture 6" descr="http://www.ekaterinburg.tv/images/Nikolai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81800" y="4114800"/>
            <a:ext cx="1677113" cy="22806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196</TotalTime>
  <Words>337</Words>
  <Application>Microsoft Office PowerPoint</Application>
  <PresentationFormat>On-screen Show (4:3)</PresentationFormat>
  <Paragraphs>96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Black</vt:lpstr>
      <vt:lpstr>Calibri</vt:lpstr>
      <vt:lpstr>Georgia</vt:lpstr>
      <vt:lpstr>Wingdings</vt:lpstr>
      <vt:lpstr>Wingdings 2</vt:lpstr>
      <vt:lpstr>Civic</vt:lpstr>
      <vt:lpstr>El subjuntivo y los usos</vt:lpstr>
      <vt:lpstr>el presente del subjuntivo</vt:lpstr>
      <vt:lpstr>los usos del subjuntivo</vt:lpstr>
      <vt:lpstr>oraciones con el subjuntivo</vt:lpstr>
      <vt:lpstr>el presente del subjuntivo</vt:lpstr>
      <vt:lpstr>el presente del subjuntivo</vt:lpstr>
      <vt:lpstr>el presente del subjuntivo</vt:lpstr>
      <vt:lpstr>el presente del subjuntivo</vt:lpstr>
      <vt:lpstr>el presente del subjuntivo</vt:lpstr>
      <vt:lpstr>el presente del subjuntivo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subjuntivo y su formación</dc:title>
  <dc:creator>Burak</dc:creator>
  <cp:lastModifiedBy>BURAK, ANNETTE</cp:lastModifiedBy>
  <cp:revision>33</cp:revision>
  <cp:lastPrinted>2015-03-27T18:13:56Z</cp:lastPrinted>
  <dcterms:created xsi:type="dcterms:W3CDTF">2013-03-22T01:32:15Z</dcterms:created>
  <dcterms:modified xsi:type="dcterms:W3CDTF">2015-06-05T13:51:37Z</dcterms:modified>
</cp:coreProperties>
</file>