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341" r:id="rId2"/>
    <p:sldId id="340" r:id="rId3"/>
    <p:sldId id="349" r:id="rId4"/>
    <p:sldId id="350" r:id="rId5"/>
    <p:sldId id="359" r:id="rId6"/>
    <p:sldId id="360" r:id="rId7"/>
    <p:sldId id="33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BE"/>
    <a:srgbClr val="0060B4"/>
    <a:srgbClr val="FFEFCF"/>
    <a:srgbClr val="FFE7B6"/>
    <a:srgbClr val="F47920"/>
    <a:srgbClr val="005297"/>
    <a:srgbClr val="EE7202"/>
    <a:srgbClr val="F7941E"/>
    <a:srgbClr val="FFF2D7"/>
    <a:srgbClr val="005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86410" autoAdjust="0"/>
  </p:normalViewPr>
  <p:slideViewPr>
    <p:cSldViewPr snapToGrid="0">
      <p:cViewPr varScale="1">
        <p:scale>
          <a:sx n="57" d="100"/>
          <a:sy n="57" d="100"/>
        </p:scale>
        <p:origin x="12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336" y="1602184"/>
            <a:ext cx="8229600" cy="3099816"/>
          </a:xfrm>
        </p:spPr>
        <p:txBody>
          <a:bodyPr wrap="square"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4.3-4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9661" y="1602184"/>
            <a:ext cx="8229600" cy="3099816"/>
          </a:xfrm>
        </p:spPr>
        <p:txBody>
          <a:bodyPr wrap="square">
            <a:noAutofit/>
          </a:bodyPr>
          <a:lstStyle>
            <a:lvl1pPr marL="312738" indent="0" algn="l">
              <a:tabLst/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4.3-4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A3C984E-92E6-43E8-B8D3-081DBC5CB769}"/>
              </a:ext>
            </a:extLst>
          </p:cNvPr>
          <p:cNvSpPr/>
          <p:nvPr userDrawn="1"/>
        </p:nvSpPr>
        <p:spPr>
          <a:xfrm>
            <a:off x="2554271" y="1851889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4.3-4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1A93458-ED01-4A78-AB68-E6E3C96BB78A}"/>
              </a:ext>
            </a:extLst>
          </p:cNvPr>
          <p:cNvSpPr/>
          <p:nvPr userDrawn="1"/>
        </p:nvSpPr>
        <p:spPr>
          <a:xfrm>
            <a:off x="2254250" y="1714"/>
            <a:ext cx="8412869" cy="720367"/>
          </a:xfrm>
          <a:prstGeom prst="rect">
            <a:avLst/>
          </a:prstGeom>
          <a:solidFill>
            <a:srgbClr val="007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064" y="1602719"/>
            <a:ext cx="8229600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4.3-4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6" y="884644"/>
            <a:ext cx="73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8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0733BD61-05AD-444A-856E-C56062FD148B}"/>
              </a:ext>
            </a:extLst>
          </p:cNvPr>
          <p:cNvSpPr txBox="1"/>
          <p:nvPr userDrawn="1"/>
        </p:nvSpPr>
        <p:spPr>
          <a:xfrm>
            <a:off x="1524881" y="1714"/>
            <a:ext cx="729369" cy="7203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tIns="108000" bIns="72000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12" name="Tabla 3">
            <a:extLst>
              <a:ext uri="{FF2B5EF4-FFF2-40B4-BE49-F238E27FC236}">
                <a16:creationId xmlns:a16="http://schemas.microsoft.com/office/drawing/2014/main" id="{5E592760-C25A-427E-B81D-EF3026209F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4908683"/>
              </p:ext>
            </p:extLst>
          </p:nvPr>
        </p:nvGraphicFramePr>
        <p:xfrm>
          <a:off x="2654300" y="184938"/>
          <a:ext cx="30416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650">
                  <a:extLst>
                    <a:ext uri="{9D8B030D-6E8A-4147-A177-3AD203B41FA5}">
                      <a16:colId xmlns:a16="http://schemas.microsoft.com/office/drawing/2014/main" val="3624394622"/>
                    </a:ext>
                  </a:extLst>
                </a:gridCol>
              </a:tblGrid>
              <a:tr h="397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ESTRUCTURA</a:t>
                      </a:r>
                    </a:p>
                  </a:txBody>
                  <a:tcPr marL="21600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046567"/>
                  </a:ext>
                </a:extLst>
              </a:tr>
            </a:tbl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C116FD17-98B8-4310-94D6-4CB76EAD34E8}"/>
              </a:ext>
            </a:extLst>
          </p:cNvPr>
          <p:cNvSpPr/>
          <p:nvPr userDrawn="1"/>
        </p:nvSpPr>
        <p:spPr>
          <a:xfrm>
            <a:off x="1816619" y="884644"/>
            <a:ext cx="540000" cy="540000"/>
          </a:xfrm>
          <a:prstGeom prst="ellipse">
            <a:avLst/>
          </a:prstGeom>
          <a:solidFill>
            <a:srgbClr val="007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CBFF093A-82A7-47EE-955E-1B868A8F2928}"/>
              </a:ext>
            </a:extLst>
          </p:cNvPr>
          <p:cNvSpPr txBox="1"/>
          <p:nvPr userDrawn="1"/>
        </p:nvSpPr>
        <p:spPr>
          <a:xfrm>
            <a:off x="1835668" y="970111"/>
            <a:ext cx="7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7181E3A-108B-4D13-B331-58E132BB2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2" y="1710671"/>
            <a:ext cx="8430696" cy="81555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b="1" dirty="0"/>
              <a:t>Por</a:t>
            </a:r>
            <a:r>
              <a:rPr lang="en-US" sz="2400" dirty="0"/>
              <a:t> and </a:t>
            </a:r>
            <a:r>
              <a:rPr lang="en-US" sz="2400" b="1" dirty="0"/>
              <a:t>para</a:t>
            </a:r>
            <a:r>
              <a:rPr lang="en-US" sz="2400" dirty="0"/>
              <a:t> are both translated as </a:t>
            </a:r>
            <a:r>
              <a:rPr lang="en-US" sz="2400" i="1" dirty="0"/>
              <a:t>for</a:t>
            </a:r>
            <a:r>
              <a:rPr lang="en-US" sz="2400" dirty="0"/>
              <a:t>, but they are not interchangeable</a:t>
            </a:r>
            <a:r>
              <a:rPr lang="en-US" sz="2400" spc="-50" dirty="0"/>
              <a:t>.</a:t>
            </a:r>
          </a:p>
          <a:p>
            <a:pPr>
              <a:lnSpc>
                <a:spcPts val="3000"/>
              </a:lnSpc>
            </a:pPr>
            <a:endParaRPr lang="en-US" altLang="es-CO" sz="2400" spc="-2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15C1DB-963E-4553-AFAD-61209094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4.3-1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846C23-4D93-41B5-B153-5D8B4026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9A0F5EE-E6FD-4FAD-9A5F-5FC5C675A5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2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i="1" dirty="0"/>
              <a:t>Por</a:t>
            </a:r>
            <a:r>
              <a:rPr lang="en-US" dirty="0"/>
              <a:t> and </a:t>
            </a:r>
            <a:r>
              <a:rPr lang="en-US" i="1" dirty="0"/>
              <a:t>para</a:t>
            </a:r>
            <a:endParaRPr lang="en-US" dirty="0"/>
          </a:p>
        </p:txBody>
      </p:sp>
      <p:pic>
        <p:nvPicPr>
          <p:cNvPr id="6" name="Imagen 5" descr="Marcela crosses her arms outside of her car and says, Por lo visto, siempre te las arreglas para romper algo.">
            <a:extLst>
              <a:ext uri="{FF2B5EF4-FFF2-40B4-BE49-F238E27FC236}">
                <a16:creationId xmlns:a16="http://schemas.microsoft.com/office/drawing/2014/main" id="{B785FD4D-1CA6-4212-980D-E4057B5C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156" y="2801929"/>
            <a:ext cx="3312844" cy="3282562"/>
          </a:xfrm>
          <a:prstGeom prst="rect">
            <a:avLst/>
          </a:prstGeom>
        </p:spPr>
      </p:pic>
      <p:pic>
        <p:nvPicPr>
          <p:cNvPr id="7" name="Imagen 6" descr="Ricardo sits in the passenger side of a car and says, No es para tanto.">
            <a:extLst>
              <a:ext uri="{FF2B5EF4-FFF2-40B4-BE49-F238E27FC236}">
                <a16:creationId xmlns:a16="http://schemas.microsoft.com/office/drawing/2014/main" id="{D1F40ED0-6BF4-4968-BD58-FD4898251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10" y="2778786"/>
            <a:ext cx="3358928" cy="31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6">
            <a:extLst>
              <a:ext uri="{FF2B5EF4-FFF2-40B4-BE49-F238E27FC236}">
                <a16:creationId xmlns:a16="http://schemas.microsoft.com/office/drawing/2014/main" id="{D7B19AB0-9182-4FD8-B046-9EC6E22FBC79}"/>
              </a:ext>
            </a:extLst>
          </p:cNvPr>
          <p:cNvSpPr/>
          <p:nvPr/>
        </p:nvSpPr>
        <p:spPr>
          <a:xfrm>
            <a:off x="5024029" y="1760026"/>
            <a:ext cx="1315568" cy="253260"/>
          </a:xfrm>
          <a:custGeom>
            <a:avLst/>
            <a:gdLst/>
            <a:ahLst/>
            <a:cxnLst/>
            <a:rect l="l" t="t" r="r" b="b"/>
            <a:pathLst>
              <a:path w="801370" h="190500">
                <a:moveTo>
                  <a:pt x="750354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139700"/>
                </a:lnTo>
                <a:lnTo>
                  <a:pt x="793" y="169068"/>
                </a:lnTo>
                <a:lnTo>
                  <a:pt x="6350" y="184150"/>
                </a:lnTo>
                <a:lnTo>
                  <a:pt x="21431" y="189706"/>
                </a:lnTo>
                <a:lnTo>
                  <a:pt x="50800" y="190500"/>
                </a:lnTo>
                <a:lnTo>
                  <a:pt x="750354" y="190500"/>
                </a:lnTo>
                <a:lnTo>
                  <a:pt x="779722" y="189706"/>
                </a:lnTo>
                <a:lnTo>
                  <a:pt x="794804" y="184150"/>
                </a:lnTo>
                <a:lnTo>
                  <a:pt x="800360" y="169068"/>
                </a:lnTo>
                <a:lnTo>
                  <a:pt x="801154" y="139700"/>
                </a:lnTo>
                <a:lnTo>
                  <a:pt x="801154" y="50800"/>
                </a:lnTo>
                <a:lnTo>
                  <a:pt x="800360" y="21431"/>
                </a:lnTo>
                <a:lnTo>
                  <a:pt x="794804" y="6350"/>
                </a:lnTo>
                <a:lnTo>
                  <a:pt x="779722" y="793"/>
                </a:lnTo>
                <a:lnTo>
                  <a:pt x="750354" y="0"/>
                </a:lnTo>
                <a:close/>
              </a:path>
            </a:pathLst>
          </a:custGeom>
          <a:solidFill>
            <a:srgbClr val="FFEFCF"/>
          </a:solidFill>
        </p:spPr>
        <p:txBody>
          <a:bodyPr wrap="square" lIns="0" tIns="0" rIns="0" bIns="0" rtlCol="0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37">
            <a:extLst>
              <a:ext uri="{FF2B5EF4-FFF2-40B4-BE49-F238E27FC236}">
                <a16:creationId xmlns:a16="http://schemas.microsoft.com/office/drawing/2014/main" id="{D420E931-2E0D-4BCF-9092-7D302AF6B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91446"/>
              </p:ext>
            </p:extLst>
          </p:nvPr>
        </p:nvGraphicFramePr>
        <p:xfrm>
          <a:off x="2297553" y="1744824"/>
          <a:ext cx="8014847" cy="42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409">
                  <a:extLst>
                    <a:ext uri="{9D8B030D-6E8A-4147-A177-3AD203B41FA5}">
                      <a16:colId xmlns:a16="http://schemas.microsoft.com/office/drawing/2014/main" val="1039972554"/>
                    </a:ext>
                  </a:extLst>
                </a:gridCol>
                <a:gridCol w="4499438">
                  <a:extLst>
                    <a:ext uri="{9D8B030D-6E8A-4147-A177-3AD203B41FA5}">
                      <a16:colId xmlns:a16="http://schemas.microsoft.com/office/drawing/2014/main" val="3930956573"/>
                    </a:ext>
                  </a:extLst>
                </a:gridCol>
              </a:tblGrid>
              <a:tr h="277091">
                <a:tc gridSpan="2">
                  <a:txBody>
                    <a:bodyPr/>
                    <a:lstStyle/>
                    <a:p>
                      <a:pPr marL="2743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Uses of</a:t>
                      </a:r>
                      <a:r>
                        <a:rPr lang="en-US" sz="1300" b="1" spc="-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endParaRPr lang="en-US" sz="1300" dirty="0"/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57855"/>
                  </a:ext>
                </a:extLst>
              </a:tr>
              <a:tr h="49414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(toward; in the direction</a:t>
                      </a:r>
                      <a:r>
                        <a:rPr lang="en-US" sz="1300" i="1" spc="6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of)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cirujano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sale de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casa </a:t>
                      </a: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sz="1300" spc="-5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clínica</a:t>
                      </a:r>
                      <a:r>
                        <a:rPr lang="en-US" sz="1300" spc="-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las</a:t>
                      </a:r>
                      <a:r>
                        <a:rPr lang="en-US" sz="1300" spc="18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ocho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surgeon leaves his house at eight to go to the</a:t>
                      </a:r>
                      <a:r>
                        <a:rPr lang="en-US" sz="1300" i="1" spc="17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i="1" spc="-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clinic.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93254"/>
                  </a:ext>
                </a:extLst>
              </a:tr>
              <a:tr h="474772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300" spc="4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infinitive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order</a:t>
                      </a:r>
                      <a:r>
                        <a:rPr lang="en-US" sz="1300" i="1" spc="3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to)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estar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listo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n-US" sz="1300" b="1" spc="13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mañana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test results will be ready by</a:t>
                      </a:r>
                      <a:r>
                        <a:rPr lang="en-US" sz="1300" i="1" spc="12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i="1" spc="-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tomorrow.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021348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 or a specific time in the</a:t>
                      </a:r>
                      <a:r>
                        <a:rPr lang="en-US" sz="1300" b="1" spc="4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(by;</a:t>
                      </a:r>
                      <a:r>
                        <a:rPr lang="en-US" sz="1300" i="1" spc="1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for)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doctor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usó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termómetro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niño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tenía</a:t>
                      </a:r>
                      <a:r>
                        <a:rPr lang="en-US" sz="1300" spc="13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fiebre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doctor used a thermometer to see if the boy had a</a:t>
                      </a:r>
                      <a:r>
                        <a:rPr lang="en-US" sz="1300" i="1" spc="16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i="1" spc="-1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fever.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9571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 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300" spc="4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spc="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300" i="1" spc="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r>
                        <a:rPr lang="en-US" sz="1300" spc="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(for; used</a:t>
                      </a:r>
                      <a:r>
                        <a:rPr lang="en-US" sz="1300" i="1" spc="3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for)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investigador descubrió una cura </a:t>
                      </a:r>
                      <a:r>
                        <a:rPr lang="es-ES" sz="13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sz="1300" spc="9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enfermedad.</a:t>
                      </a:r>
                      <a:endParaRPr lang="es-E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researcher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discovered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cure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300" i="1" spc="4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39367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Recipient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(for)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enfermera preparó la cama </a:t>
                      </a:r>
                      <a:r>
                        <a:rPr lang="es-ES" sz="13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doña</a:t>
                      </a:r>
                      <a:r>
                        <a:rPr lang="es-ES" sz="1300" spc="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Ángela.</a:t>
                      </a:r>
                      <a:endParaRPr lang="es-E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nurse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prepared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Doña</a:t>
                      </a:r>
                      <a:r>
                        <a:rPr lang="es-ES" sz="1300" i="1" spc="8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Ángela.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374327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with others or</a:t>
                      </a:r>
                      <a:r>
                        <a:rPr lang="en-US" sz="1300" b="1" spc="4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opinion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(for;</a:t>
                      </a:r>
                      <a:r>
                        <a:rPr lang="en-US" sz="1300" i="1" spc="1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considering)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300" b="1" spc="-1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goza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buena</a:t>
                      </a:r>
                      <a:r>
                        <a:rPr lang="en-US" sz="1300" spc="3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</a:t>
                      </a:r>
                      <a:r>
                        <a:rPr lang="en-U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300" i="1" spc="-1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 age, she enjoys very good</a:t>
                      </a:r>
                      <a:r>
                        <a:rPr lang="en-US" sz="1300" i="1" spc="5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health.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48396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ES" sz="1300" b="1" spc="-1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mí, lo que tienes es gripe y no un</a:t>
                      </a:r>
                      <a:r>
                        <a:rPr lang="es-ES" sz="1300" spc="14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resfriado.</a:t>
                      </a:r>
                      <a:endParaRPr lang="es-E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s-ES" sz="1300" i="1" spc="-35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s-ES" sz="1300" i="1" spc="-3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me,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flu,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s-ES" sz="1300" i="1" spc="14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/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357386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3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3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hijo trabaja </a:t>
                      </a:r>
                      <a:r>
                        <a:rPr lang="es-ES" sz="13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una empresa</a:t>
                      </a:r>
                      <a:r>
                        <a:rPr lang="es-ES" sz="1300" spc="9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farmacéutica.</a:t>
                      </a:r>
                      <a:endParaRPr lang="es-E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s-ES" sz="13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s-ES" sz="13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pharmaceutical</a:t>
                      </a:r>
                      <a:r>
                        <a:rPr lang="es-ES" sz="1300" i="1" spc="10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1" spc="-1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</a:t>
                      </a:r>
                      <a:r>
                        <a:rPr lang="es-ES" sz="1300" i="1" spc="-1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68977"/>
                  </a:ext>
                </a:extLst>
              </a:tr>
            </a:tbl>
          </a:graphicData>
        </a:graphic>
      </p:graphicFrame>
      <p:sp>
        <p:nvSpPr>
          <p:cNvPr id="34" name="object 35">
            <a:extLst>
              <a:ext uri="{FF2B5EF4-FFF2-40B4-BE49-F238E27FC236}">
                <a16:creationId xmlns:a16="http://schemas.microsoft.com/office/drawing/2014/main" id="{29CBD103-0236-4A22-9392-B3710B8F5EAF}"/>
              </a:ext>
            </a:extLst>
          </p:cNvPr>
          <p:cNvSpPr/>
          <p:nvPr/>
        </p:nvSpPr>
        <p:spPr>
          <a:xfrm>
            <a:off x="2017487" y="1644219"/>
            <a:ext cx="8294914" cy="4422753"/>
          </a:xfrm>
          <a:custGeom>
            <a:avLst/>
            <a:gdLst/>
            <a:ahLst/>
            <a:cxnLst/>
            <a:rect l="l" t="t" r="r" b="b"/>
            <a:pathLst>
              <a:path w="5038725" h="4348480">
                <a:moveTo>
                  <a:pt x="38100" y="0"/>
                </a:moveTo>
                <a:lnTo>
                  <a:pt x="16073" y="595"/>
                </a:lnTo>
                <a:lnTo>
                  <a:pt x="4762" y="4762"/>
                </a:lnTo>
                <a:lnTo>
                  <a:pt x="595" y="16073"/>
                </a:lnTo>
                <a:lnTo>
                  <a:pt x="0" y="38100"/>
                </a:lnTo>
                <a:lnTo>
                  <a:pt x="0" y="4310227"/>
                </a:lnTo>
                <a:lnTo>
                  <a:pt x="595" y="4332254"/>
                </a:lnTo>
                <a:lnTo>
                  <a:pt x="4762" y="4343565"/>
                </a:lnTo>
                <a:lnTo>
                  <a:pt x="16073" y="4347732"/>
                </a:lnTo>
                <a:lnTo>
                  <a:pt x="38100" y="4348327"/>
                </a:lnTo>
                <a:lnTo>
                  <a:pt x="5000358" y="4348327"/>
                </a:lnTo>
                <a:lnTo>
                  <a:pt x="5022384" y="4347732"/>
                </a:lnTo>
                <a:lnTo>
                  <a:pt x="5033695" y="4343565"/>
                </a:lnTo>
                <a:lnTo>
                  <a:pt x="5037862" y="4332254"/>
                </a:lnTo>
                <a:lnTo>
                  <a:pt x="5038458" y="4310227"/>
                </a:lnTo>
                <a:lnTo>
                  <a:pt x="5038458" y="38100"/>
                </a:lnTo>
                <a:lnTo>
                  <a:pt x="5037862" y="16073"/>
                </a:lnTo>
                <a:lnTo>
                  <a:pt x="5033695" y="4762"/>
                </a:lnTo>
                <a:lnTo>
                  <a:pt x="5022384" y="595"/>
                </a:lnTo>
                <a:lnTo>
                  <a:pt x="5000358" y="0"/>
                </a:lnTo>
                <a:lnTo>
                  <a:pt x="38100" y="0"/>
                </a:lnTo>
                <a:close/>
              </a:path>
            </a:pathLst>
          </a:custGeom>
          <a:ln w="635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15C1DB-963E-4553-AFAD-61209094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4.3-2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846C23-4D93-41B5-B153-5D8B4026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ACAFF2D7-C1DB-4EFC-9032-50D4D5F750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i="1" dirty="0"/>
              <a:t>Por</a:t>
            </a:r>
            <a:r>
              <a:rPr lang="en-US" dirty="0"/>
              <a:t> and </a:t>
            </a:r>
            <a:r>
              <a:rPr lang="en-US" i="1" dirty="0"/>
              <a:t>para</a:t>
            </a: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E8FB9D9B-64DF-4071-9B24-3E19AFB176E6}"/>
              </a:ext>
            </a:extLst>
          </p:cNvPr>
          <p:cNvSpPr/>
          <p:nvPr/>
        </p:nvSpPr>
        <p:spPr>
          <a:xfrm>
            <a:off x="5646056" y="2148113"/>
            <a:ext cx="151807" cy="3764531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310210"/>
                </a:moveTo>
                <a:lnTo>
                  <a:pt x="0" y="0"/>
                </a:lnTo>
              </a:path>
            </a:pathLst>
          </a:custGeom>
          <a:ln w="6350">
            <a:solidFill>
              <a:srgbClr val="649DD4"/>
            </a:solidFill>
          </a:ln>
        </p:spPr>
        <p:txBody>
          <a:bodyPr wrap="square" lIns="0" tIns="0" rIns="0" bIns="0" rtlCol="0"/>
          <a:lstStyle/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4.3-3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i="1" dirty="0"/>
              <a:t>Por</a:t>
            </a:r>
            <a:r>
              <a:rPr lang="en-US" dirty="0"/>
              <a:t> and </a:t>
            </a:r>
            <a:r>
              <a:rPr lang="en-US" i="1" dirty="0"/>
              <a:t>para</a:t>
            </a:r>
            <a:endParaRPr lang="en-US" dirty="0"/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43962C2C-C666-4793-B0D2-224AB51FB063}"/>
              </a:ext>
            </a:extLst>
          </p:cNvPr>
          <p:cNvSpPr/>
          <p:nvPr/>
        </p:nvSpPr>
        <p:spPr>
          <a:xfrm>
            <a:off x="5211485" y="1776291"/>
            <a:ext cx="2131996" cy="299255"/>
          </a:xfrm>
          <a:custGeom>
            <a:avLst/>
            <a:gdLst/>
            <a:ahLst/>
            <a:cxnLst/>
            <a:rect l="l" t="t" r="r" b="b"/>
            <a:pathLst>
              <a:path w="801370" h="190500">
                <a:moveTo>
                  <a:pt x="750354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139700"/>
                </a:lnTo>
                <a:lnTo>
                  <a:pt x="793" y="169068"/>
                </a:lnTo>
                <a:lnTo>
                  <a:pt x="6350" y="184150"/>
                </a:lnTo>
                <a:lnTo>
                  <a:pt x="21431" y="189706"/>
                </a:lnTo>
                <a:lnTo>
                  <a:pt x="50800" y="190500"/>
                </a:lnTo>
                <a:lnTo>
                  <a:pt x="750354" y="190500"/>
                </a:lnTo>
                <a:lnTo>
                  <a:pt x="779722" y="189706"/>
                </a:lnTo>
                <a:lnTo>
                  <a:pt x="794804" y="184150"/>
                </a:lnTo>
                <a:lnTo>
                  <a:pt x="800360" y="169068"/>
                </a:lnTo>
                <a:lnTo>
                  <a:pt x="801154" y="139700"/>
                </a:lnTo>
                <a:lnTo>
                  <a:pt x="801154" y="50800"/>
                </a:lnTo>
                <a:lnTo>
                  <a:pt x="800360" y="21431"/>
                </a:lnTo>
                <a:lnTo>
                  <a:pt x="794804" y="6350"/>
                </a:lnTo>
                <a:lnTo>
                  <a:pt x="779722" y="793"/>
                </a:lnTo>
                <a:lnTo>
                  <a:pt x="750354" y="0"/>
                </a:lnTo>
                <a:close/>
              </a:path>
            </a:pathLst>
          </a:custGeom>
          <a:solidFill>
            <a:srgbClr val="FFEFC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37">
            <a:extLst>
              <a:ext uri="{FF2B5EF4-FFF2-40B4-BE49-F238E27FC236}">
                <a16:creationId xmlns:a16="http://schemas.microsoft.com/office/drawing/2014/main" id="{590AA0F7-B987-4B12-AE5E-4EE449E89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788959"/>
              </p:ext>
            </p:extLst>
          </p:nvPr>
        </p:nvGraphicFramePr>
        <p:xfrm>
          <a:off x="4096576" y="1752173"/>
          <a:ext cx="4233876" cy="1935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242">
                  <a:extLst>
                    <a:ext uri="{9D8B030D-6E8A-4147-A177-3AD203B41FA5}">
                      <a16:colId xmlns:a16="http://schemas.microsoft.com/office/drawing/2014/main" val="1039972554"/>
                    </a:ext>
                  </a:extLst>
                </a:gridCol>
                <a:gridCol w="2060634">
                  <a:extLst>
                    <a:ext uri="{9D8B030D-6E8A-4147-A177-3AD203B41FA5}">
                      <a16:colId xmlns:a16="http://schemas.microsoft.com/office/drawing/2014/main" val="3930956573"/>
                    </a:ext>
                  </a:extLst>
                </a:gridCol>
              </a:tblGrid>
              <a:tr h="3806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US" sz="1400" b="1" i="1" kern="120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para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57855"/>
                  </a:ext>
                </a:extLst>
              </a:tr>
              <a:tr h="457461">
                <a:tc>
                  <a:txBody>
                    <a:bodyPr/>
                    <a:lstStyle/>
                    <a:p>
                      <a:pPr marL="182880" indent="-4572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estar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para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bromas</a:t>
                      </a:r>
                      <a:endParaRPr lang="en-US" sz="1400" b="1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880" indent="-4572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400" b="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in no mood  for jokes</a:t>
                      </a:r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4572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400" b="1" i="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que</a:t>
                      </a:r>
                    </a:p>
                    <a:p>
                      <a:pPr marL="182880" indent="-4572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that</a:t>
                      </a:r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93254"/>
                  </a:ext>
                </a:extLst>
              </a:tr>
              <a:tr h="323684">
                <a:tc>
                  <a:txBody>
                    <a:bodyPr/>
                    <a:lstStyle/>
                    <a:p>
                      <a:pPr marL="18288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ser para tanto</a:t>
                      </a:r>
                    </a:p>
                    <a:p>
                      <a:pPr marL="18288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not be a big deal</a:t>
                      </a:r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457200"/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que (lo)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sepas</a:t>
                      </a:r>
                      <a:endParaRPr lang="en-US" sz="1400" b="1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880" indent="-457200"/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 so you know</a:t>
                      </a:r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021348"/>
                  </a:ext>
                </a:extLst>
              </a:tr>
              <a:tr h="356928">
                <a:tc>
                  <a:txBody>
                    <a:bodyPr/>
                    <a:lstStyle/>
                    <a:p>
                      <a:pPr marL="18288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colmo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288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top it all off</a:t>
                      </a:r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n-US" sz="1400" b="1" kern="12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siempre</a:t>
                      </a:r>
                      <a:endParaRPr lang="en-US" sz="1400" b="1" kern="1200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8288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forever</a:t>
                      </a:r>
                      <a:endParaRPr lang="en-US" sz="1400" kern="1200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95713"/>
                  </a:ext>
                </a:extLst>
              </a:tr>
            </a:tbl>
          </a:graphicData>
        </a:graphic>
      </p:graphicFrame>
      <p:sp>
        <p:nvSpPr>
          <p:cNvPr id="11" name="object 35">
            <a:extLst>
              <a:ext uri="{FF2B5EF4-FFF2-40B4-BE49-F238E27FC236}">
                <a16:creationId xmlns:a16="http://schemas.microsoft.com/office/drawing/2014/main" id="{974DCF3F-DB58-48CC-A40A-4D60FEEAF84D}"/>
              </a:ext>
            </a:extLst>
          </p:cNvPr>
          <p:cNvSpPr/>
          <p:nvPr/>
        </p:nvSpPr>
        <p:spPr>
          <a:xfrm>
            <a:off x="3861547" y="1611087"/>
            <a:ext cx="4643824" cy="2365830"/>
          </a:xfrm>
          <a:custGeom>
            <a:avLst/>
            <a:gdLst/>
            <a:ahLst/>
            <a:cxnLst/>
            <a:rect l="l" t="t" r="r" b="b"/>
            <a:pathLst>
              <a:path w="5038725" h="4348480">
                <a:moveTo>
                  <a:pt x="38100" y="0"/>
                </a:moveTo>
                <a:lnTo>
                  <a:pt x="16073" y="595"/>
                </a:lnTo>
                <a:lnTo>
                  <a:pt x="4762" y="4762"/>
                </a:lnTo>
                <a:lnTo>
                  <a:pt x="595" y="16073"/>
                </a:lnTo>
                <a:lnTo>
                  <a:pt x="0" y="38100"/>
                </a:lnTo>
                <a:lnTo>
                  <a:pt x="0" y="4310227"/>
                </a:lnTo>
                <a:lnTo>
                  <a:pt x="595" y="4332254"/>
                </a:lnTo>
                <a:lnTo>
                  <a:pt x="4762" y="4343565"/>
                </a:lnTo>
                <a:lnTo>
                  <a:pt x="16073" y="4347732"/>
                </a:lnTo>
                <a:lnTo>
                  <a:pt x="38100" y="4348327"/>
                </a:lnTo>
                <a:lnTo>
                  <a:pt x="5000358" y="4348327"/>
                </a:lnTo>
                <a:lnTo>
                  <a:pt x="5022384" y="4347732"/>
                </a:lnTo>
                <a:lnTo>
                  <a:pt x="5033695" y="4343565"/>
                </a:lnTo>
                <a:lnTo>
                  <a:pt x="5037862" y="4332254"/>
                </a:lnTo>
                <a:lnTo>
                  <a:pt x="5038458" y="4310227"/>
                </a:lnTo>
                <a:lnTo>
                  <a:pt x="5038458" y="38100"/>
                </a:lnTo>
                <a:lnTo>
                  <a:pt x="5037862" y="16073"/>
                </a:lnTo>
                <a:lnTo>
                  <a:pt x="5033695" y="4762"/>
                </a:lnTo>
                <a:lnTo>
                  <a:pt x="5022384" y="595"/>
                </a:lnTo>
                <a:lnTo>
                  <a:pt x="5000358" y="0"/>
                </a:lnTo>
                <a:lnTo>
                  <a:pt x="38100" y="0"/>
                </a:lnTo>
                <a:close/>
              </a:path>
            </a:pathLst>
          </a:custGeom>
          <a:ln w="635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E0ABB56-D3E5-46E5-9A91-DEC879B1DD28}"/>
              </a:ext>
            </a:extLst>
          </p:cNvPr>
          <p:cNvSpPr txBox="1">
            <a:spLocks/>
          </p:cNvSpPr>
          <p:nvPr/>
        </p:nvSpPr>
        <p:spPr>
          <a:xfrm>
            <a:off x="2280004" y="4282563"/>
            <a:ext cx="8489596" cy="157281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CO" sz="2400" spc="-10" dirty="0"/>
              <a:t>Note that the expression </a:t>
            </a:r>
            <a:r>
              <a:rPr lang="en-US" altLang="es-CO" sz="2400" b="1" spc="-10" dirty="0"/>
              <a:t>para que </a:t>
            </a:r>
            <a:r>
              <a:rPr lang="en-US" altLang="es-CO" sz="2400" spc="-10" dirty="0"/>
              <a:t>is followed by the subjunctive.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CO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s-CO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CO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compré</a:t>
            </a:r>
            <a:r>
              <a:rPr lang="en-US" altLang="es-CO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CO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zapatos</a:t>
            </a:r>
            <a:r>
              <a:rPr lang="en-US" altLang="es-CO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CO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altLang="es-CO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CO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</a:t>
            </a:r>
            <a:r>
              <a:rPr lang="en-US" altLang="es-CO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CO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hagas</a:t>
            </a:r>
            <a:r>
              <a:rPr lang="en-US" altLang="es-CO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CO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n-US" altLang="es-CO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CO"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got you sneakers so that you will work out.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28227FE-FE7D-46E0-A7A3-57E28A65B240}"/>
              </a:ext>
            </a:extLst>
          </p:cNvPr>
          <p:cNvSpPr/>
          <p:nvPr/>
        </p:nvSpPr>
        <p:spPr>
          <a:xfrm>
            <a:off x="2394614" y="4456068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70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4.3-4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i="1" dirty="0"/>
              <a:t>Por</a:t>
            </a:r>
            <a:r>
              <a:rPr lang="en-US" dirty="0"/>
              <a:t> and </a:t>
            </a:r>
            <a:r>
              <a:rPr lang="en-US" i="1" dirty="0"/>
              <a:t>para</a:t>
            </a:r>
            <a:endParaRPr lang="es-CO" dirty="0"/>
          </a:p>
        </p:txBody>
      </p:sp>
      <p:pic>
        <p:nvPicPr>
          <p:cNvPr id="4" name="Imagen 3" descr="Rocío comforts Lorenzo at the hospital. She tells him, Ya va por el quinto café.">
            <a:extLst>
              <a:ext uri="{FF2B5EF4-FFF2-40B4-BE49-F238E27FC236}">
                <a16:creationId xmlns:a16="http://schemas.microsoft.com/office/drawing/2014/main" id="{FDFFF12E-99C6-4FCD-BAB2-1A207B5D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405" y="2049172"/>
            <a:ext cx="3966482" cy="2372112"/>
          </a:xfrm>
          <a:prstGeom prst="rect">
            <a:avLst/>
          </a:prstGeom>
        </p:spPr>
      </p:pic>
      <p:pic>
        <p:nvPicPr>
          <p:cNvPr id="6" name="Imagen 5" descr="Manu is followed by Lorenzo and Rocío in the hospital. Manu says, No hagan ruido, por si acaso está durmiendo.">
            <a:extLst>
              <a:ext uri="{FF2B5EF4-FFF2-40B4-BE49-F238E27FC236}">
                <a16:creationId xmlns:a16="http://schemas.microsoft.com/office/drawing/2014/main" id="{241E4BAC-800F-4380-BA88-4A8B0398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192" y="2139712"/>
            <a:ext cx="5215675" cy="23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6">
            <a:extLst>
              <a:ext uri="{FF2B5EF4-FFF2-40B4-BE49-F238E27FC236}">
                <a16:creationId xmlns:a16="http://schemas.microsoft.com/office/drawing/2014/main" id="{D7B19AB0-9182-4FD8-B046-9EC6E22FBC79}"/>
              </a:ext>
            </a:extLst>
          </p:cNvPr>
          <p:cNvSpPr/>
          <p:nvPr/>
        </p:nvSpPr>
        <p:spPr>
          <a:xfrm>
            <a:off x="5047132" y="1611474"/>
            <a:ext cx="1115543" cy="253260"/>
          </a:xfrm>
          <a:custGeom>
            <a:avLst/>
            <a:gdLst/>
            <a:ahLst/>
            <a:cxnLst/>
            <a:rect l="l" t="t" r="r" b="b"/>
            <a:pathLst>
              <a:path w="801370" h="190500">
                <a:moveTo>
                  <a:pt x="750354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139700"/>
                </a:lnTo>
                <a:lnTo>
                  <a:pt x="793" y="169068"/>
                </a:lnTo>
                <a:lnTo>
                  <a:pt x="6350" y="184150"/>
                </a:lnTo>
                <a:lnTo>
                  <a:pt x="21431" y="189706"/>
                </a:lnTo>
                <a:lnTo>
                  <a:pt x="50800" y="190500"/>
                </a:lnTo>
                <a:lnTo>
                  <a:pt x="750354" y="190500"/>
                </a:lnTo>
                <a:lnTo>
                  <a:pt x="779722" y="189706"/>
                </a:lnTo>
                <a:lnTo>
                  <a:pt x="794804" y="184150"/>
                </a:lnTo>
                <a:lnTo>
                  <a:pt x="800360" y="169068"/>
                </a:lnTo>
                <a:lnTo>
                  <a:pt x="801154" y="139700"/>
                </a:lnTo>
                <a:lnTo>
                  <a:pt x="801154" y="50800"/>
                </a:lnTo>
                <a:lnTo>
                  <a:pt x="800360" y="21431"/>
                </a:lnTo>
                <a:lnTo>
                  <a:pt x="794804" y="6350"/>
                </a:lnTo>
                <a:lnTo>
                  <a:pt x="779722" y="793"/>
                </a:lnTo>
                <a:lnTo>
                  <a:pt x="750354" y="0"/>
                </a:lnTo>
                <a:close/>
              </a:path>
            </a:pathLst>
          </a:custGeom>
          <a:solidFill>
            <a:srgbClr val="FFEFCF"/>
          </a:solidFill>
        </p:spPr>
        <p:txBody>
          <a:bodyPr wrap="square" lIns="0" tIns="0" rIns="0" bIns="0" rtlCol="0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37">
            <a:extLst>
              <a:ext uri="{FF2B5EF4-FFF2-40B4-BE49-F238E27FC236}">
                <a16:creationId xmlns:a16="http://schemas.microsoft.com/office/drawing/2014/main" id="{D420E931-2E0D-4BCF-9092-7D302AF6B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9602"/>
              </p:ext>
            </p:extLst>
          </p:nvPr>
        </p:nvGraphicFramePr>
        <p:xfrm>
          <a:off x="2297553" y="1611474"/>
          <a:ext cx="8014847" cy="446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13">
                  <a:extLst>
                    <a:ext uri="{9D8B030D-6E8A-4147-A177-3AD203B41FA5}">
                      <a16:colId xmlns:a16="http://schemas.microsoft.com/office/drawing/2014/main" val="1039972554"/>
                    </a:ext>
                  </a:extLst>
                </a:gridCol>
                <a:gridCol w="4810234">
                  <a:extLst>
                    <a:ext uri="{9D8B030D-6E8A-4147-A177-3AD203B41FA5}">
                      <a16:colId xmlns:a16="http://schemas.microsoft.com/office/drawing/2014/main" val="3930956573"/>
                    </a:ext>
                  </a:extLst>
                </a:gridCol>
              </a:tblGrid>
              <a:tr h="429597">
                <a:tc gridSpan="2">
                  <a:txBody>
                    <a:bodyPr/>
                    <a:lstStyle/>
                    <a:p>
                      <a:pPr marL="2743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Uses of</a:t>
                      </a:r>
                      <a:r>
                        <a:rPr lang="en-US" sz="1300" b="1" spc="-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endParaRPr lang="en-US" sz="1300" dirty="0"/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57855"/>
                  </a:ext>
                </a:extLst>
              </a:tr>
              <a:tr h="515786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200" b="1" kern="120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Motion or a general location</a:t>
                      </a: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200" i="1" kern="120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(along; through; around; by)</a:t>
                      </a:r>
                    </a:p>
                  </a:txBody>
                  <a:tcPr marT="0" marB="41564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1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 quebré la pierna corriendo </a:t>
                      </a:r>
                      <a:r>
                        <a:rPr lang="es-E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s-E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S" sz="1400" spc="114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parque.</a:t>
                      </a:r>
                      <a:br>
                        <a:rPr lang="es-E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broke my leg running through the</a:t>
                      </a:r>
                      <a:r>
                        <a:rPr lang="en-US" sz="1400" i="1" spc="12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93254"/>
                  </a:ext>
                </a:extLst>
              </a:tr>
              <a:tr h="50205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an</a:t>
                      </a:r>
                      <a:r>
                        <a:rPr lang="en-US" sz="1200" b="1" spc="4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(for; during;</a:t>
                      </a:r>
                      <a:r>
                        <a:rPr lang="en-US" sz="1200" i="1" spc="3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41564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Estuvo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cama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</a:t>
                      </a:r>
                      <a:r>
                        <a:rPr lang="en-US" sz="1400" spc="9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meses.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was in bed for two</a:t>
                      </a:r>
                      <a:r>
                        <a:rPr lang="en-US" sz="1400" i="1" spc="10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021348"/>
                  </a:ext>
                </a:extLst>
              </a:tr>
              <a:tr h="50205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 or motive for an</a:t>
                      </a:r>
                      <a:r>
                        <a:rPr lang="en-US" sz="1200" b="1" spc="6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(because of; on account of; on behalf</a:t>
                      </a:r>
                      <a:r>
                        <a:rPr lang="en-US" sz="1200" i="1" spc="4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of)</a:t>
                      </a:r>
                      <a:endParaRPr lang="en-US" sz="1200" dirty="0"/>
                    </a:p>
                  </a:txBody>
                  <a:tcPr marT="0" marB="41564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Rezó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hijo</a:t>
                      </a:r>
                      <a:r>
                        <a:rPr lang="en-US" sz="1400" spc="7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enfermo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prayed for her sick</a:t>
                      </a:r>
                      <a:r>
                        <a:rPr lang="en-US" sz="1400" i="1" spc="9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95713"/>
                  </a:ext>
                </a:extLst>
              </a:tr>
              <a:tr h="50373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 of a</a:t>
                      </a:r>
                      <a:r>
                        <a:rPr lang="en-US" sz="1200" b="1" spc="5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(for; in search</a:t>
                      </a:r>
                      <a:r>
                        <a:rPr lang="en-US" sz="1200" i="1" spc="-4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of)</a:t>
                      </a:r>
                      <a:endParaRPr lang="en-US" sz="1200" dirty="0"/>
                    </a:p>
                  </a:txBody>
                  <a:tcPr marT="0" marB="41564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enfermero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n-US" sz="1400" spc="8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termómetro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nurse went to get a</a:t>
                      </a:r>
                      <a:r>
                        <a:rPr lang="en-US" sz="1400" i="1" spc="11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spc="-1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thermometer.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393671"/>
                  </a:ext>
                </a:extLst>
              </a:tr>
              <a:tr h="50373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Means by</a:t>
                      </a:r>
                      <a:r>
                        <a:rPr lang="en-US" sz="1200" b="1" spc="-6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(by; by way of; by means</a:t>
                      </a:r>
                      <a:r>
                        <a:rPr lang="en-US" sz="1200" i="1" spc="9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of)</a:t>
                      </a:r>
                      <a:endParaRPr lang="en-US" sz="1200" dirty="0"/>
                    </a:p>
                  </a:txBody>
                  <a:tcPr marT="0" marB="41564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Consulté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el doctor 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1400" b="1" spc="8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teléfono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consulted with the doctor by</a:t>
                      </a:r>
                      <a:r>
                        <a:rPr lang="en-US" sz="1400" i="1" spc="10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phone.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374327"/>
                  </a:ext>
                </a:extLst>
              </a:tr>
              <a:tr h="50373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or</a:t>
                      </a:r>
                      <a:r>
                        <a:rPr lang="en-US" sz="1200" b="1" spc="3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substitution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(for; in exchange</a:t>
                      </a:r>
                      <a:r>
                        <a:rPr lang="en-US" sz="1200" i="1" spc="5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for)</a:t>
                      </a:r>
                      <a:endParaRPr lang="en-US" sz="1200" dirty="0"/>
                    </a:p>
                  </a:txBody>
                  <a:tcPr marT="0" marB="41564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Cambiamos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ese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uno</a:t>
                      </a:r>
                      <a:r>
                        <a:rPr lang="en-US" sz="1400" spc="8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nuevo.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400" i="1" spc="-1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changed from that treatment to a new</a:t>
                      </a:r>
                      <a:r>
                        <a:rPr lang="en-US" sz="1400" i="1" spc="14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483960"/>
                  </a:ext>
                </a:extLst>
              </a:tr>
              <a:tr h="50373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of</a:t>
                      </a:r>
                      <a:r>
                        <a:rPr lang="en-US" sz="1200" b="1" spc="3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(per;</a:t>
                      </a:r>
                      <a:r>
                        <a:rPr lang="en-US" sz="1200" i="1" spc="15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by)</a:t>
                      </a:r>
                      <a:endParaRPr lang="en-US" sz="1200" dirty="0"/>
                    </a:p>
                  </a:txBody>
                  <a:tcPr marT="0" marB="41564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400" spc="-1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Tengo 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tomar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las pastillas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cinco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veces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1400" b="1" spc="14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have to take the pills five times a</a:t>
                      </a:r>
                      <a:r>
                        <a:rPr lang="en-US" sz="1400" i="1" spc="16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spc="-1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357386"/>
                  </a:ext>
                </a:extLst>
              </a:tr>
              <a:tr h="50373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 (passive</a:t>
                      </a:r>
                      <a:r>
                        <a:rPr lang="en-US" sz="1200" b="1" spc="3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voice)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i="1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(by)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41564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nueva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pública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anunciada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n-US" sz="1400" spc="1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prensa</a:t>
                      </a:r>
                      <a:r>
                        <a:rPr lang="en-US" sz="14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new public health </a:t>
                      </a:r>
                      <a:r>
                        <a:rPr lang="en-US" sz="1400" i="1" spc="-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policy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announced by the</a:t>
                      </a:r>
                      <a:r>
                        <a:rPr lang="en-US" sz="1400" i="1" spc="13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68977"/>
                  </a:ext>
                </a:extLst>
              </a:tr>
            </a:tbl>
          </a:graphicData>
        </a:graphic>
      </p:graphicFrame>
      <p:sp>
        <p:nvSpPr>
          <p:cNvPr id="34" name="object 35">
            <a:extLst>
              <a:ext uri="{FF2B5EF4-FFF2-40B4-BE49-F238E27FC236}">
                <a16:creationId xmlns:a16="http://schemas.microsoft.com/office/drawing/2014/main" id="{29CBD103-0236-4A22-9392-B3710B8F5EAF}"/>
              </a:ext>
            </a:extLst>
          </p:cNvPr>
          <p:cNvSpPr/>
          <p:nvPr/>
        </p:nvSpPr>
        <p:spPr>
          <a:xfrm>
            <a:off x="2090056" y="1510869"/>
            <a:ext cx="8245929" cy="4667681"/>
          </a:xfrm>
          <a:custGeom>
            <a:avLst/>
            <a:gdLst/>
            <a:ahLst/>
            <a:cxnLst/>
            <a:rect l="l" t="t" r="r" b="b"/>
            <a:pathLst>
              <a:path w="5038725" h="4348480">
                <a:moveTo>
                  <a:pt x="38100" y="0"/>
                </a:moveTo>
                <a:lnTo>
                  <a:pt x="16073" y="595"/>
                </a:lnTo>
                <a:lnTo>
                  <a:pt x="4762" y="4762"/>
                </a:lnTo>
                <a:lnTo>
                  <a:pt x="595" y="16073"/>
                </a:lnTo>
                <a:lnTo>
                  <a:pt x="0" y="38100"/>
                </a:lnTo>
                <a:lnTo>
                  <a:pt x="0" y="4310227"/>
                </a:lnTo>
                <a:lnTo>
                  <a:pt x="595" y="4332254"/>
                </a:lnTo>
                <a:lnTo>
                  <a:pt x="4762" y="4343565"/>
                </a:lnTo>
                <a:lnTo>
                  <a:pt x="16073" y="4347732"/>
                </a:lnTo>
                <a:lnTo>
                  <a:pt x="38100" y="4348327"/>
                </a:lnTo>
                <a:lnTo>
                  <a:pt x="5000358" y="4348327"/>
                </a:lnTo>
                <a:lnTo>
                  <a:pt x="5022384" y="4347732"/>
                </a:lnTo>
                <a:lnTo>
                  <a:pt x="5033695" y="4343565"/>
                </a:lnTo>
                <a:lnTo>
                  <a:pt x="5037862" y="4332254"/>
                </a:lnTo>
                <a:lnTo>
                  <a:pt x="5038458" y="4310227"/>
                </a:lnTo>
                <a:lnTo>
                  <a:pt x="5038458" y="38100"/>
                </a:lnTo>
                <a:lnTo>
                  <a:pt x="5037862" y="16073"/>
                </a:lnTo>
                <a:lnTo>
                  <a:pt x="5033695" y="4762"/>
                </a:lnTo>
                <a:lnTo>
                  <a:pt x="5022384" y="595"/>
                </a:lnTo>
                <a:lnTo>
                  <a:pt x="5000358" y="0"/>
                </a:lnTo>
                <a:lnTo>
                  <a:pt x="38100" y="0"/>
                </a:lnTo>
                <a:close/>
              </a:path>
            </a:pathLst>
          </a:custGeom>
          <a:ln w="635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15C1DB-963E-4553-AFAD-61209094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4.3-5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846C23-4D93-41B5-B153-5D8B4026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ACAFF2D7-C1DB-4EFC-9032-50D4D5F750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i="1" dirty="0"/>
              <a:t>Por</a:t>
            </a:r>
            <a:r>
              <a:rPr lang="en-US" dirty="0"/>
              <a:t> and </a:t>
            </a:r>
            <a:r>
              <a:rPr lang="en-US" i="1" dirty="0"/>
              <a:t>para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4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9">
            <a:extLst>
              <a:ext uri="{FF2B5EF4-FFF2-40B4-BE49-F238E27FC236}">
                <a16:creationId xmlns:a16="http://schemas.microsoft.com/office/drawing/2014/main" id="{E93E2A78-08F1-42B1-920B-19C72DF7A3F3}"/>
              </a:ext>
            </a:extLst>
          </p:cNvPr>
          <p:cNvSpPr/>
          <p:nvPr/>
        </p:nvSpPr>
        <p:spPr>
          <a:xfrm>
            <a:off x="5183505" y="1840498"/>
            <a:ext cx="2025784" cy="293102"/>
          </a:xfrm>
          <a:custGeom>
            <a:avLst/>
            <a:gdLst/>
            <a:ahLst/>
            <a:cxnLst/>
            <a:rect l="l" t="t" r="r" b="b"/>
            <a:pathLst>
              <a:path w="1240789" h="190500">
                <a:moveTo>
                  <a:pt x="1189939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139700"/>
                </a:lnTo>
                <a:lnTo>
                  <a:pt x="793" y="169068"/>
                </a:lnTo>
                <a:lnTo>
                  <a:pt x="6350" y="184150"/>
                </a:lnTo>
                <a:lnTo>
                  <a:pt x="21431" y="189706"/>
                </a:lnTo>
                <a:lnTo>
                  <a:pt x="50800" y="190500"/>
                </a:lnTo>
                <a:lnTo>
                  <a:pt x="1189939" y="190500"/>
                </a:lnTo>
                <a:lnTo>
                  <a:pt x="1219307" y="189706"/>
                </a:lnTo>
                <a:lnTo>
                  <a:pt x="1234389" y="184150"/>
                </a:lnTo>
                <a:lnTo>
                  <a:pt x="1239945" y="169068"/>
                </a:lnTo>
                <a:lnTo>
                  <a:pt x="1240739" y="139700"/>
                </a:lnTo>
                <a:lnTo>
                  <a:pt x="1240739" y="50800"/>
                </a:lnTo>
                <a:lnTo>
                  <a:pt x="1239945" y="21431"/>
                </a:lnTo>
                <a:lnTo>
                  <a:pt x="1234389" y="6350"/>
                </a:lnTo>
                <a:lnTo>
                  <a:pt x="1219307" y="793"/>
                </a:lnTo>
                <a:lnTo>
                  <a:pt x="1189939" y="0"/>
                </a:lnTo>
                <a:close/>
              </a:path>
            </a:pathLst>
          </a:custGeom>
          <a:solidFill>
            <a:srgbClr val="FFE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Tabla 37">
            <a:extLst>
              <a:ext uri="{FF2B5EF4-FFF2-40B4-BE49-F238E27FC236}">
                <a16:creationId xmlns:a16="http://schemas.microsoft.com/office/drawing/2014/main" id="{590AA0F7-B987-4B12-AE5E-4EE449E89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78098"/>
              </p:ext>
            </p:extLst>
          </p:nvPr>
        </p:nvGraphicFramePr>
        <p:xfrm>
          <a:off x="3378978" y="1840498"/>
          <a:ext cx="6692122" cy="404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260">
                  <a:extLst>
                    <a:ext uri="{9D8B030D-6E8A-4147-A177-3AD203B41FA5}">
                      <a16:colId xmlns:a16="http://schemas.microsoft.com/office/drawing/2014/main" val="1039972554"/>
                    </a:ext>
                  </a:extLst>
                </a:gridCol>
                <a:gridCol w="3939862">
                  <a:extLst>
                    <a:ext uri="{9D8B030D-6E8A-4147-A177-3AD203B41FA5}">
                      <a16:colId xmlns:a16="http://schemas.microsoft.com/office/drawing/2014/main" val="3930956573"/>
                    </a:ext>
                  </a:extLst>
                </a:gridCol>
              </a:tblGrid>
              <a:tr h="458202">
                <a:tc gridSpan="2">
                  <a:txBody>
                    <a:bodyPr/>
                    <a:lstStyle/>
                    <a:p>
                      <a:pPr marL="1828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US" sz="1400" b="1" i="1" kern="1200" dirty="0">
                          <a:solidFill>
                            <a:srgbClr val="0066B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por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5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indent="-4572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ahora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time being </a:t>
                      </a:r>
                      <a:endParaRPr lang="en-US" sz="1400" b="0" i="1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777875">
                        <a:lnSpc>
                          <a:spcPct val="152100"/>
                        </a:lnSpc>
                        <a:spcBef>
                          <a:spcPts val="185"/>
                        </a:spcBef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lo general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general </a:t>
                      </a:r>
                      <a:endParaRPr lang="es-ES" sz="1400" i="1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93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indent="-4572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allí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aquí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around there/here </a:t>
                      </a:r>
                      <a:endParaRPr lang="en-US" sz="1400" b="0" i="1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777875" lvl="0" indent="0" algn="l" defTabSz="914400" rtl="0" eaLnBrk="1" fontAlgn="auto" latinLnBrk="0" hangingPunct="1">
                        <a:lnSpc>
                          <a:spcPct val="1521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lo menos </a:t>
                      </a:r>
                      <a:r>
                        <a:rPr lang="es-E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s-ES" sz="14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</a:t>
                      </a:r>
                      <a:r>
                        <a:rPr lang="es-E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400" i="1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021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93980">
                        <a:lnSpc>
                          <a:spcPct val="152100"/>
                        </a:lnSpc>
                        <a:spcBef>
                          <a:spcPts val="100"/>
                        </a:spcBef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casualidad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sz="1400" i="1" spc="1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chance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777875" lvl="0" indent="0" algn="l" defTabSz="914400" rtl="0" eaLnBrk="1" fontAlgn="auto" latinLnBrk="0" hangingPunct="1">
                        <a:lnSpc>
                          <a:spcPct val="1521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lo tanto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therefore 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95713"/>
                  </a:ext>
                </a:extLst>
              </a:tr>
              <a:tr h="184058">
                <a:tc>
                  <a:txBody>
                    <a:bodyPr/>
                    <a:lstStyle/>
                    <a:p>
                      <a:pPr marL="12700" marR="93980" lvl="0" indent="0" algn="l" defTabSz="914400" rtl="0" eaLnBrk="1" fontAlgn="auto" latinLnBrk="0" hangingPunct="1">
                        <a:lnSpc>
                          <a:spcPct val="152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cierto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the</a:t>
                      </a:r>
                      <a:r>
                        <a:rPr lang="en-US" sz="1400" i="1" spc="-2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way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lo visto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apparently</a:t>
                      </a:r>
                      <a:endParaRPr lang="en-US" sz="1400" kern="1200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695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93980" lvl="0" indent="0" algn="l" defTabSz="914400" rtl="0" eaLnBrk="1" fontAlgn="auto" latinLnBrk="0" hangingPunct="1">
                        <a:lnSpc>
                          <a:spcPct val="152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1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¡Por 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Dios! </a:t>
                      </a:r>
                      <a:r>
                        <a:rPr lang="en-US" sz="1400" i="1" spc="-1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God’s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sake!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más/mucho que </a:t>
                      </a:r>
                      <a:r>
                        <a:rPr lang="es-E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s-ES" sz="14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matter</a:t>
                      </a:r>
                      <a:r>
                        <a:rPr lang="es-E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es-E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much</a:t>
                      </a:r>
                      <a:endParaRPr lang="en-US" sz="1400" kern="1200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2718"/>
                  </a:ext>
                </a:extLst>
              </a:tr>
              <a:tr h="245411">
                <a:tc>
                  <a:txBody>
                    <a:bodyPr/>
                    <a:lstStyle/>
                    <a:p>
                      <a:pPr marL="12700" marR="93980">
                        <a:lnSpc>
                          <a:spcPct val="152100"/>
                        </a:lnSpc>
                        <a:spcBef>
                          <a:spcPts val="100"/>
                        </a:spcBef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ejemplo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example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otro lado/otra parte </a:t>
                      </a:r>
                      <a:r>
                        <a:rPr lang="es-ES" sz="14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s-E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s-E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</a:t>
                      </a:r>
                      <a:endParaRPr lang="en-US" sz="1400" kern="1200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282831"/>
                  </a:ext>
                </a:extLst>
              </a:tr>
              <a:tr h="184058">
                <a:tc>
                  <a:txBody>
                    <a:bodyPr/>
                    <a:lstStyle/>
                    <a:p>
                      <a:pPr marL="12700" marR="93980" lvl="0" indent="0" algn="l" defTabSz="914400" rtl="0" eaLnBrk="1" fontAlgn="auto" latinLnBrk="0" hangingPunct="1">
                        <a:lnSpc>
                          <a:spcPct val="152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escrito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1400" i="1" spc="1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primera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first</a:t>
                      </a:r>
                      <a:r>
                        <a:rPr lang="en-US" sz="1400" i="1" spc="8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400" kern="1200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598604"/>
                  </a:ext>
                </a:extLst>
              </a:tr>
              <a:tr h="122705">
                <a:tc>
                  <a:txBody>
                    <a:bodyPr/>
                    <a:lstStyle/>
                    <a:p>
                      <a:pPr marL="12700" marR="93980" lvl="0" indent="0" algn="l" defTabSz="914400" rtl="0" eaLnBrk="1" fontAlgn="auto" latinLnBrk="0" hangingPunct="1">
                        <a:lnSpc>
                          <a:spcPct val="152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eso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therefore; for that</a:t>
                      </a:r>
                      <a:r>
                        <a:rPr lang="en-US" sz="1400" i="1" spc="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reason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b="1" kern="12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400" b="1" kern="12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acaso</a:t>
                      </a:r>
                      <a:r>
                        <a:rPr lang="en-US" sz="1400" b="1" kern="12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kern="120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just in case</a:t>
                      </a:r>
                    </a:p>
                  </a:txBody>
                  <a:tcPr marT="0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575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93980" lvl="0" indent="0" algn="l" defTabSz="914400" rtl="0" eaLnBrk="1" fontAlgn="auto" latinLnBrk="0" hangingPunct="1">
                        <a:lnSpc>
                          <a:spcPct val="152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fin</a:t>
                      </a:r>
                      <a:r>
                        <a:rPr lang="en-US" sz="1400" b="1" spc="25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finally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1400" b="1" dirty="0" err="1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supuesto</a:t>
                      </a:r>
                      <a:r>
                        <a:rPr lang="en-US" sz="1400" b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400" i="1" spc="40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</a:t>
                      </a:r>
                      <a:endParaRPr lang="en-US" sz="1400" kern="1200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770356"/>
                  </a:ext>
                </a:extLst>
              </a:tr>
            </a:tbl>
          </a:graphicData>
        </a:graphic>
      </p:graphicFrame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4.3-6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7" name="object 35">
            <a:extLst>
              <a:ext uri="{FF2B5EF4-FFF2-40B4-BE49-F238E27FC236}">
                <a16:creationId xmlns:a16="http://schemas.microsoft.com/office/drawing/2014/main" id="{2BBFBD52-CF0F-49CC-904D-EDA535A97F52}"/>
              </a:ext>
            </a:extLst>
          </p:cNvPr>
          <p:cNvSpPr/>
          <p:nvPr/>
        </p:nvSpPr>
        <p:spPr>
          <a:xfrm>
            <a:off x="3149599" y="1714500"/>
            <a:ext cx="6590523" cy="4324350"/>
          </a:xfrm>
          <a:custGeom>
            <a:avLst/>
            <a:gdLst/>
            <a:ahLst/>
            <a:cxnLst/>
            <a:rect l="l" t="t" r="r" b="b"/>
            <a:pathLst>
              <a:path w="5038725" h="4348480">
                <a:moveTo>
                  <a:pt x="38100" y="0"/>
                </a:moveTo>
                <a:lnTo>
                  <a:pt x="16073" y="595"/>
                </a:lnTo>
                <a:lnTo>
                  <a:pt x="4762" y="4762"/>
                </a:lnTo>
                <a:lnTo>
                  <a:pt x="595" y="16073"/>
                </a:lnTo>
                <a:lnTo>
                  <a:pt x="0" y="38100"/>
                </a:lnTo>
                <a:lnTo>
                  <a:pt x="0" y="4310227"/>
                </a:lnTo>
                <a:lnTo>
                  <a:pt x="595" y="4332254"/>
                </a:lnTo>
                <a:lnTo>
                  <a:pt x="4762" y="4343565"/>
                </a:lnTo>
                <a:lnTo>
                  <a:pt x="16073" y="4347732"/>
                </a:lnTo>
                <a:lnTo>
                  <a:pt x="38100" y="4348327"/>
                </a:lnTo>
                <a:lnTo>
                  <a:pt x="5000358" y="4348327"/>
                </a:lnTo>
                <a:lnTo>
                  <a:pt x="5022384" y="4347732"/>
                </a:lnTo>
                <a:lnTo>
                  <a:pt x="5033695" y="4343565"/>
                </a:lnTo>
                <a:lnTo>
                  <a:pt x="5037862" y="4332254"/>
                </a:lnTo>
                <a:lnTo>
                  <a:pt x="5038458" y="4310227"/>
                </a:lnTo>
                <a:lnTo>
                  <a:pt x="5038458" y="38100"/>
                </a:lnTo>
                <a:lnTo>
                  <a:pt x="5037862" y="16073"/>
                </a:lnTo>
                <a:lnTo>
                  <a:pt x="5033695" y="4762"/>
                </a:lnTo>
                <a:lnTo>
                  <a:pt x="5022384" y="595"/>
                </a:lnTo>
                <a:lnTo>
                  <a:pt x="5000358" y="0"/>
                </a:lnTo>
                <a:lnTo>
                  <a:pt x="38100" y="0"/>
                </a:lnTo>
                <a:close/>
              </a:path>
            </a:pathLst>
          </a:custGeom>
          <a:ln w="635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AE67C30-4C0C-4B65-AFA8-5A75AA862A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i="1" dirty="0"/>
              <a:t>Por</a:t>
            </a:r>
            <a:r>
              <a:rPr lang="en-US" dirty="0"/>
              <a:t> and </a:t>
            </a:r>
            <a:r>
              <a:rPr lang="en-US" i="1" dirty="0"/>
              <a:t>para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3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4.3-7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i="1" dirty="0"/>
              <a:t>Por</a:t>
            </a:r>
            <a:r>
              <a:rPr lang="en-US" dirty="0"/>
              <a:t> and </a:t>
            </a:r>
            <a:r>
              <a:rPr lang="en-US" i="1" dirty="0"/>
              <a:t>para</a:t>
            </a:r>
            <a:endParaRPr lang="es-CO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6B6DAC5-9BB0-47EF-B1CC-929C9ED5A450}"/>
              </a:ext>
            </a:extLst>
          </p:cNvPr>
          <p:cNvSpPr/>
          <p:nvPr/>
        </p:nvSpPr>
        <p:spPr>
          <a:xfrm>
            <a:off x="2696824" y="2154583"/>
            <a:ext cx="7259976" cy="3505989"/>
          </a:xfrm>
          <a:prstGeom prst="roundRect">
            <a:avLst>
              <a:gd name="adj" fmla="val 3812"/>
            </a:avLst>
          </a:prstGeom>
          <a:noFill/>
          <a:ln>
            <a:solidFill>
              <a:srgbClr val="005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b="1" dirty="0">
              <a:solidFill>
                <a:srgbClr val="FFE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A0E7BBF-0E8A-4B7E-B0D7-57144A00C814}"/>
              </a:ext>
            </a:extLst>
          </p:cNvPr>
          <p:cNvSpPr/>
          <p:nvPr/>
        </p:nvSpPr>
        <p:spPr>
          <a:xfrm>
            <a:off x="4499608" y="1817908"/>
            <a:ext cx="3647635" cy="568569"/>
          </a:xfrm>
          <a:prstGeom prst="roundRect">
            <a:avLst>
              <a:gd name="adj" fmla="val 3439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FFE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¡ATENCIÓN!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AC666F-2023-4298-B329-B9239C470A1E}"/>
              </a:ext>
            </a:extLst>
          </p:cNvPr>
          <p:cNvSpPr txBox="1">
            <a:spLocks noChangeArrowheads="1"/>
          </p:cNvSpPr>
          <p:nvPr/>
        </p:nvSpPr>
        <p:spPr>
          <a:xfrm>
            <a:off x="3097047" y="2547324"/>
            <a:ext cx="6452755" cy="12268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ts val="3000"/>
              </a:lnSpc>
              <a:spcAft>
                <a:spcPts val="1200"/>
              </a:spcAft>
              <a:buFont typeface="Times" panose="02020603050405020304" pitchFamily="18" charset="0"/>
              <a:buNone/>
            </a:pPr>
            <a:r>
              <a:rPr lang="en-US" altLang="es-CO" sz="2000" dirty="0"/>
              <a:t>In many cases it is grammatically correct to use either </a:t>
            </a:r>
            <a:r>
              <a:rPr lang="en-US" altLang="es-CO" sz="2000" b="1" dirty="0"/>
              <a:t>por </a:t>
            </a:r>
            <a:r>
              <a:rPr lang="en-US" altLang="es-CO" sz="2000" dirty="0"/>
              <a:t>or </a:t>
            </a:r>
            <a:r>
              <a:rPr lang="en-US" altLang="es-CO" sz="2000" b="1" dirty="0"/>
              <a:t>para </a:t>
            </a:r>
            <a:r>
              <a:rPr lang="en-US" altLang="es-CO" sz="2000" dirty="0"/>
              <a:t>in a sentence. However, the meaning of each sentence is different.</a:t>
            </a:r>
            <a:endParaRPr lang="es-ES" altLang="es-CO" sz="2000" dirty="0"/>
          </a:p>
        </p:txBody>
      </p:sp>
      <p:graphicFrame>
        <p:nvGraphicFramePr>
          <p:cNvPr id="9" name="Group 317">
            <a:extLst>
              <a:ext uri="{FF2B5EF4-FFF2-40B4-BE49-F238E27FC236}">
                <a16:creationId xmlns:a16="http://schemas.microsoft.com/office/drawing/2014/main" id="{223831DB-AE0B-4C17-9A66-CC4CB3A84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77113"/>
              </p:ext>
            </p:extLst>
          </p:nvPr>
        </p:nvGraphicFramePr>
        <p:xfrm>
          <a:off x="3173229" y="3886968"/>
          <a:ext cx="4648200" cy="1627498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4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Trabajó por su tío.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He worked for (in place of) his uncle.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36" marB="4573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2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Trabajó para su tío.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He worked for his uncle(’s company).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36" marB="4573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881806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3157</TotalTime>
  <Words>852</Words>
  <Application>Microsoft Office PowerPoint</Application>
  <PresentationFormat>Widescreen</PresentationFormat>
  <Paragraphs>123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Times</vt:lpstr>
      <vt:lpstr>Times New Roman</vt:lpstr>
      <vt:lpstr>Main-MASTER</vt:lpstr>
      <vt:lpstr>Por and para</vt:lpstr>
      <vt:lpstr>Por and para</vt:lpstr>
      <vt:lpstr>Por and para</vt:lpstr>
      <vt:lpstr>Por and para</vt:lpstr>
      <vt:lpstr>Por and para</vt:lpstr>
      <vt:lpstr>Por and para</vt:lpstr>
      <vt:lpstr>Por and para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BURAK, ANNETTE</cp:lastModifiedBy>
  <cp:revision>175</cp:revision>
  <dcterms:created xsi:type="dcterms:W3CDTF">2020-01-23T15:55:24Z</dcterms:created>
  <dcterms:modified xsi:type="dcterms:W3CDTF">2022-04-20T13:35:47Z</dcterms:modified>
</cp:coreProperties>
</file>