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340" r:id="rId2"/>
    <p:sldId id="359" r:id="rId3"/>
    <p:sldId id="341" r:id="rId4"/>
    <p:sldId id="349" r:id="rId5"/>
    <p:sldId id="360" r:id="rId6"/>
    <p:sldId id="361" r:id="rId7"/>
    <p:sldId id="325" r:id="rId8"/>
    <p:sldId id="362" r:id="rId9"/>
    <p:sldId id="363" r:id="rId10"/>
    <p:sldId id="33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BE"/>
    <a:srgbClr val="EE7202"/>
    <a:srgbClr val="FFE7B6"/>
    <a:srgbClr val="CE181E"/>
    <a:srgbClr val="0060B4"/>
    <a:srgbClr val="F47920"/>
    <a:srgbClr val="FFEFCF"/>
    <a:srgbClr val="005297"/>
    <a:srgbClr val="F7941E"/>
    <a:srgbClr val="FFF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86410" autoAdjust="0"/>
  </p:normalViewPr>
  <p:slideViewPr>
    <p:cSldViewPr snapToGrid="0">
      <p:cViewPr varScale="1">
        <p:scale>
          <a:sx n="57" d="100"/>
          <a:sy n="57" d="100"/>
        </p:scale>
        <p:origin x="124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marL="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4.2-3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312738" indent="0" algn="l">
              <a:tabLst/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4.2-3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5A3C984E-92E6-43E8-B8D3-081DBC5CB769}"/>
              </a:ext>
            </a:extLst>
          </p:cNvPr>
          <p:cNvSpPr/>
          <p:nvPr userDrawn="1"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4.2-3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E1A93458-ED01-4A78-AB68-E6E3C96BB78A}"/>
              </a:ext>
            </a:extLst>
          </p:cNvPr>
          <p:cNvSpPr/>
          <p:nvPr userDrawn="1"/>
        </p:nvSpPr>
        <p:spPr>
          <a:xfrm>
            <a:off x="2255795" y="0"/>
            <a:ext cx="8412869" cy="720367"/>
          </a:xfrm>
          <a:prstGeom prst="rect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4.2-3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6" y="884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Commands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0733BD61-05AD-444A-856E-C56062FD148B}"/>
              </a:ext>
            </a:extLst>
          </p:cNvPr>
          <p:cNvSpPr txBox="1"/>
          <p:nvPr userDrawn="1"/>
        </p:nvSpPr>
        <p:spPr>
          <a:xfrm>
            <a:off x="1524881" y="1714"/>
            <a:ext cx="729369" cy="72036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tIns="108000" bIns="72000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5E592760-C25A-427E-B81D-EF3026209F4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4908683"/>
              </p:ext>
            </p:extLst>
          </p:nvPr>
        </p:nvGraphicFramePr>
        <p:xfrm>
          <a:off x="2654300" y="184938"/>
          <a:ext cx="30416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>
                  <a:extLst>
                    <a:ext uri="{9D8B030D-6E8A-4147-A177-3AD203B41FA5}">
                      <a16:colId xmlns:a16="http://schemas.microsoft.com/office/drawing/2014/main" val="3624394622"/>
                    </a:ext>
                  </a:extLst>
                </a:gridCol>
              </a:tblGrid>
              <a:tr h="397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ESTRUCTURA</a:t>
                      </a:r>
                    </a:p>
                  </a:txBody>
                  <a:tcPr marL="21600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046567"/>
                  </a:ext>
                </a:extLst>
              </a:tr>
            </a:tbl>
          </a:graphicData>
        </a:graphic>
      </p:graphicFrame>
      <p:sp>
        <p:nvSpPr>
          <p:cNvPr id="17" name="Elipse 16">
            <a:extLst>
              <a:ext uri="{FF2B5EF4-FFF2-40B4-BE49-F238E27FC236}">
                <a16:creationId xmlns:a16="http://schemas.microsoft.com/office/drawing/2014/main" id="{C116FD17-98B8-4310-94D6-4CB76EAD34E8}"/>
              </a:ext>
            </a:extLst>
          </p:cNvPr>
          <p:cNvSpPr/>
          <p:nvPr userDrawn="1"/>
        </p:nvSpPr>
        <p:spPr>
          <a:xfrm>
            <a:off x="1816619" y="884644"/>
            <a:ext cx="540000" cy="540000"/>
          </a:xfrm>
          <a:prstGeom prst="ellipse">
            <a:avLst/>
          </a:prstGeom>
          <a:solidFill>
            <a:srgbClr val="007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7">
            <a:extLst>
              <a:ext uri="{FF2B5EF4-FFF2-40B4-BE49-F238E27FC236}">
                <a16:creationId xmlns:a16="http://schemas.microsoft.com/office/drawing/2014/main" id="{CBFF093A-82A7-47EE-955E-1B868A8F2928}"/>
              </a:ext>
            </a:extLst>
          </p:cNvPr>
          <p:cNvSpPr txBox="1"/>
          <p:nvPr userDrawn="1"/>
        </p:nvSpPr>
        <p:spPr>
          <a:xfrm>
            <a:off x="1835668" y="970111"/>
            <a:ext cx="7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4.2-1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59A5AB26-D2E8-430D-B32C-CAA5F81A0EFE}"/>
              </a:ext>
            </a:extLst>
          </p:cNvPr>
          <p:cNvSpPr/>
          <p:nvPr/>
        </p:nvSpPr>
        <p:spPr>
          <a:xfrm>
            <a:off x="3510724" y="3852036"/>
            <a:ext cx="6012461" cy="320040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EE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commands</a:t>
            </a:r>
          </a:p>
        </p:txBody>
      </p:sp>
      <p:sp>
        <p:nvSpPr>
          <p:cNvPr id="11" name="Rectángulo: esquinas superiores redondeadas 10">
            <a:extLst>
              <a:ext uri="{FF2B5EF4-FFF2-40B4-BE49-F238E27FC236}">
                <a16:creationId xmlns:a16="http://schemas.microsoft.com/office/drawing/2014/main" id="{CD7727FE-C718-490F-AF2B-266994BE7398}"/>
              </a:ext>
            </a:extLst>
          </p:cNvPr>
          <p:cNvSpPr/>
          <p:nvPr/>
        </p:nvSpPr>
        <p:spPr>
          <a:xfrm>
            <a:off x="3510724" y="4172075"/>
            <a:ext cx="6012461" cy="1953260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E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61F9909E-A4FB-4794-9147-46D93E328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5583"/>
              </p:ext>
            </p:extLst>
          </p:nvPr>
        </p:nvGraphicFramePr>
        <p:xfrm>
          <a:off x="3498022" y="4161320"/>
          <a:ext cx="6025164" cy="195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453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2265336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  <a:gridCol w="2265375">
                  <a:extLst>
                    <a:ext uri="{9D8B030D-6E8A-4147-A177-3AD203B41FA5}">
                      <a16:colId xmlns:a16="http://schemas.microsoft.com/office/drawing/2014/main" val="3333804868"/>
                    </a:ext>
                  </a:extLst>
                </a:gridCol>
              </a:tblGrid>
              <a:tr h="266619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Infinitive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Affirmative command</a:t>
                      </a:r>
                    </a:p>
                  </a:txBody>
                  <a:tcPr marL="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command</a:t>
                      </a:r>
                    </a:p>
                  </a:txBody>
                  <a:tcPr marL="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1171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volver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salir</a:t>
                      </a:r>
                    </a:p>
                  </a:txBody>
                  <a:tcPr marL="27432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tome </a:t>
                      </a:r>
                      <a:r>
                        <a:rPr lang="es-ES" sz="1600" b="0" i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tomen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(ustedes)</a:t>
                      </a:r>
                      <a:endParaRPr lang="es-ES" sz="1600" b="1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vuelva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vuelvan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salga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salgan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(ustedes)</a:t>
                      </a: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tome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(usted)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tomen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vuelva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vuelvan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salga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salgan </a:t>
                      </a:r>
                      <a:r>
                        <a:rPr lang="es-ES" sz="1600" b="0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(ustedes)</a:t>
                      </a: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17" name="TextBox 17">
            <a:extLst>
              <a:ext uri="{FF2B5EF4-FFF2-40B4-BE49-F238E27FC236}">
                <a16:creationId xmlns:a16="http://schemas.microsoft.com/office/drawing/2014/main" id="{FD2FCE73-D8F9-422C-BFA7-8EC72784AA72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(</a:t>
            </a:r>
            <a:r>
              <a:rPr lang="da-DK" sz="2800" b="1" i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lang="da-DK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and </a:t>
            </a:r>
            <a:r>
              <a:rPr lang="da-DK" sz="2800" b="1" i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Uds</a:t>
            </a:r>
            <a:r>
              <a:rPr lang="da-DK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commands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B5E316D-9BEF-41B1-8C6D-12FC05CF84E8}"/>
              </a:ext>
            </a:extLst>
          </p:cNvPr>
          <p:cNvSpPr txBox="1">
            <a:spLocks/>
          </p:cNvSpPr>
          <p:nvPr/>
        </p:nvSpPr>
        <p:spPr>
          <a:xfrm>
            <a:off x="2439660" y="2121975"/>
            <a:ext cx="8135515" cy="115494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spc="-30" dirty="0"/>
              <a:t>Formal commands (</a:t>
            </a:r>
            <a:r>
              <a:rPr lang="en-US" sz="2400" b="1" spc="-30" dirty="0" err="1"/>
              <a:t>mandatos</a:t>
            </a:r>
            <a:r>
              <a:rPr lang="en-US" sz="2400" spc="-30" dirty="0"/>
              <a:t>) are used to give orders </a:t>
            </a:r>
            <a:br>
              <a:rPr lang="en-US" sz="2400" spc="-30" dirty="0"/>
            </a:br>
            <a:r>
              <a:rPr lang="en-US" sz="2400" dirty="0"/>
              <a:t>or advice to people you address as </a:t>
            </a:r>
            <a:r>
              <a:rPr lang="en-US" sz="2400" b="1" dirty="0" err="1"/>
              <a:t>usted</a:t>
            </a:r>
            <a:r>
              <a:rPr lang="en-US" sz="2400" dirty="0"/>
              <a:t> or </a:t>
            </a:r>
            <a:r>
              <a:rPr lang="en-US" sz="2400" b="1" dirty="0" err="1"/>
              <a:t>ustedes</a:t>
            </a:r>
            <a:r>
              <a:rPr lang="en-US" sz="2400" dirty="0"/>
              <a:t>. Their forms are identical to the present subjunctive forms for </a:t>
            </a:r>
            <a:r>
              <a:rPr lang="en-US" sz="2400" b="1" dirty="0" err="1"/>
              <a:t>usted</a:t>
            </a:r>
            <a:r>
              <a:rPr lang="en-US" sz="2400" dirty="0"/>
              <a:t> and </a:t>
            </a:r>
            <a:r>
              <a:rPr lang="en-US" sz="2400" b="1" dirty="0" err="1"/>
              <a:t>ustedes</a:t>
            </a:r>
            <a:r>
              <a:rPr lang="en-US" sz="2400" dirty="0"/>
              <a:t>.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6DEE6AD-23B6-4A40-A75C-97C0B0462BF3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2C9EAA3B-F298-482C-BD5E-D2A77FB11E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</a:p>
        </p:txBody>
      </p:sp>
    </p:spTree>
    <p:extLst>
      <p:ext uri="{BB962C8B-B14F-4D97-AF65-F5344CB8AC3E}">
        <p14:creationId xmlns:p14="http://schemas.microsoft.com/office/powerpoint/2010/main" val="11011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4.2-10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  <a:endParaRPr lang="es-CO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EB9002B-AC58-4743-A5D6-522040BD27AA}"/>
              </a:ext>
            </a:extLst>
          </p:cNvPr>
          <p:cNvSpPr txBox="1">
            <a:spLocks/>
          </p:cNvSpPr>
          <p:nvPr/>
        </p:nvSpPr>
        <p:spPr>
          <a:xfrm>
            <a:off x="2439660" y="1678384"/>
            <a:ext cx="8075939" cy="175061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es-CO" sz="2400" dirty="0"/>
              <a:t>As with other uses of the subjunctive, pronouns </a:t>
            </a:r>
            <a:br>
              <a:rPr lang="en-US" altLang="es-CO" sz="2400" dirty="0"/>
            </a:br>
            <a:r>
              <a:rPr lang="en-US" altLang="es-CO" sz="2400" spc="50" dirty="0"/>
              <a:t>are never attached to the conjugated verb, </a:t>
            </a:r>
            <a:br>
              <a:rPr lang="en-US" altLang="es-CO" sz="2400" spc="50" dirty="0"/>
            </a:br>
            <a:r>
              <a:rPr lang="en-US" altLang="es-CO" sz="2400" spc="50" dirty="0"/>
              <a:t>regardless of whether the indirect command </a:t>
            </a:r>
            <a:br>
              <a:rPr lang="en-US" altLang="es-CO" sz="2400" dirty="0"/>
            </a:br>
            <a:r>
              <a:rPr lang="en-US" altLang="es-CO" sz="2400" dirty="0"/>
              <a:t>is affirmative or negative.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D7738C9-67AD-44F3-9C3C-27764B264070}"/>
              </a:ext>
            </a:extLst>
          </p:cNvPr>
          <p:cNvSpPr/>
          <p:nvPr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7" name="Group 93">
            <a:extLst>
              <a:ext uri="{FF2B5EF4-FFF2-40B4-BE49-F238E27FC236}">
                <a16:creationId xmlns:a16="http://schemas.microsoft.com/office/drawing/2014/main" id="{28BED007-341D-4801-8DDE-466FE26CA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92168"/>
              </p:ext>
            </p:extLst>
          </p:nvPr>
        </p:nvGraphicFramePr>
        <p:xfrm>
          <a:off x="2439660" y="3523193"/>
          <a:ext cx="7467600" cy="2316164"/>
        </p:xfrm>
        <a:graphic>
          <a:graphicData uri="http://schemas.openxmlformats.org/drawingml/2006/table">
            <a:tbl>
              <a:tblPr/>
              <a:tblGrid>
                <a:gridCol w="358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6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Que se lo den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los otros.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Que lo vuelva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 hacer .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96" marB="4569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Que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lo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Que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lo vuelva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 hacer.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696" marB="4569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01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nu runs down the street as he extends his hand holding a small cardboard box. He yells, inverted exclamation point, Detente! ">
            <a:extLst>
              <a:ext uri="{FF2B5EF4-FFF2-40B4-BE49-F238E27FC236}">
                <a16:creationId xmlns:a16="http://schemas.microsoft.com/office/drawing/2014/main" id="{5F90F74D-E43A-42FE-AE0F-D844EB93B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288" y="3764543"/>
            <a:ext cx="2738823" cy="1627362"/>
          </a:xfrm>
          <a:prstGeom prst="rect">
            <a:avLst/>
          </a:prstGeom>
        </p:spPr>
      </p:pic>
      <p:pic>
        <p:nvPicPr>
          <p:cNvPr id="5" name="Imagen 4" descr="Marcela sits in her car and says, inverted exclamation point, Agárrate!">
            <a:extLst>
              <a:ext uri="{FF2B5EF4-FFF2-40B4-BE49-F238E27FC236}">
                <a16:creationId xmlns:a16="http://schemas.microsoft.com/office/drawing/2014/main" id="{7D698E62-A6A7-4B5A-9331-F0BD29564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846" y="3985794"/>
            <a:ext cx="2614996" cy="1750751"/>
          </a:xfrm>
          <a:prstGeom prst="rect">
            <a:avLst/>
          </a:prstGeom>
        </p:spPr>
      </p:pic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4.2-2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ACAFF2D7-C1DB-4EFC-9032-50D4D5F750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  <a:endParaRPr lang="da-DK" dirty="0"/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59A5AB26-D2E8-430D-B32C-CAA5F81A0EFE}"/>
              </a:ext>
            </a:extLst>
          </p:cNvPr>
          <p:cNvSpPr/>
          <p:nvPr/>
        </p:nvSpPr>
        <p:spPr>
          <a:xfrm>
            <a:off x="8098078" y="4043871"/>
            <a:ext cx="3014210" cy="314853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F3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 commands</a:t>
            </a:r>
          </a:p>
        </p:txBody>
      </p:sp>
      <p:sp>
        <p:nvSpPr>
          <p:cNvPr id="11" name="Rectángulo: esquinas superiores redondeadas 10">
            <a:extLst>
              <a:ext uri="{FF2B5EF4-FFF2-40B4-BE49-F238E27FC236}">
                <a16:creationId xmlns:a16="http://schemas.microsoft.com/office/drawing/2014/main" id="{CD7727FE-C718-490F-AF2B-266994BE7398}"/>
              </a:ext>
            </a:extLst>
          </p:cNvPr>
          <p:cNvSpPr/>
          <p:nvPr/>
        </p:nvSpPr>
        <p:spPr>
          <a:xfrm>
            <a:off x="8098077" y="4358724"/>
            <a:ext cx="3014211" cy="1079504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61F9909E-A4FB-4794-9147-46D93E328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071622"/>
              </p:ext>
            </p:extLst>
          </p:nvPr>
        </p:nvGraphicFramePr>
        <p:xfrm>
          <a:off x="8098077" y="4347969"/>
          <a:ext cx="3014211" cy="107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624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1036607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  <a:gridCol w="1114980">
                  <a:extLst>
                    <a:ext uri="{9D8B030D-6E8A-4147-A177-3AD203B41FA5}">
                      <a16:colId xmlns:a16="http://schemas.microsoft.com/office/drawing/2014/main" val="3333804868"/>
                    </a:ext>
                  </a:extLst>
                </a:gridCol>
              </a:tblGrid>
              <a:tr h="375912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Infinitive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en-U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Affirmative</a:t>
                      </a:r>
                      <a:br>
                        <a:rPr lang="en-U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command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en-U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</a:t>
                      </a:r>
                      <a:br>
                        <a:rPr lang="en-U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command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668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viajar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empezar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pedir</a:t>
                      </a:r>
                    </a:p>
                  </a:txBody>
                  <a:tcPr marL="18288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viaja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empieza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pide</a:t>
                      </a:r>
                    </a:p>
                  </a:txBody>
                  <a:tcPr marL="18288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viajes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empieces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pidas</a:t>
                      </a:r>
                      <a:endParaRPr lang="es-ES" sz="1050" b="0" dirty="0">
                        <a:solidFill>
                          <a:srgbClr val="0066B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288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  <p:sp>
        <p:nvSpPr>
          <p:cNvPr id="17" name="TextBox 17">
            <a:extLst>
              <a:ext uri="{FF2B5EF4-FFF2-40B4-BE49-F238E27FC236}">
                <a16:creationId xmlns:a16="http://schemas.microsoft.com/office/drawing/2014/main" id="{FD2FCE73-D8F9-422C-BFA7-8EC72784AA72}"/>
              </a:ext>
            </a:extLst>
          </p:cNvPr>
          <p:cNvSpPr txBox="1"/>
          <p:nvPr/>
        </p:nvSpPr>
        <p:spPr>
          <a:xfrm>
            <a:off x="2304578" y="1522660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 (</a:t>
            </a:r>
            <a:r>
              <a:rPr lang="da-DK" sz="2800" b="1" i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da-DK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commands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B5E316D-9BEF-41B1-8C6D-12FC05CF84E8}"/>
              </a:ext>
            </a:extLst>
          </p:cNvPr>
          <p:cNvSpPr txBox="1">
            <a:spLocks/>
          </p:cNvSpPr>
          <p:nvPr/>
        </p:nvSpPr>
        <p:spPr>
          <a:xfrm>
            <a:off x="2269182" y="1997991"/>
            <a:ext cx="8843106" cy="161704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spc="-50" dirty="0"/>
              <a:t>Familiar commands are used with people you address as </a:t>
            </a:r>
            <a:r>
              <a:rPr lang="en-US" sz="2400" b="1" spc="-50" dirty="0" err="1"/>
              <a:t>tú</a:t>
            </a:r>
            <a:r>
              <a:rPr lang="en-US" sz="2400" spc="-50" dirty="0"/>
              <a:t>. Affirmative </a:t>
            </a:r>
            <a:r>
              <a:rPr lang="en-US" sz="2400" b="1" spc="-50" dirty="0" err="1"/>
              <a:t>tú</a:t>
            </a:r>
            <a:r>
              <a:rPr lang="en-US" sz="2400" spc="-50" dirty="0"/>
              <a:t> commands have the same form as the</a:t>
            </a:r>
            <a:r>
              <a:rPr lang="en-US" sz="2400" b="1" spc="-50" dirty="0"/>
              <a:t> </a:t>
            </a:r>
            <a:r>
              <a:rPr lang="en-US" sz="2400" b="1" spc="-50" dirty="0" err="1"/>
              <a:t>él</a:t>
            </a:r>
            <a:r>
              <a:rPr lang="en-US" sz="2400" spc="-50" dirty="0"/>
              <a:t>, </a:t>
            </a:r>
            <a:r>
              <a:rPr lang="en-US" sz="2400" b="1" spc="-50" dirty="0" err="1"/>
              <a:t>ella</a:t>
            </a:r>
            <a:r>
              <a:rPr lang="en-US" sz="2400" spc="-50" dirty="0"/>
              <a:t>, and </a:t>
            </a:r>
            <a:r>
              <a:rPr lang="en-US" sz="2400" b="1" spc="-50" dirty="0" err="1"/>
              <a:t>usted</a:t>
            </a:r>
            <a:r>
              <a:rPr lang="en-US" sz="2400" spc="-50" dirty="0"/>
              <a:t> form of the present indicative. Negative </a:t>
            </a:r>
            <a:r>
              <a:rPr lang="en-US" sz="2400" b="1" spc="-50" dirty="0" err="1"/>
              <a:t>tú</a:t>
            </a:r>
            <a:r>
              <a:rPr lang="en-US" sz="2400" spc="-50" dirty="0"/>
              <a:t> commands have the same form as the </a:t>
            </a:r>
            <a:r>
              <a:rPr lang="en-US" sz="2400" b="1" spc="-50" dirty="0" err="1"/>
              <a:t>tú</a:t>
            </a:r>
            <a:r>
              <a:rPr lang="en-US" sz="2400" spc="-50" dirty="0"/>
              <a:t> form of the present subjunctive.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6DEE6AD-23B6-4A40-A75C-97C0B0462BF3}"/>
              </a:ext>
            </a:extLst>
          </p:cNvPr>
          <p:cNvSpPr/>
          <p:nvPr/>
        </p:nvSpPr>
        <p:spPr>
          <a:xfrm>
            <a:off x="2383793" y="2133396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32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7181E3A-108B-4D13-B331-58E132BB2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2" y="1710671"/>
            <a:ext cx="7867072" cy="81555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altLang="es-CO" sz="2400" dirty="0"/>
              <a:t>These verbs and their derivatives(</a:t>
            </a:r>
            <a:r>
              <a:rPr lang="en-US" altLang="es-CO" sz="2400" b="1" dirty="0" err="1"/>
              <a:t>predecir</a:t>
            </a:r>
            <a:r>
              <a:rPr lang="en-US" altLang="es-CO" sz="2400" b="1" dirty="0"/>
              <a:t>, </a:t>
            </a:r>
            <a:r>
              <a:rPr lang="en-US" altLang="es-CO" sz="2400" b="1" dirty="0" err="1"/>
              <a:t>deshacer</a:t>
            </a:r>
            <a:r>
              <a:rPr lang="en-US" altLang="es-CO" sz="2400" b="1" dirty="0"/>
              <a:t>, </a:t>
            </a:r>
            <a:r>
              <a:rPr lang="en-US" altLang="es-CO" sz="2400" b="1" dirty="0" err="1"/>
              <a:t>entretener</a:t>
            </a:r>
            <a:r>
              <a:rPr lang="en-US" altLang="es-CO" sz="2400" b="1" dirty="0"/>
              <a:t>, </a:t>
            </a:r>
            <a:r>
              <a:rPr lang="en-US" altLang="es-CO" sz="2400" dirty="0"/>
              <a:t>etc.) have irregular affirmative </a:t>
            </a:r>
            <a:r>
              <a:rPr lang="en-US" altLang="es-CO" sz="2400" b="1" dirty="0" err="1"/>
              <a:t>tú</a:t>
            </a:r>
            <a:r>
              <a:rPr lang="en-US" altLang="es-CO" sz="2400" dirty="0"/>
              <a:t> commands. Their negative forms are still the same as the </a:t>
            </a:r>
            <a:r>
              <a:rPr lang="en-US" altLang="es-CO" sz="2400" b="1" dirty="0" err="1"/>
              <a:t>tú</a:t>
            </a:r>
            <a:r>
              <a:rPr lang="en-US" altLang="es-CO" sz="2400" dirty="0"/>
              <a:t> form of the present subjunctive.</a:t>
            </a:r>
          </a:p>
          <a:p>
            <a:pPr>
              <a:lnSpc>
                <a:spcPts val="3000"/>
              </a:lnSpc>
            </a:pPr>
            <a:endParaRPr lang="en-US" altLang="es-CO" sz="2400" spc="-2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4.2-3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9A0F5EE-E6FD-4FAD-9A5F-5FC5C675A5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82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</a:p>
        </p:txBody>
      </p:sp>
      <p:sp>
        <p:nvSpPr>
          <p:cNvPr id="19" name="object 29">
            <a:extLst>
              <a:ext uri="{FF2B5EF4-FFF2-40B4-BE49-F238E27FC236}">
                <a16:creationId xmlns:a16="http://schemas.microsoft.com/office/drawing/2014/main" id="{E8701866-58C0-4F32-9BB0-132F7A15F6B8}"/>
              </a:ext>
            </a:extLst>
          </p:cNvPr>
          <p:cNvSpPr/>
          <p:nvPr/>
        </p:nvSpPr>
        <p:spPr>
          <a:xfrm>
            <a:off x="2577076" y="3632732"/>
            <a:ext cx="1553971" cy="1680014"/>
          </a:xfrm>
          <a:custGeom>
            <a:avLst/>
            <a:gdLst/>
            <a:ahLst/>
            <a:cxnLst/>
            <a:rect l="l" t="t" r="r" b="b"/>
            <a:pathLst>
              <a:path w="566419" h="818514">
                <a:moveTo>
                  <a:pt x="566102" y="0"/>
                </a:moveTo>
                <a:lnTo>
                  <a:pt x="0" y="0"/>
                </a:lnTo>
                <a:lnTo>
                  <a:pt x="0" y="818210"/>
                </a:lnTo>
                <a:lnTo>
                  <a:pt x="566102" y="818210"/>
                </a:lnTo>
                <a:lnTo>
                  <a:pt x="566102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30">
            <a:extLst>
              <a:ext uri="{FF2B5EF4-FFF2-40B4-BE49-F238E27FC236}">
                <a16:creationId xmlns:a16="http://schemas.microsoft.com/office/drawing/2014/main" id="{9EEE1A69-6FC0-4FEC-8248-E7275879BAAB}"/>
              </a:ext>
            </a:extLst>
          </p:cNvPr>
          <p:cNvSpPr/>
          <p:nvPr/>
        </p:nvSpPr>
        <p:spPr>
          <a:xfrm>
            <a:off x="4891276" y="3632732"/>
            <a:ext cx="1576618" cy="1680014"/>
          </a:xfrm>
          <a:custGeom>
            <a:avLst/>
            <a:gdLst/>
            <a:ahLst/>
            <a:cxnLst/>
            <a:rect l="l" t="t" r="r" b="b"/>
            <a:pathLst>
              <a:path w="574675" h="818514">
                <a:moveTo>
                  <a:pt x="574357" y="0"/>
                </a:moveTo>
                <a:lnTo>
                  <a:pt x="0" y="0"/>
                </a:lnTo>
                <a:lnTo>
                  <a:pt x="0" y="818210"/>
                </a:lnTo>
                <a:lnTo>
                  <a:pt x="574357" y="818210"/>
                </a:lnTo>
                <a:lnTo>
                  <a:pt x="574357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31">
            <a:extLst>
              <a:ext uri="{FF2B5EF4-FFF2-40B4-BE49-F238E27FC236}">
                <a16:creationId xmlns:a16="http://schemas.microsoft.com/office/drawing/2014/main" id="{7D2215DA-6F2B-4177-812E-5C3124234273}"/>
              </a:ext>
            </a:extLst>
          </p:cNvPr>
          <p:cNvSpPr/>
          <p:nvPr/>
        </p:nvSpPr>
        <p:spPr>
          <a:xfrm>
            <a:off x="6883685" y="3632732"/>
            <a:ext cx="1330979" cy="1680014"/>
          </a:xfrm>
          <a:custGeom>
            <a:avLst/>
            <a:gdLst/>
            <a:ahLst/>
            <a:cxnLst/>
            <a:rect l="l" t="t" r="r" b="b"/>
            <a:pathLst>
              <a:path w="485139" h="818514">
                <a:moveTo>
                  <a:pt x="485139" y="0"/>
                </a:moveTo>
                <a:lnTo>
                  <a:pt x="0" y="0"/>
                </a:lnTo>
                <a:lnTo>
                  <a:pt x="0" y="818210"/>
                </a:lnTo>
                <a:lnTo>
                  <a:pt x="485139" y="818210"/>
                </a:lnTo>
                <a:lnTo>
                  <a:pt x="485139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32">
            <a:extLst>
              <a:ext uri="{FF2B5EF4-FFF2-40B4-BE49-F238E27FC236}">
                <a16:creationId xmlns:a16="http://schemas.microsoft.com/office/drawing/2014/main" id="{F04E1F5D-0EFA-45DF-86E5-2DFC369CB374}"/>
              </a:ext>
            </a:extLst>
          </p:cNvPr>
          <p:cNvSpPr/>
          <p:nvPr/>
        </p:nvSpPr>
        <p:spPr>
          <a:xfrm>
            <a:off x="9019308" y="3632732"/>
            <a:ext cx="1287426" cy="1680014"/>
          </a:xfrm>
          <a:custGeom>
            <a:avLst/>
            <a:gdLst/>
            <a:ahLst/>
            <a:cxnLst/>
            <a:rect l="l" t="t" r="r" b="b"/>
            <a:pathLst>
              <a:path w="469264" h="818514">
                <a:moveTo>
                  <a:pt x="469049" y="0"/>
                </a:moveTo>
                <a:lnTo>
                  <a:pt x="0" y="0"/>
                </a:lnTo>
                <a:lnTo>
                  <a:pt x="0" y="818210"/>
                </a:lnTo>
                <a:lnTo>
                  <a:pt x="469049" y="818210"/>
                </a:lnTo>
                <a:lnTo>
                  <a:pt x="469049" y="0"/>
                </a:lnTo>
                <a:close/>
              </a:path>
            </a:pathLst>
          </a:custGeom>
          <a:solidFill>
            <a:srgbClr val="FFE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33">
            <a:extLst>
              <a:ext uri="{FF2B5EF4-FFF2-40B4-BE49-F238E27FC236}">
                <a16:creationId xmlns:a16="http://schemas.microsoft.com/office/drawing/2014/main" id="{5FD18F8C-01CC-4ACE-88DA-3D24DD44D99A}"/>
              </a:ext>
            </a:extLst>
          </p:cNvPr>
          <p:cNvSpPr txBox="1"/>
          <p:nvPr/>
        </p:nvSpPr>
        <p:spPr>
          <a:xfrm>
            <a:off x="2841257" y="3762468"/>
            <a:ext cx="1067919" cy="12959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decir  hacer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poner</a:t>
            </a:r>
          </a:p>
        </p:txBody>
      </p:sp>
      <p:sp>
        <p:nvSpPr>
          <p:cNvPr id="24" name="object 34">
            <a:extLst>
              <a:ext uri="{FF2B5EF4-FFF2-40B4-BE49-F238E27FC236}">
                <a16:creationId xmlns:a16="http://schemas.microsoft.com/office/drawing/2014/main" id="{22B1AE56-A4E8-438A-8BB8-B16F39FF266E}"/>
              </a:ext>
            </a:extLst>
          </p:cNvPr>
          <p:cNvSpPr/>
          <p:nvPr/>
        </p:nvSpPr>
        <p:spPr>
          <a:xfrm>
            <a:off x="4413807" y="3847849"/>
            <a:ext cx="268298" cy="1154581"/>
          </a:xfrm>
          <a:custGeom>
            <a:avLst/>
            <a:gdLst/>
            <a:ahLst/>
            <a:cxnLst/>
            <a:rect l="l" t="t" r="r" b="b"/>
            <a:pathLst>
              <a:path w="95885" h="284479">
                <a:moveTo>
                  <a:pt x="0" y="0"/>
                </a:moveTo>
                <a:lnTo>
                  <a:pt x="520" y="284238"/>
                </a:lnTo>
                <a:lnTo>
                  <a:pt x="95783" y="148158"/>
                </a:lnTo>
                <a:lnTo>
                  <a:pt x="0" y="0"/>
                </a:lnTo>
                <a:close/>
              </a:path>
            </a:pathLst>
          </a:custGeom>
          <a:solidFill>
            <a:srgbClr val="F47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35">
            <a:extLst>
              <a:ext uri="{FF2B5EF4-FFF2-40B4-BE49-F238E27FC236}">
                <a16:creationId xmlns:a16="http://schemas.microsoft.com/office/drawing/2014/main" id="{81CF7CDB-0FC5-4E2E-9321-9CBDAE1C2197}"/>
              </a:ext>
            </a:extLst>
          </p:cNvPr>
          <p:cNvSpPr txBox="1"/>
          <p:nvPr/>
        </p:nvSpPr>
        <p:spPr>
          <a:xfrm>
            <a:off x="5155457" y="3762468"/>
            <a:ext cx="1102762" cy="130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</a:t>
            </a:r>
          </a:p>
        </p:txBody>
      </p:sp>
      <p:sp>
        <p:nvSpPr>
          <p:cNvPr id="26" name="object 36">
            <a:extLst>
              <a:ext uri="{FF2B5EF4-FFF2-40B4-BE49-F238E27FC236}">
                <a16:creationId xmlns:a16="http://schemas.microsoft.com/office/drawing/2014/main" id="{407BC31A-F024-40E1-A2D3-621BBCCCAC80}"/>
              </a:ext>
            </a:extLst>
          </p:cNvPr>
          <p:cNvSpPr txBox="1"/>
          <p:nvPr/>
        </p:nvSpPr>
        <p:spPr>
          <a:xfrm>
            <a:off x="7147762" y="3762468"/>
            <a:ext cx="848412" cy="130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venir</a:t>
            </a:r>
          </a:p>
        </p:txBody>
      </p:sp>
      <p:sp>
        <p:nvSpPr>
          <p:cNvPr id="27" name="object 37">
            <a:extLst>
              <a:ext uri="{FF2B5EF4-FFF2-40B4-BE49-F238E27FC236}">
                <a16:creationId xmlns:a16="http://schemas.microsoft.com/office/drawing/2014/main" id="{15F63F64-403B-4EA7-A505-4144E81318A9}"/>
              </a:ext>
            </a:extLst>
          </p:cNvPr>
          <p:cNvSpPr/>
          <p:nvPr/>
        </p:nvSpPr>
        <p:spPr>
          <a:xfrm>
            <a:off x="8498303" y="3847849"/>
            <a:ext cx="268298" cy="1154581"/>
          </a:xfrm>
          <a:custGeom>
            <a:avLst/>
            <a:gdLst/>
            <a:ahLst/>
            <a:cxnLst/>
            <a:rect l="l" t="t" r="r" b="b"/>
            <a:pathLst>
              <a:path w="95885" h="284479">
                <a:moveTo>
                  <a:pt x="0" y="0"/>
                </a:moveTo>
                <a:lnTo>
                  <a:pt x="520" y="284238"/>
                </a:lnTo>
                <a:lnTo>
                  <a:pt x="95783" y="148158"/>
                </a:lnTo>
                <a:lnTo>
                  <a:pt x="0" y="0"/>
                </a:lnTo>
                <a:close/>
              </a:path>
            </a:pathLst>
          </a:custGeom>
          <a:solidFill>
            <a:srgbClr val="F47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8">
            <a:extLst>
              <a:ext uri="{FF2B5EF4-FFF2-40B4-BE49-F238E27FC236}">
                <a16:creationId xmlns:a16="http://schemas.microsoft.com/office/drawing/2014/main" id="{94D4222B-C3E7-4F8F-8A34-2111F4739619}"/>
              </a:ext>
            </a:extLst>
          </p:cNvPr>
          <p:cNvSpPr txBox="1"/>
          <p:nvPr/>
        </p:nvSpPr>
        <p:spPr>
          <a:xfrm>
            <a:off x="9283489" y="3762468"/>
            <a:ext cx="818796" cy="130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</a:t>
            </a:r>
          </a:p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lang="es-ES" b="1" dirty="0">
                <a:solidFill>
                  <a:srgbClr val="0066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</a:t>
            </a:r>
          </a:p>
        </p:txBody>
      </p:sp>
    </p:spTree>
    <p:extLst>
      <p:ext uri="{BB962C8B-B14F-4D97-AF65-F5344CB8AC3E}">
        <p14:creationId xmlns:p14="http://schemas.microsoft.com/office/powerpoint/2010/main" val="9709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4.2-4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6B6DAC5-9BB0-47EF-B1CC-929C9ED5A450}"/>
              </a:ext>
            </a:extLst>
          </p:cNvPr>
          <p:cNvSpPr/>
          <p:nvPr/>
        </p:nvSpPr>
        <p:spPr>
          <a:xfrm>
            <a:off x="2166214" y="2034325"/>
            <a:ext cx="7937694" cy="3825299"/>
          </a:xfrm>
          <a:prstGeom prst="roundRect">
            <a:avLst>
              <a:gd name="adj" fmla="val 3812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A0E7BBF-0E8A-4B7E-B0D7-57144A00C814}"/>
              </a:ext>
            </a:extLst>
          </p:cNvPr>
          <p:cNvSpPr/>
          <p:nvPr/>
        </p:nvSpPr>
        <p:spPr>
          <a:xfrm>
            <a:off x="4173794" y="1706498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3AC666F-2023-4298-B329-B9239C470A1E}"/>
              </a:ext>
            </a:extLst>
          </p:cNvPr>
          <p:cNvSpPr txBox="1">
            <a:spLocks noChangeArrowheads="1"/>
          </p:cNvSpPr>
          <p:nvPr/>
        </p:nvSpPr>
        <p:spPr>
          <a:xfrm>
            <a:off x="2542941" y="2321657"/>
            <a:ext cx="7560966" cy="32953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ts val="2000"/>
              </a:lnSpc>
              <a:buFont typeface="Times" panose="02020603050405020304" pitchFamily="18" charset="0"/>
              <a:buNone/>
            </a:pPr>
            <a:r>
              <a:rPr lang="en-US" altLang="es-CO" sz="1400" b="1" i="1" dirty="0" err="1"/>
              <a:t>Vosotros</a:t>
            </a:r>
            <a:r>
              <a:rPr lang="en-US" altLang="es-CO" sz="1400" b="1" i="1" dirty="0"/>
              <a:t>/as commands </a:t>
            </a:r>
          </a:p>
          <a:p>
            <a:pPr marL="0" indent="0" eaLnBrk="1" hangingPunct="1">
              <a:lnSpc>
                <a:spcPts val="2000"/>
              </a:lnSpc>
              <a:spcBef>
                <a:spcPts val="600"/>
              </a:spcBef>
              <a:buFont typeface="Times" panose="02020603050405020304" pitchFamily="18" charset="0"/>
              <a:buNone/>
            </a:pPr>
            <a:r>
              <a:rPr lang="en-US" altLang="es-CO" sz="1400" dirty="0"/>
              <a:t>In Latin America, </a:t>
            </a:r>
            <a:r>
              <a:rPr lang="en-US" altLang="es-CO" sz="1400" b="1" dirty="0" err="1"/>
              <a:t>ustedes</a:t>
            </a:r>
            <a:r>
              <a:rPr lang="en-US" altLang="es-CO" sz="1400" dirty="0"/>
              <a:t> commands serve as the plural of familiar (</a:t>
            </a:r>
            <a:r>
              <a:rPr lang="en-US" altLang="es-CO" sz="1400" b="1" dirty="0" err="1"/>
              <a:t>tú</a:t>
            </a:r>
            <a:r>
              <a:rPr lang="en-US" altLang="es-CO" sz="1400" dirty="0"/>
              <a:t>) commands. </a:t>
            </a:r>
            <a:br>
              <a:rPr lang="en-US" altLang="es-CO" sz="1400" dirty="0"/>
            </a:br>
            <a:r>
              <a:rPr lang="en-US" altLang="es-CO" sz="1400" dirty="0"/>
              <a:t>The familiar plural </a:t>
            </a:r>
            <a:r>
              <a:rPr lang="en-US" altLang="es-CO" sz="1400" b="1" dirty="0" err="1"/>
              <a:t>vosotros</a:t>
            </a:r>
            <a:r>
              <a:rPr lang="en-US" altLang="es-CO" sz="1400" b="1" dirty="0"/>
              <a:t>/as</a:t>
            </a:r>
            <a:r>
              <a:rPr lang="en-US" altLang="es-CO" sz="1400" dirty="0"/>
              <a:t> command is used in Spain. The affirmative command </a:t>
            </a:r>
            <a:br>
              <a:rPr lang="en-US" altLang="es-CO" sz="1400" dirty="0"/>
            </a:br>
            <a:r>
              <a:rPr lang="en-US" altLang="es-CO" sz="1400" dirty="0"/>
              <a:t>is formed by changing the </a:t>
            </a:r>
            <a:r>
              <a:rPr lang="en-US" altLang="es-CO" sz="1400" b="1" dirty="0"/>
              <a:t>-r</a:t>
            </a:r>
            <a:r>
              <a:rPr lang="en-US" altLang="es-CO" sz="1400" dirty="0"/>
              <a:t> of the infinitive to </a:t>
            </a:r>
            <a:r>
              <a:rPr lang="en-US" altLang="es-CO" sz="1400" b="1" dirty="0"/>
              <a:t>-d</a:t>
            </a:r>
            <a:r>
              <a:rPr lang="en-US" altLang="es-CO" sz="1400" dirty="0"/>
              <a:t>. The negative command is identical </a:t>
            </a:r>
            <a:br>
              <a:rPr lang="en-US" altLang="es-CO" sz="1400" dirty="0"/>
            </a:br>
            <a:r>
              <a:rPr lang="en-US" altLang="es-CO" sz="1400" dirty="0"/>
              <a:t>to the </a:t>
            </a:r>
            <a:r>
              <a:rPr lang="en-US" altLang="es-CO" sz="1400" b="1" dirty="0" err="1"/>
              <a:t>vosotros</a:t>
            </a:r>
            <a:r>
              <a:rPr lang="en-US" altLang="es-CO" sz="1400" b="1" dirty="0"/>
              <a:t>/as</a:t>
            </a:r>
            <a:r>
              <a:rPr lang="en-US" altLang="es-CO" sz="1400" dirty="0"/>
              <a:t> form of the present subjunctive.</a:t>
            </a:r>
          </a:p>
          <a:p>
            <a:pPr marL="0" indent="0" eaLnBrk="1" hangingPunct="1">
              <a:lnSpc>
                <a:spcPts val="2000"/>
              </a:lnSpc>
              <a:spcBef>
                <a:spcPts val="600"/>
              </a:spcBef>
              <a:spcAft>
                <a:spcPts val="300"/>
              </a:spcAft>
              <a:buFont typeface="Times" panose="02020603050405020304" pitchFamily="18" charset="0"/>
              <a:buNone/>
            </a:pPr>
            <a:r>
              <a:rPr lang="en-US" altLang="es-CO" sz="1400" b="1" dirty="0" err="1"/>
              <a:t>bailar</a:t>
            </a:r>
            <a:r>
              <a:rPr lang="en-US" altLang="es-CO" sz="1400" b="1" dirty="0"/>
              <a:t>: </a:t>
            </a:r>
            <a:r>
              <a:rPr lang="en-US" altLang="es-CO" sz="1400" b="1" dirty="0" err="1"/>
              <a:t>bailad</a:t>
            </a:r>
            <a:r>
              <a:rPr lang="en-US" altLang="es-CO" sz="1400" b="1" dirty="0"/>
              <a:t>/no </a:t>
            </a:r>
            <a:r>
              <a:rPr lang="en-US" altLang="es-CO" sz="1400" b="1" dirty="0" err="1"/>
              <a:t>bailéis</a:t>
            </a:r>
            <a:endParaRPr lang="en-US" altLang="es-CO" sz="1400" b="1" dirty="0"/>
          </a:p>
          <a:p>
            <a:pPr marL="0" indent="0" eaLnBrk="1" hangingPunct="1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Times" panose="02020603050405020304" pitchFamily="18" charset="0"/>
              <a:buNone/>
            </a:pPr>
            <a:r>
              <a:rPr lang="en-US" altLang="es-CO" sz="1400" dirty="0"/>
              <a:t>For reflexive verbs, affirmative commands are formed by dropping the </a:t>
            </a:r>
            <a:r>
              <a:rPr lang="en-US" altLang="es-CO" sz="1400" b="1" dirty="0"/>
              <a:t>-r</a:t>
            </a:r>
            <a:r>
              <a:rPr lang="en-US" altLang="es-CO" sz="1400" dirty="0"/>
              <a:t> and adding </a:t>
            </a:r>
            <a:br>
              <a:rPr lang="en-US" altLang="es-CO" sz="1400" dirty="0"/>
            </a:br>
            <a:r>
              <a:rPr lang="en-US" altLang="es-CO" sz="1400" dirty="0"/>
              <a:t>the reflexive pronoun </a:t>
            </a:r>
            <a:r>
              <a:rPr lang="en-US" altLang="es-CO" sz="1400" b="1" dirty="0"/>
              <a:t>-</a:t>
            </a:r>
            <a:r>
              <a:rPr lang="en-US" altLang="es-CO" sz="1400" b="1" dirty="0" err="1"/>
              <a:t>os</a:t>
            </a:r>
            <a:r>
              <a:rPr lang="en-US" altLang="es-CO" sz="1400" dirty="0"/>
              <a:t>. In negative commands, the pronoun precedes the verb.</a:t>
            </a:r>
          </a:p>
          <a:p>
            <a:pPr marL="0" indent="0" eaLnBrk="1" hangingPunct="1">
              <a:lnSpc>
                <a:spcPts val="2000"/>
              </a:lnSpc>
              <a:spcBef>
                <a:spcPts val="600"/>
              </a:spcBef>
              <a:spcAft>
                <a:spcPts val="300"/>
              </a:spcAft>
              <a:buFont typeface="Times" panose="02020603050405020304" pitchFamily="18" charset="0"/>
              <a:buNone/>
            </a:pPr>
            <a:r>
              <a:rPr lang="en-US" altLang="es-CO" sz="1400" b="1" dirty="0" err="1"/>
              <a:t>levantarse</a:t>
            </a:r>
            <a:r>
              <a:rPr lang="en-US" altLang="es-CO" sz="1400" b="1" dirty="0"/>
              <a:t>: </a:t>
            </a:r>
            <a:r>
              <a:rPr lang="en-US" altLang="es-CO" sz="1400" b="1" dirty="0" err="1"/>
              <a:t>levantaos</a:t>
            </a:r>
            <a:r>
              <a:rPr lang="en-US" altLang="es-CO" sz="1400" b="1" dirty="0"/>
              <a:t>/ no </a:t>
            </a:r>
            <a:r>
              <a:rPr lang="en-US" altLang="es-CO" sz="1400" b="1" dirty="0" err="1"/>
              <a:t>os</a:t>
            </a:r>
            <a:r>
              <a:rPr lang="en-US" altLang="es-CO" sz="1400" b="1" dirty="0"/>
              <a:t> </a:t>
            </a:r>
            <a:r>
              <a:rPr lang="en-US" altLang="es-CO" sz="1400" b="1" dirty="0" err="1"/>
              <a:t>levantéis</a:t>
            </a:r>
            <a:endParaRPr lang="en-US" altLang="es-CO" sz="1400" b="1" dirty="0"/>
          </a:p>
          <a:p>
            <a:pPr marL="0" indent="0" eaLnBrk="1" hangingPunct="1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Times" panose="02020603050405020304" pitchFamily="18" charset="0"/>
              <a:buNone/>
            </a:pPr>
            <a:r>
              <a:rPr lang="en-US" altLang="es-CO" sz="1400" dirty="0"/>
              <a:t>The verb </a:t>
            </a:r>
            <a:r>
              <a:rPr lang="en-US" altLang="es-CO" sz="1400" b="1" dirty="0" err="1"/>
              <a:t>irse</a:t>
            </a:r>
            <a:r>
              <a:rPr lang="en-US" altLang="es-CO" sz="1400" dirty="0"/>
              <a:t> is irregular:</a:t>
            </a:r>
            <a:br>
              <a:rPr lang="en-US" altLang="es-CO" sz="1400" dirty="0"/>
            </a:br>
            <a:r>
              <a:rPr lang="en-US" altLang="es-CO" sz="1400" b="1" dirty="0" err="1"/>
              <a:t>idos</a:t>
            </a:r>
            <a:r>
              <a:rPr lang="en-US" altLang="es-CO" sz="1400" b="1" dirty="0"/>
              <a:t>/no </a:t>
            </a:r>
            <a:r>
              <a:rPr lang="en-US" altLang="es-CO" sz="1400" b="1" dirty="0" err="1"/>
              <a:t>os</a:t>
            </a:r>
            <a:r>
              <a:rPr lang="en-US" altLang="es-CO" sz="1400" b="1" dirty="0"/>
              <a:t> </a:t>
            </a:r>
            <a:r>
              <a:rPr lang="en-US" altLang="es-CO" sz="1400" b="1" dirty="0" err="1"/>
              <a:t>vayáis</a:t>
            </a:r>
            <a:endParaRPr lang="en-US" altLang="es-CO" sz="1400" b="1" dirty="0"/>
          </a:p>
        </p:txBody>
      </p:sp>
    </p:spTree>
    <p:extLst>
      <p:ext uri="{BB962C8B-B14F-4D97-AF65-F5344CB8AC3E}">
        <p14:creationId xmlns:p14="http://schemas.microsoft.com/office/powerpoint/2010/main" val="2437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4.2-5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ACAFF2D7-C1DB-4EFC-9032-50D4D5F750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  <a:endParaRPr lang="da-DK" dirty="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FD2FCE73-D8F9-422C-BFA7-8EC72784AA72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i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Nosotros/as</a:t>
            </a:r>
            <a:r>
              <a:rPr lang="da-DK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commands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B5E316D-9BEF-41B1-8C6D-12FC05CF84E8}"/>
              </a:ext>
            </a:extLst>
          </p:cNvPr>
          <p:cNvSpPr txBox="1">
            <a:spLocks/>
          </p:cNvSpPr>
          <p:nvPr/>
        </p:nvSpPr>
        <p:spPr>
          <a:xfrm>
            <a:off x="2439659" y="2121976"/>
            <a:ext cx="9578169" cy="142335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2000" b="1" spc="30" dirty="0" err="1"/>
              <a:t>Nosotros</a:t>
            </a:r>
            <a:r>
              <a:rPr lang="en-US" sz="2000" b="1" spc="30" dirty="0"/>
              <a:t>/as </a:t>
            </a:r>
            <a:r>
              <a:rPr lang="en-US" sz="2000" spc="30" dirty="0"/>
              <a:t>commands are used to give orders or </a:t>
            </a:r>
            <a:r>
              <a:rPr lang="en-US" sz="2000" spc="-30" dirty="0"/>
              <a:t>suggestions </a:t>
            </a:r>
            <a:r>
              <a:rPr lang="en-US" sz="2000" spc="-100" dirty="0"/>
              <a:t>that include yourself as well as other people. In Spanish, </a:t>
            </a:r>
            <a:r>
              <a:rPr lang="en-US" sz="2000" b="1" spc="-100" dirty="0" err="1"/>
              <a:t>nosotros</a:t>
            </a:r>
            <a:r>
              <a:rPr lang="en-US" sz="2000" b="1" spc="-100" dirty="0"/>
              <a:t>/as</a:t>
            </a:r>
            <a:r>
              <a:rPr lang="en-US" sz="2000" spc="-100" dirty="0"/>
              <a:t> </a:t>
            </a:r>
            <a:r>
              <a:rPr lang="en-US" sz="2000" dirty="0"/>
              <a:t>commands correspond to the </a:t>
            </a:r>
            <a:r>
              <a:rPr lang="en-US" sz="2000" spc="-30" dirty="0"/>
              <a:t>English </a:t>
            </a:r>
            <a:r>
              <a:rPr lang="en-US" sz="2000" i="1" spc="-30" dirty="0"/>
              <a:t>let’s</a:t>
            </a:r>
            <a:r>
              <a:rPr lang="en-US" sz="2000" spc="-30" dirty="0"/>
              <a:t> + [</a:t>
            </a:r>
            <a:r>
              <a:rPr lang="en-US" sz="2000" i="1" spc="-30" dirty="0"/>
              <a:t>verb</a:t>
            </a:r>
            <a:r>
              <a:rPr lang="en-US" sz="2000" spc="-30" dirty="0"/>
              <a:t> ]. Affirmative and negative </a:t>
            </a:r>
            <a:r>
              <a:rPr lang="en-US" sz="2000" b="1" spc="-30" dirty="0" err="1"/>
              <a:t>nosotros</a:t>
            </a:r>
            <a:r>
              <a:rPr lang="en-US" sz="2000" b="1" spc="-30" dirty="0"/>
              <a:t>/as </a:t>
            </a:r>
            <a:r>
              <a:rPr lang="en-US" sz="2000" spc="-30" dirty="0"/>
              <a:t>commands are generally identical to the </a:t>
            </a:r>
            <a:r>
              <a:rPr lang="en-US" sz="2000" b="1" spc="-30" dirty="0" err="1"/>
              <a:t>nosotros</a:t>
            </a:r>
            <a:r>
              <a:rPr lang="en-US" sz="2000" b="1" spc="-30" dirty="0"/>
              <a:t>/as</a:t>
            </a:r>
            <a:r>
              <a:rPr lang="en-US" sz="2000" spc="-30" dirty="0"/>
              <a:t> forms of the present subjunctive.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6DEE6AD-23B6-4A40-A75C-97C0B0462BF3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5929135-E822-407F-B696-29BD3FF014D4}"/>
              </a:ext>
            </a:extLst>
          </p:cNvPr>
          <p:cNvSpPr txBox="1">
            <a:spLocks/>
          </p:cNvSpPr>
          <p:nvPr/>
        </p:nvSpPr>
        <p:spPr>
          <a:xfrm>
            <a:off x="2439659" y="5381720"/>
            <a:ext cx="9578169" cy="959474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2000" spc="-30" dirty="0"/>
              <a:t>The </a:t>
            </a:r>
            <a:r>
              <a:rPr lang="en-US" sz="2000" b="1" spc="-30" dirty="0" err="1"/>
              <a:t>nosotros</a:t>
            </a:r>
            <a:r>
              <a:rPr lang="en-US" sz="2000" b="1" spc="-30" dirty="0"/>
              <a:t>/as</a:t>
            </a:r>
            <a:r>
              <a:rPr lang="en-US" sz="2000" spc="-30" dirty="0"/>
              <a:t> commands for </a:t>
            </a:r>
            <a:r>
              <a:rPr lang="en-US" sz="2000" b="1" spc="-30" dirty="0" err="1"/>
              <a:t>ir</a:t>
            </a:r>
            <a:r>
              <a:rPr lang="en-US" sz="2000" spc="-30" dirty="0"/>
              <a:t> and </a:t>
            </a:r>
            <a:r>
              <a:rPr lang="en-US" sz="2000" b="1" spc="-30" dirty="0" err="1"/>
              <a:t>irse</a:t>
            </a:r>
            <a:r>
              <a:rPr lang="en-US" sz="2000" spc="-30" dirty="0"/>
              <a:t> are irregular: </a:t>
            </a:r>
            <a:r>
              <a:rPr lang="en-US" sz="2000" b="1" spc="-30" dirty="0" err="1"/>
              <a:t>vamos</a:t>
            </a:r>
            <a:r>
              <a:rPr lang="en-US" sz="2000" spc="-30" dirty="0"/>
              <a:t> and </a:t>
            </a:r>
            <a:r>
              <a:rPr lang="en-US" sz="2000" b="1" spc="-30" dirty="0" err="1"/>
              <a:t>vámonos</a:t>
            </a:r>
            <a:r>
              <a:rPr lang="en-US" sz="2000" spc="-30" dirty="0"/>
              <a:t>. </a:t>
            </a:r>
            <a:br>
              <a:rPr lang="en-US" sz="2000" spc="-30" dirty="0"/>
            </a:br>
            <a:r>
              <a:rPr lang="en-US" sz="2000" spc="-30" dirty="0"/>
              <a:t>The negative commands are regular: </a:t>
            </a:r>
            <a:r>
              <a:rPr lang="en-US" sz="2000" b="1" spc="-30" dirty="0"/>
              <a:t>no </a:t>
            </a:r>
            <a:r>
              <a:rPr lang="en-US" sz="2000" b="1" spc="-30" dirty="0" err="1"/>
              <a:t>vayamos</a:t>
            </a:r>
            <a:r>
              <a:rPr lang="en-US" sz="2000" b="1" spc="-30" dirty="0"/>
              <a:t> </a:t>
            </a:r>
            <a:r>
              <a:rPr lang="en-US" sz="2000" spc="-30" dirty="0"/>
              <a:t>and </a:t>
            </a:r>
            <a:r>
              <a:rPr lang="en-US" sz="2000" b="1" spc="-30" dirty="0"/>
              <a:t>no</a:t>
            </a:r>
            <a:r>
              <a:rPr lang="en-US" sz="2000" spc="-30" dirty="0"/>
              <a:t> </a:t>
            </a:r>
            <a:r>
              <a:rPr lang="en-US" sz="2000" b="1" spc="-30" dirty="0" err="1"/>
              <a:t>nos</a:t>
            </a:r>
            <a:r>
              <a:rPr lang="en-US" sz="2000" b="1" spc="-30" dirty="0"/>
              <a:t> </a:t>
            </a:r>
            <a:r>
              <a:rPr lang="en-US" sz="2000" b="1" spc="-30" dirty="0" err="1"/>
              <a:t>vayamos</a:t>
            </a:r>
            <a:r>
              <a:rPr lang="en-US" sz="2000" spc="-30" dirty="0"/>
              <a:t>.</a:t>
            </a:r>
          </a:p>
          <a:p>
            <a:pPr>
              <a:lnSpc>
                <a:spcPts val="3000"/>
              </a:lnSpc>
            </a:pPr>
            <a:endParaRPr lang="en-US" sz="2400" spc="-30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B000F93-ED5F-437E-9184-60A426324581}"/>
              </a:ext>
            </a:extLst>
          </p:cNvPr>
          <p:cNvSpPr/>
          <p:nvPr/>
        </p:nvSpPr>
        <p:spPr>
          <a:xfrm>
            <a:off x="2554271" y="5542524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: esquinas superiores redondeadas 14">
            <a:extLst>
              <a:ext uri="{FF2B5EF4-FFF2-40B4-BE49-F238E27FC236}">
                <a16:creationId xmlns:a16="http://schemas.microsoft.com/office/drawing/2014/main" id="{98772807-0102-4039-9EDF-9F3DC8AC41E3}"/>
              </a:ext>
            </a:extLst>
          </p:cNvPr>
          <p:cNvSpPr/>
          <p:nvPr/>
        </p:nvSpPr>
        <p:spPr>
          <a:xfrm>
            <a:off x="4879648" y="3729357"/>
            <a:ext cx="4018645" cy="314853"/>
          </a:xfrm>
          <a:prstGeom prst="round2SameRect">
            <a:avLst>
              <a:gd name="adj1" fmla="val 44445"/>
              <a:gd name="adj2" fmla="val 0"/>
            </a:avLst>
          </a:prstGeom>
          <a:solidFill>
            <a:srgbClr val="F3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4785" algn="ctr">
              <a:lnSpc>
                <a:spcPct val="100000"/>
              </a:lnSpc>
            </a:pPr>
            <a:r>
              <a:rPr lang="en-US" sz="1400" b="1" i="1" dirty="0" err="1">
                <a:solidFill>
                  <a:srgbClr val="FFFFFF"/>
                </a:solidFill>
                <a:latin typeface="HelveticaNeueLT Std Cn"/>
                <a:cs typeface="HelveticaNeueLT Std Cn"/>
              </a:rPr>
              <a:t>Nosotros</a:t>
            </a:r>
            <a:r>
              <a:rPr lang="en-US" sz="1400" b="1" i="1" dirty="0">
                <a:solidFill>
                  <a:srgbClr val="FFFFFF"/>
                </a:solidFill>
                <a:latin typeface="HelveticaNeueLT Std Cn"/>
                <a:cs typeface="HelveticaNeueLT Std Cn"/>
              </a:rPr>
              <a:t>/as</a:t>
            </a:r>
            <a:r>
              <a:rPr lang="en-US" sz="1400" b="1" i="1" spc="15" dirty="0">
                <a:solidFill>
                  <a:srgbClr val="FFFFFF"/>
                </a:solidFill>
                <a:latin typeface="HelveticaNeueLT Std Cn"/>
                <a:cs typeface="HelveticaNeueLT Std Cn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HelveticaNeueLT Std Cn"/>
                <a:cs typeface="HelveticaNeueLT Std Cn"/>
              </a:rPr>
              <a:t>commands</a:t>
            </a:r>
            <a:endParaRPr lang="en-US" sz="1400" dirty="0">
              <a:latin typeface="HelveticaNeueLT Std Cn"/>
              <a:cs typeface="HelveticaNeueLT Std Cn"/>
            </a:endParaRPr>
          </a:p>
        </p:txBody>
      </p:sp>
      <p:sp>
        <p:nvSpPr>
          <p:cNvPr id="16" name="Rectángulo: esquinas superiores redondeadas 15">
            <a:extLst>
              <a:ext uri="{FF2B5EF4-FFF2-40B4-BE49-F238E27FC236}">
                <a16:creationId xmlns:a16="http://schemas.microsoft.com/office/drawing/2014/main" id="{17CB9863-3C73-43B1-9394-9CDD865FCF41}"/>
              </a:ext>
            </a:extLst>
          </p:cNvPr>
          <p:cNvSpPr/>
          <p:nvPr/>
        </p:nvSpPr>
        <p:spPr>
          <a:xfrm>
            <a:off x="4879648" y="4044210"/>
            <a:ext cx="4018645" cy="1275080"/>
          </a:xfrm>
          <a:prstGeom prst="round2SameRect">
            <a:avLst>
              <a:gd name="adj1" fmla="val 1"/>
              <a:gd name="adj2" fmla="val 8358"/>
            </a:avLst>
          </a:prstGeom>
          <a:solidFill>
            <a:srgbClr val="FFF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F336C3DD-7E24-4F77-AB19-D7DFA7B51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95561"/>
              </p:ext>
            </p:extLst>
          </p:nvPr>
        </p:nvGraphicFramePr>
        <p:xfrm>
          <a:off x="4879647" y="4033455"/>
          <a:ext cx="4018645" cy="127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494">
                  <a:extLst>
                    <a:ext uri="{9D8B030D-6E8A-4147-A177-3AD203B41FA5}">
                      <a16:colId xmlns:a16="http://schemas.microsoft.com/office/drawing/2014/main" val="3566693749"/>
                    </a:ext>
                  </a:extLst>
                </a:gridCol>
                <a:gridCol w="1344406">
                  <a:extLst>
                    <a:ext uri="{9D8B030D-6E8A-4147-A177-3AD203B41FA5}">
                      <a16:colId xmlns:a16="http://schemas.microsoft.com/office/drawing/2014/main" val="3382546356"/>
                    </a:ext>
                  </a:extLst>
                </a:gridCol>
                <a:gridCol w="1507745">
                  <a:extLst>
                    <a:ext uri="{9D8B030D-6E8A-4147-A177-3AD203B41FA5}">
                      <a16:colId xmlns:a16="http://schemas.microsoft.com/office/drawing/2014/main" val="3333804868"/>
                    </a:ext>
                  </a:extLst>
                </a:gridCol>
              </a:tblGrid>
              <a:tr h="286841"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Infinitive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Affirmative command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command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0215"/>
                  </a:ext>
                </a:extLst>
              </a:tr>
              <a:tr h="731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abrir</a:t>
                      </a:r>
                    </a:p>
                  </a:txBody>
                  <a:tcPr marL="274320" marR="0">
                    <a:lnL w="12700" cmpd="sng">
                      <a:noFill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bailemos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bebamos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abramos</a:t>
                      </a: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bailemos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bebamos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rgbClr val="0066B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abramos</a:t>
                      </a:r>
                    </a:p>
                  </a:txBody>
                  <a:tcPr marL="274320" marR="0">
                    <a:lnL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7A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46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0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4.2-6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ACAFF2D7-C1DB-4EFC-9032-50D4D5F750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  <a:endParaRPr lang="da-DK" dirty="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FD2FCE73-D8F9-422C-BFA7-8EC72784AA72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pronouns with commands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B5E316D-9BEF-41B1-8C6D-12FC05CF84E8}"/>
              </a:ext>
            </a:extLst>
          </p:cNvPr>
          <p:cNvSpPr txBox="1">
            <a:spLocks/>
          </p:cNvSpPr>
          <p:nvPr/>
        </p:nvSpPr>
        <p:spPr>
          <a:xfrm>
            <a:off x="2439660" y="2121975"/>
            <a:ext cx="8135515" cy="169453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altLang="es-CO" sz="2400" dirty="0"/>
              <a:t>When object and reflexive pronouns are used with affirmative commands, they are always attached to </a:t>
            </a:r>
            <a:br>
              <a:rPr lang="en-US" altLang="es-CO" sz="2400" dirty="0"/>
            </a:br>
            <a:r>
              <a:rPr lang="en-US" altLang="es-CO" sz="2400" dirty="0"/>
              <a:t>the verb. When used with negative commands, the pronouns appear between </a:t>
            </a:r>
            <a:r>
              <a:rPr lang="en-US" altLang="es-CO" sz="2400" b="1" dirty="0"/>
              <a:t>no</a:t>
            </a:r>
            <a:r>
              <a:rPr lang="en-US" altLang="es-CO" sz="2400" dirty="0"/>
              <a:t> and the verb.</a:t>
            </a:r>
          </a:p>
          <a:p>
            <a:pPr>
              <a:lnSpc>
                <a:spcPts val="3000"/>
              </a:lnSpc>
            </a:pPr>
            <a:endParaRPr lang="en-US" sz="2400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6DEE6AD-23B6-4A40-A75C-97C0B0462BF3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Group 76">
            <a:extLst>
              <a:ext uri="{FF2B5EF4-FFF2-40B4-BE49-F238E27FC236}">
                <a16:creationId xmlns:a16="http://schemas.microsoft.com/office/drawing/2014/main" id="{AAF1BB00-F4D8-4BA6-AE41-4AC263B36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36836"/>
              </p:ext>
            </p:extLst>
          </p:nvPr>
        </p:nvGraphicFramePr>
        <p:xfrm>
          <a:off x="2554271" y="4024311"/>
          <a:ext cx="6934200" cy="1477510"/>
        </p:xfrm>
        <a:graphic>
          <a:graphicData uri="http://schemas.openxmlformats.org/drawingml/2006/table">
            <a:tbl>
              <a:tblPr/>
              <a:tblGrid>
                <a:gridCol w="330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9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Levánten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temprano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C590B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levanten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tarde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8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Wake up early.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Don’t wake up late.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todo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C590B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digas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nada.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Tell me everything.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Don’t tell me anything.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05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4.2-7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  <a:endParaRPr lang="es-CO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EB9002B-AC58-4743-A5D6-522040BD27AA}"/>
              </a:ext>
            </a:extLst>
          </p:cNvPr>
          <p:cNvSpPr txBox="1">
            <a:spLocks/>
          </p:cNvSpPr>
          <p:nvPr/>
        </p:nvSpPr>
        <p:spPr>
          <a:xfrm>
            <a:off x="2439661" y="1678384"/>
            <a:ext cx="7450788" cy="132556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es-CO" sz="2400" spc="-10" dirty="0"/>
              <a:t>When the pronouns </a:t>
            </a:r>
            <a:r>
              <a:rPr lang="en-US" altLang="es-CO" sz="2400" b="1" spc="-10" dirty="0" err="1"/>
              <a:t>nos</a:t>
            </a:r>
            <a:r>
              <a:rPr lang="en-US" altLang="es-CO" sz="2400" spc="-10" dirty="0"/>
              <a:t> or se </a:t>
            </a:r>
            <a:r>
              <a:rPr lang="en-US" altLang="es-CO" sz="2400" b="1" spc="-10" dirty="0"/>
              <a:t>are</a:t>
            </a:r>
            <a:r>
              <a:rPr lang="en-US" altLang="es-CO" sz="2400" spc="-10" dirty="0"/>
              <a:t> attached to an affirmative </a:t>
            </a:r>
            <a:r>
              <a:rPr lang="en-US" altLang="es-CO" sz="2400" b="1" spc="-10" dirty="0" err="1"/>
              <a:t>nosotros</a:t>
            </a:r>
            <a:r>
              <a:rPr lang="en-US" altLang="es-CO" sz="2400" b="1" spc="-10" dirty="0"/>
              <a:t>/as </a:t>
            </a:r>
            <a:r>
              <a:rPr lang="en-US" altLang="es-CO" sz="2400" spc="-10" dirty="0"/>
              <a:t>command, the final </a:t>
            </a:r>
            <a:r>
              <a:rPr lang="en-US" altLang="es-CO" sz="2400" b="1" spc="-10" dirty="0"/>
              <a:t>s</a:t>
            </a:r>
            <a:r>
              <a:rPr lang="en-US" altLang="es-CO" sz="2400" spc="-10" dirty="0"/>
              <a:t> of </a:t>
            </a:r>
            <a:br>
              <a:rPr lang="en-US" altLang="es-CO" sz="2400" spc="-10" dirty="0"/>
            </a:br>
            <a:r>
              <a:rPr lang="en-US" altLang="es-CO" sz="2400" spc="-10" dirty="0"/>
              <a:t>the command form is dropped. 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D7738C9-67AD-44F3-9C3C-27764B264070}"/>
              </a:ext>
            </a:extLst>
          </p:cNvPr>
          <p:cNvSpPr/>
          <p:nvPr/>
        </p:nvSpPr>
        <p:spPr>
          <a:xfrm>
            <a:off x="2554271" y="1851889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0" name="Group 210">
            <a:extLst>
              <a:ext uri="{FF2B5EF4-FFF2-40B4-BE49-F238E27FC236}">
                <a16:creationId xmlns:a16="http://schemas.microsoft.com/office/drawing/2014/main" id="{8C9ADACA-C283-477D-A556-3962C3A25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735410"/>
              </p:ext>
            </p:extLst>
          </p:nvPr>
        </p:nvGraphicFramePr>
        <p:xfrm>
          <a:off x="3091300" y="3145403"/>
          <a:ext cx="7696200" cy="1722102"/>
        </p:xfrm>
        <a:graphic>
          <a:graphicData uri="http://schemas.openxmlformats.org/drawingml/2006/table">
            <a:tbl>
              <a:tblPr/>
              <a:tblGrid>
                <a:gridCol w="312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Sentémo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aquí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Let’s sit here.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Démo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selo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mañana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18288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Let’s give it to him/her </a:t>
                      </a:r>
                      <a:b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tomorrow.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457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C590B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sentemos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aquí.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Let’s not sit here.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18288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4792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se lo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C590B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demos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mañana.</a:t>
                      </a:r>
                    </a:p>
                    <a:p>
                      <a:pPr marL="18288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Let’s not give it to him/her </a:t>
                      </a:r>
                      <a:b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</a:b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tomorrow.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0" marB="457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53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A8EB5-C124-45AE-AA6C-2E5B5F0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4.2-8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293B8F-1ECF-4862-9502-AD6CFF6E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F09245C2-061B-4A11-BB8C-F52624AF3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A8799E10-2306-46F4-8954-EBF98F6E565D}"/>
              </a:ext>
            </a:extLst>
          </p:cNvPr>
          <p:cNvSpPr/>
          <p:nvPr/>
        </p:nvSpPr>
        <p:spPr>
          <a:xfrm>
            <a:off x="2696824" y="1922355"/>
            <a:ext cx="7548188" cy="4086559"/>
          </a:xfrm>
          <a:prstGeom prst="roundRect">
            <a:avLst>
              <a:gd name="adj" fmla="val 3812"/>
            </a:avLst>
          </a:prstGeom>
          <a:noFill/>
          <a:ln>
            <a:solidFill>
              <a:srgbClr val="0052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b="1" dirty="0">
              <a:solidFill>
                <a:srgbClr val="FFE7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72F99701-80C8-4421-B114-DD302004983B}"/>
              </a:ext>
            </a:extLst>
          </p:cNvPr>
          <p:cNvSpPr/>
          <p:nvPr/>
        </p:nvSpPr>
        <p:spPr>
          <a:xfrm>
            <a:off x="4499608" y="1585680"/>
            <a:ext cx="3647635" cy="568569"/>
          </a:xfrm>
          <a:prstGeom prst="roundRect">
            <a:avLst>
              <a:gd name="adj" fmla="val 34395"/>
            </a:avLst>
          </a:prstGeom>
          <a:solidFill>
            <a:srgbClr val="CE18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FFE7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¡ATENCIÓN!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CA23816-4845-4334-9E63-BE0CA37BCA0B}"/>
              </a:ext>
            </a:extLst>
          </p:cNvPr>
          <p:cNvSpPr txBox="1">
            <a:spLocks noChangeArrowheads="1"/>
          </p:cNvSpPr>
          <p:nvPr/>
        </p:nvSpPr>
        <p:spPr>
          <a:xfrm>
            <a:off x="3097047" y="2315095"/>
            <a:ext cx="6859753" cy="352922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ts val="3000"/>
              </a:lnSpc>
              <a:spcAft>
                <a:spcPts val="600"/>
              </a:spcAft>
              <a:buFont typeface="Times" panose="02020603050405020304" pitchFamily="18" charset="0"/>
              <a:buNone/>
            </a:pPr>
            <a:r>
              <a:rPr lang="en-US" altLang="es-CO" sz="2000" spc="-30" dirty="0"/>
              <a:t>When one or more pronouns are attached to an affirmative </a:t>
            </a:r>
            <a:r>
              <a:rPr lang="en-US" altLang="es-CO" sz="2000" dirty="0"/>
              <a:t>command, an accent mark may be necessary to maintain </a:t>
            </a:r>
            <a:r>
              <a:rPr lang="en-US" altLang="es-CO" sz="2000" spc="-30" dirty="0"/>
              <a:t>the original stress. This usually happens when the combined </a:t>
            </a:r>
            <a:r>
              <a:rPr lang="en-US" altLang="es-CO" sz="2000" dirty="0"/>
              <a:t>verb form has three or more syllables.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decir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ＭＳ Ｐゴシック" pitchFamily="-112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di,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dile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,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dímelo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</a:b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diga, dígale, dígaselo</a:t>
            </a:r>
            <a:br>
              <a:rPr lang="es-ES" sz="2000" b="1" dirty="0"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</a:b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digamos, digámosle, </a:t>
            </a:r>
            <a:br>
              <a:rPr lang="es-ES" sz="2000" b="1" dirty="0"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</a:b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itchFamily="-112" charset="-128"/>
                <a:cs typeface="Times New Roman" panose="02020603050405020304" pitchFamily="18" charset="0"/>
              </a:rPr>
              <a:t>digámoselo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itchFamily="-112" charset="-128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ts val="3000"/>
              </a:lnSpc>
              <a:buFont typeface="Times" panose="02020603050405020304" pitchFamily="18" charset="0"/>
              <a:buNone/>
            </a:pPr>
            <a:endParaRPr lang="en-US" altLang="es-CO" sz="2000" dirty="0"/>
          </a:p>
        </p:txBody>
      </p:sp>
    </p:spTree>
    <p:extLst>
      <p:ext uri="{BB962C8B-B14F-4D97-AF65-F5344CB8AC3E}">
        <p14:creationId xmlns:p14="http://schemas.microsoft.com/office/powerpoint/2010/main" val="165045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15C1DB-963E-4553-AFAD-61209094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4.2-9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846C23-4D93-41B5-B153-5D8B4026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ACAFF2D7-C1DB-4EFC-9032-50D4D5F750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Commands</a:t>
            </a:r>
            <a:endParaRPr lang="da-DK" dirty="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FD2FCE73-D8F9-422C-BFA7-8EC72784AA72}"/>
              </a:ext>
            </a:extLst>
          </p:cNvPr>
          <p:cNvSpPr txBox="1"/>
          <p:nvPr/>
        </p:nvSpPr>
        <p:spPr>
          <a:xfrm>
            <a:off x="2475056" y="1646644"/>
            <a:ext cx="73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r>
              <a:rPr lang="es-ES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2800" b="1" i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él, ella, ellos, ellas</a:t>
            </a:r>
            <a:r>
              <a:rPr lang="es-ES" sz="2800" b="1" dirty="0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2800" b="1" dirty="0" err="1">
                <a:solidFill>
                  <a:srgbClr val="6F2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commands</a:t>
            </a:r>
            <a:endParaRPr lang="es-ES" sz="2800" b="1" dirty="0">
              <a:solidFill>
                <a:srgbClr val="6F22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B5E316D-9BEF-41B1-8C6D-12FC05CF84E8}"/>
              </a:ext>
            </a:extLst>
          </p:cNvPr>
          <p:cNvSpPr txBox="1">
            <a:spLocks/>
          </p:cNvSpPr>
          <p:nvPr/>
        </p:nvSpPr>
        <p:spPr>
          <a:xfrm>
            <a:off x="2439660" y="2121975"/>
            <a:ext cx="8135515" cy="115494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12738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tabLst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The construction que + [</a:t>
            </a:r>
            <a:r>
              <a:rPr lang="en-US" sz="2400" i="1" dirty="0"/>
              <a:t>subjunctive</a:t>
            </a:r>
            <a:r>
              <a:rPr lang="en-US" sz="2400" dirty="0"/>
              <a:t> ] can be used with </a:t>
            </a:r>
            <a:br>
              <a:rPr lang="en-US" sz="2400" dirty="0"/>
            </a:br>
            <a:r>
              <a:rPr lang="en-US" sz="2400" dirty="0"/>
              <a:t>a third-person form to express indirect commands that correspond to the English let </a:t>
            </a:r>
            <a:r>
              <a:rPr lang="en-US" sz="2400" i="1" dirty="0"/>
              <a:t>someone</a:t>
            </a:r>
            <a:r>
              <a:rPr lang="en-US" sz="2400" dirty="0"/>
              <a:t> do </a:t>
            </a:r>
            <a:r>
              <a:rPr lang="en-US" sz="2400" i="1" dirty="0"/>
              <a:t>something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If the subject of the indirect command is expressed, it usually follows the verb</a:t>
            </a:r>
            <a:r>
              <a:rPr lang="en-US" sz="2400" spc="-30" dirty="0"/>
              <a:t>.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6DEE6AD-23B6-4A40-A75C-97C0B0462BF3}"/>
              </a:ext>
            </a:extLst>
          </p:cNvPr>
          <p:cNvSpPr/>
          <p:nvPr/>
        </p:nvSpPr>
        <p:spPr>
          <a:xfrm>
            <a:off x="2554271" y="2257380"/>
            <a:ext cx="144000" cy="144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3" name="Group 85">
            <a:extLst>
              <a:ext uri="{FF2B5EF4-FFF2-40B4-BE49-F238E27FC236}">
                <a16:creationId xmlns:a16="http://schemas.microsoft.com/office/drawing/2014/main" id="{1AF8725C-3306-4033-82BA-C432AA591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99155"/>
              </p:ext>
            </p:extLst>
          </p:nvPr>
        </p:nvGraphicFramePr>
        <p:xfrm>
          <a:off x="3229430" y="4390284"/>
          <a:ext cx="6553200" cy="738866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Que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pase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siguiente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Let the next person pass.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583" marB="4558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Que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lo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haga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ella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itchFamily="-112" charset="-128"/>
                          <a:cs typeface="Times New Roman" panose="02020603050405020304" pitchFamily="18" charset="0"/>
                        </a:rPr>
                        <a:t>Let her do it.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itchFamily="-112" charset="-128"/>
                        <a:cs typeface="Times New Roman" panose="02020603050405020304" pitchFamily="18" charset="0"/>
                      </a:endParaRPr>
                    </a:p>
                  </a:txBody>
                  <a:tcPr marT="45583" marB="4558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771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3232</TotalTime>
  <Words>957</Words>
  <Application>Microsoft Office PowerPoint</Application>
  <PresentationFormat>Widescreen</PresentationFormat>
  <Paragraphs>143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HelveticaNeueLT Std Cn</vt:lpstr>
      <vt:lpstr>Times</vt:lpstr>
      <vt:lpstr>Times New Roman</vt:lpstr>
      <vt:lpstr>Main-MASTER</vt:lpstr>
      <vt:lpstr>Commands</vt:lpstr>
      <vt:lpstr>Commands</vt:lpstr>
      <vt:lpstr>Commands</vt:lpstr>
      <vt:lpstr>Commands</vt:lpstr>
      <vt:lpstr>Commands</vt:lpstr>
      <vt:lpstr>Commands</vt:lpstr>
      <vt:lpstr>Commands</vt:lpstr>
      <vt:lpstr>Commands</vt:lpstr>
      <vt:lpstr>Commands</vt:lpstr>
      <vt:lpstr>Commands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189</cp:revision>
  <dcterms:created xsi:type="dcterms:W3CDTF">2020-01-23T15:55:24Z</dcterms:created>
  <dcterms:modified xsi:type="dcterms:W3CDTF">2022-04-20T13:34:37Z</dcterms:modified>
</cp:coreProperties>
</file>