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340" r:id="rId2"/>
    <p:sldId id="324" r:id="rId3"/>
    <p:sldId id="341" r:id="rId4"/>
    <p:sldId id="325" r:id="rId5"/>
    <p:sldId id="326" r:id="rId6"/>
    <p:sldId id="335" r:id="rId7"/>
    <p:sldId id="342" r:id="rId8"/>
    <p:sldId id="343" r:id="rId9"/>
    <p:sldId id="344" r:id="rId10"/>
    <p:sldId id="345" r:id="rId11"/>
    <p:sldId id="336" r:id="rId12"/>
    <p:sldId id="346" r:id="rId13"/>
    <p:sldId id="347" r:id="rId14"/>
    <p:sldId id="348" r:id="rId15"/>
    <p:sldId id="350" r:id="rId16"/>
    <p:sldId id="34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BE"/>
    <a:srgbClr val="C90C0F"/>
    <a:srgbClr val="0060B4"/>
    <a:srgbClr val="FFEFCF"/>
    <a:srgbClr val="FFE7B6"/>
    <a:srgbClr val="F47920"/>
    <a:srgbClr val="005297"/>
    <a:srgbClr val="EE7202"/>
    <a:srgbClr val="F7941E"/>
    <a:srgbClr val="FFF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86051" autoAdjust="0"/>
  </p:normalViewPr>
  <p:slideViewPr>
    <p:cSldViewPr snapToGrid="0">
      <p:cViewPr varScale="1">
        <p:scale>
          <a:sx n="57" d="100"/>
          <a:sy n="57" d="100"/>
        </p:scale>
        <p:origin x="960" y="48"/>
      </p:cViewPr>
      <p:guideLst/>
    </p:cSldViewPr>
  </p:slideViewPr>
  <p:outlineViewPr>
    <p:cViewPr>
      <p:scale>
        <a:sx n="33" d="100"/>
        <a:sy n="33" d="100"/>
      </p:scale>
      <p:origin x="0" y="-1692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3734F-F2B8-4963-BF6B-422051BC8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A4F7-85C0-4C39-9DB0-3770A7945AEB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C767-27BC-431B-97F9-E19E4E8D6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D48C-13DE-4C7B-885A-09140D05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2EC2-33C0-40F1-8F2A-EFCE365F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0C6E-EBEF-47ED-A33F-0861FCE885F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0CE4-C608-40AD-8998-4CF4DB8727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8E633D2-4032-487E-8C9E-DCA3263BD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8336" y="1602184"/>
            <a:ext cx="8229600" cy="3099816"/>
          </a:xfrm>
        </p:spPr>
        <p:txBody>
          <a:bodyPr wrap="square">
            <a:noAutofit/>
          </a:bodyPr>
          <a:lstStyle>
            <a:lvl1pPr marL="0" indent="0"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by Vista Higher Learning,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9661" y="1602184"/>
            <a:ext cx="8229600" cy="3099816"/>
          </a:xfrm>
        </p:spPr>
        <p:txBody>
          <a:bodyPr wrap="square">
            <a:noAutofit/>
          </a:bodyPr>
          <a:lstStyle>
            <a:lvl1pPr marL="312738" indent="0" algn="l">
              <a:tabLst/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A3C984E-92E6-43E8-B8D3-081DBC5CB769}"/>
              </a:ext>
            </a:extLst>
          </p:cNvPr>
          <p:cNvSpPr/>
          <p:nvPr userDrawn="1"/>
        </p:nvSpPr>
        <p:spPr>
          <a:xfrm>
            <a:off x="2554271" y="1851889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37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by Vista Higher Learning,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1A93458-ED01-4A78-AB68-E6E3C96BB78A}"/>
              </a:ext>
            </a:extLst>
          </p:cNvPr>
          <p:cNvSpPr/>
          <p:nvPr userDrawn="1"/>
        </p:nvSpPr>
        <p:spPr>
          <a:xfrm>
            <a:off x="2255795" y="0"/>
            <a:ext cx="8412869" cy="720367"/>
          </a:xfrm>
          <a:prstGeom prst="rect">
            <a:avLst/>
          </a:prstGeom>
          <a:solidFill>
            <a:srgbClr val="007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9064" y="1602719"/>
            <a:ext cx="8229600" cy="3101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3.3-1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75F2B-26EA-4526-A753-2EBBD136C5C2}"/>
              </a:ext>
            </a:extLst>
          </p:cNvPr>
          <p:cNvSpPr txBox="1"/>
          <p:nvPr userDrawn="1"/>
        </p:nvSpPr>
        <p:spPr>
          <a:xfrm>
            <a:off x="2534926" y="884644"/>
            <a:ext cx="730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preterite</a:t>
            </a:r>
            <a:r>
              <a:rPr lang="en-US" sz="28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vs. the imperfect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0733BD61-05AD-444A-856E-C56062FD148B}"/>
              </a:ext>
            </a:extLst>
          </p:cNvPr>
          <p:cNvSpPr txBox="1"/>
          <p:nvPr userDrawn="1"/>
        </p:nvSpPr>
        <p:spPr>
          <a:xfrm>
            <a:off x="1524881" y="1714"/>
            <a:ext cx="729369" cy="72036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tIns="108000" bIns="72000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12" name="Tabla 3">
            <a:extLst>
              <a:ext uri="{FF2B5EF4-FFF2-40B4-BE49-F238E27FC236}">
                <a16:creationId xmlns:a16="http://schemas.microsoft.com/office/drawing/2014/main" id="{5E592760-C25A-427E-B81D-EF3026209F4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94908683"/>
              </p:ext>
            </p:extLst>
          </p:nvPr>
        </p:nvGraphicFramePr>
        <p:xfrm>
          <a:off x="2654300" y="184938"/>
          <a:ext cx="304165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650">
                  <a:extLst>
                    <a:ext uri="{9D8B030D-6E8A-4147-A177-3AD203B41FA5}">
                      <a16:colId xmlns:a16="http://schemas.microsoft.com/office/drawing/2014/main" val="3624394622"/>
                    </a:ext>
                  </a:extLst>
                </a:gridCol>
              </a:tblGrid>
              <a:tr h="397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ESTRUCTURA</a:t>
                      </a:r>
                    </a:p>
                  </a:txBody>
                  <a:tcPr marL="21600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046567"/>
                  </a:ext>
                </a:extLst>
              </a:tr>
            </a:tbl>
          </a:graphicData>
        </a:graphic>
      </p:graphicFrame>
      <p:sp>
        <p:nvSpPr>
          <p:cNvPr id="17" name="Elipse 16">
            <a:extLst>
              <a:ext uri="{FF2B5EF4-FFF2-40B4-BE49-F238E27FC236}">
                <a16:creationId xmlns:a16="http://schemas.microsoft.com/office/drawing/2014/main" id="{C116FD17-98B8-4310-94D6-4CB76EAD34E8}"/>
              </a:ext>
            </a:extLst>
          </p:cNvPr>
          <p:cNvSpPr/>
          <p:nvPr userDrawn="1"/>
        </p:nvSpPr>
        <p:spPr>
          <a:xfrm>
            <a:off x="1816619" y="884644"/>
            <a:ext cx="540000" cy="540000"/>
          </a:xfrm>
          <a:prstGeom prst="ellipse">
            <a:avLst/>
          </a:prstGeom>
          <a:solidFill>
            <a:srgbClr val="007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CBFF093A-82A7-47EE-955E-1B868A8F2928}"/>
              </a:ext>
            </a:extLst>
          </p:cNvPr>
          <p:cNvSpPr txBox="1"/>
          <p:nvPr userDrawn="1"/>
        </p:nvSpPr>
        <p:spPr>
          <a:xfrm>
            <a:off x="1835668" y="970111"/>
            <a:ext cx="71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None/>
        <a:defRPr sz="2800" kern="120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7181E3A-108B-4D13-B331-58E132BB29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710671"/>
            <a:ext cx="8943016" cy="1155542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altLang="es-CO" sz="2400" dirty="0"/>
              <a:t>Although the </a:t>
            </a:r>
            <a:r>
              <a:rPr lang="en-US" altLang="es-CO" sz="2400" dirty="0" err="1"/>
              <a:t>preterite</a:t>
            </a:r>
            <a:r>
              <a:rPr lang="en-US" altLang="es-CO" sz="2400" dirty="0"/>
              <a:t> and imperfect both express past </a:t>
            </a:r>
            <a:br>
              <a:rPr lang="en-US" altLang="es-CO" sz="2400" dirty="0"/>
            </a:br>
            <a:r>
              <a:rPr lang="en-US" altLang="es-CO" sz="2400" spc="30" dirty="0"/>
              <a:t>actions or states, the two tenses have different uses </a:t>
            </a:r>
            <a:br>
              <a:rPr lang="en-US" altLang="es-CO" sz="2400" dirty="0"/>
            </a:br>
            <a:r>
              <a:rPr lang="en-US" altLang="es-CO" sz="2400" dirty="0"/>
              <a:t>and, therefore, are not interchangeable. 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15C1DB-963E-4553-AFAD-61209094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3.3-1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846C23-4D93-41B5-B153-5D8B4026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ACAFF2D7-C1DB-4EFC-9032-50D4D5F750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The </a:t>
            </a:r>
            <a:r>
              <a:rPr lang="en-US" dirty="0" err="1"/>
              <a:t>preterite</a:t>
            </a:r>
            <a:r>
              <a:rPr lang="en-US" dirty="0"/>
              <a:t> vs. the imperfect</a:t>
            </a:r>
          </a:p>
        </p:txBody>
      </p:sp>
      <p:pic>
        <p:nvPicPr>
          <p:cNvPr id="7" name="Imagen 6" descr="Ricardo tells Marcela, Estaba cruzando y me atropellaste. ">
            <a:extLst>
              <a:ext uri="{FF2B5EF4-FFF2-40B4-BE49-F238E27FC236}">
                <a16:creationId xmlns:a16="http://schemas.microsoft.com/office/drawing/2014/main" id="{66FD1BBF-6AB1-4B7C-A84B-8FEF3EF76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024" y="3084987"/>
            <a:ext cx="3216394" cy="3005572"/>
          </a:xfrm>
          <a:prstGeom prst="rect">
            <a:avLst/>
          </a:prstGeom>
        </p:spPr>
      </p:pic>
      <p:pic>
        <p:nvPicPr>
          <p:cNvPr id="8" name="Imagen 7" descr="Marcela tells Lupita, Siempre fueron desordenados, pero antes mi mami recogía todo y tú no te dabas cuenta.">
            <a:extLst>
              <a:ext uri="{FF2B5EF4-FFF2-40B4-BE49-F238E27FC236}">
                <a16:creationId xmlns:a16="http://schemas.microsoft.com/office/drawing/2014/main" id="{DCB9827D-4884-4154-8D89-477C7381A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022" y="3088651"/>
            <a:ext cx="4262222" cy="30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A8EB5-C124-45AE-AA6C-2E5B5F07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3.3-10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293B8F-1ECF-4862-9502-AD6CFF6E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09245C2-061B-4A11-BB8C-F52624AF3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The </a:t>
            </a:r>
            <a:r>
              <a:rPr lang="en-US" dirty="0" err="1"/>
              <a:t>preterite</a:t>
            </a:r>
            <a:r>
              <a:rPr lang="en-US" dirty="0"/>
              <a:t> vs. the imperfect</a:t>
            </a:r>
            <a:endParaRPr lang="es-CO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EB9002B-AC58-4743-A5D6-522040BD27AA}"/>
              </a:ext>
            </a:extLst>
          </p:cNvPr>
          <p:cNvSpPr txBox="1">
            <a:spLocks/>
          </p:cNvSpPr>
          <p:nvPr/>
        </p:nvSpPr>
        <p:spPr>
          <a:xfrm>
            <a:off x="1832486" y="1581844"/>
            <a:ext cx="9140314" cy="436046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12738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b="1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Había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lobo que </a:t>
            </a:r>
            <a:r>
              <a:rPr lang="en-US" sz="22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pacífico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bueno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lobo </a:t>
            </a:r>
            <a:r>
              <a:rPr lang="en-US" sz="2200" b="1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caminaba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bosque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repente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niña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malvada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2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llamaba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Caperucita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Roja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apareció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entre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árboles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 lobo,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asustado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comenzó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correr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Caperucita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corría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rápido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que, al final, </a:t>
            </a:r>
            <a:r>
              <a:rPr lang="en-US" sz="2200" b="1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atrapó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lobo y se lo </a:t>
            </a:r>
            <a:r>
              <a:rPr lang="en-US" sz="2200" b="1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comió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abuela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Caperucita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sabía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malvada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2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Nunca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nadie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supo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200" b="1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pasó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pobre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lobito</a:t>
            </a:r>
            <a:r>
              <a:rPr lang="en-US" sz="2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lvl="1" indent="0">
              <a:buNone/>
            </a:pPr>
            <a:endParaRPr lang="es-ES" sz="2200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upon a time, there </a:t>
            </a:r>
            <a:r>
              <a:rPr lang="en-US" sz="22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wolf that </a:t>
            </a:r>
            <a:r>
              <a:rPr lang="en-US" sz="22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very peaceful and kind. One day, the wolf </a:t>
            </a:r>
            <a:r>
              <a:rPr lang="en-US" sz="22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walking</a:t>
            </a:r>
            <a: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the forest when, all of a sudden, a very wicked little girl, who </a:t>
            </a:r>
            <a:r>
              <a:rPr lang="en-US" sz="22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Little Red Riding Hood, </a:t>
            </a:r>
            <a:r>
              <a:rPr lang="en-US" sz="22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appeared</a:t>
            </a:r>
            <a: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amongst the trees. The wolf, frightened, </a:t>
            </a:r>
            <a:r>
              <a:rPr lang="en-US" sz="22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run, but Little Red Riding Hood </a:t>
            </a:r>
            <a:r>
              <a:rPr lang="en-US" sz="22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running</a:t>
            </a:r>
            <a: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fast that, in the end, she </a:t>
            </a:r>
            <a:r>
              <a:rPr lang="en-US" sz="22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caught</a:t>
            </a:r>
            <a: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wolf and </a:t>
            </a:r>
            <a:r>
              <a:rPr lang="en-US" sz="22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</a:t>
            </a:r>
            <a: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him up. Little Red Riding Hood’s grandmother </a:t>
            </a:r>
            <a:r>
              <a:rPr lang="en-US" sz="22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didn’t know</a:t>
            </a:r>
            <a: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wicked </a:t>
            </a:r>
            <a:b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granddaughter </a:t>
            </a:r>
            <a:r>
              <a:rPr lang="en-US" sz="22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 one ever </a:t>
            </a:r>
            <a:r>
              <a:rPr lang="en-US" sz="22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</a:t>
            </a:r>
            <a:r>
              <a:rPr lang="en-US" sz="22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happened</a:t>
            </a:r>
            <a:r>
              <a:rPr lang="en-US" sz="22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poor little wolf.</a:t>
            </a:r>
            <a:endParaRPr lang="es-ES" sz="2200" i="1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9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A8EB5-C124-45AE-AA6C-2E5B5F07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3.3-11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293B8F-1ECF-4862-9502-AD6CFF6E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09245C2-061B-4A11-BB8C-F52624AF3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The </a:t>
            </a:r>
            <a:r>
              <a:rPr lang="en-US" dirty="0" err="1"/>
              <a:t>preterite</a:t>
            </a:r>
            <a:r>
              <a:rPr lang="en-US" dirty="0"/>
              <a:t> vs. the imperfect</a:t>
            </a:r>
            <a:endParaRPr lang="es-CO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6B6DAC5-9BB0-47EF-B1CC-929C9ED5A450}"/>
              </a:ext>
            </a:extLst>
          </p:cNvPr>
          <p:cNvSpPr/>
          <p:nvPr/>
        </p:nvSpPr>
        <p:spPr>
          <a:xfrm>
            <a:off x="2696823" y="2314240"/>
            <a:ext cx="7253207" cy="3141163"/>
          </a:xfrm>
          <a:prstGeom prst="roundRect">
            <a:avLst>
              <a:gd name="adj" fmla="val 3812"/>
            </a:avLst>
          </a:prstGeom>
          <a:noFill/>
          <a:ln>
            <a:solidFill>
              <a:srgbClr val="005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b="1" dirty="0">
              <a:solidFill>
                <a:srgbClr val="FFE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A0E7BBF-0E8A-4B7E-B0D7-57144A00C814}"/>
              </a:ext>
            </a:extLst>
          </p:cNvPr>
          <p:cNvSpPr/>
          <p:nvPr/>
        </p:nvSpPr>
        <p:spPr>
          <a:xfrm>
            <a:off x="4499608" y="1977565"/>
            <a:ext cx="3647635" cy="568569"/>
          </a:xfrm>
          <a:prstGeom prst="roundRect">
            <a:avLst>
              <a:gd name="adj" fmla="val 34395"/>
            </a:avLst>
          </a:prstGeom>
          <a:solidFill>
            <a:srgbClr val="C9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rgbClr val="FFE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¡ATENCIÓN!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AC666F-2023-4298-B329-B9239C470A1E}"/>
              </a:ext>
            </a:extLst>
          </p:cNvPr>
          <p:cNvSpPr txBox="1">
            <a:spLocks noChangeArrowheads="1"/>
          </p:cNvSpPr>
          <p:nvPr/>
        </p:nvSpPr>
        <p:spPr>
          <a:xfrm>
            <a:off x="3042421" y="2601573"/>
            <a:ext cx="5528259" cy="7302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imes" panose="02020603050405020304" pitchFamily="18" charset="0"/>
              <a:buNone/>
            </a:pPr>
            <a:r>
              <a:rPr lang="en-US" altLang="es-CO" sz="2000" dirty="0"/>
              <a:t>Here are some useful sequencing expressions.</a:t>
            </a:r>
          </a:p>
        </p:txBody>
      </p:sp>
      <p:graphicFrame>
        <p:nvGraphicFramePr>
          <p:cNvPr id="9" name="Group 216">
            <a:extLst>
              <a:ext uri="{FF2B5EF4-FFF2-40B4-BE49-F238E27FC236}">
                <a16:creationId xmlns:a16="http://schemas.microsoft.com/office/drawing/2014/main" id="{6E17092F-9BD1-4E4D-8D67-D31CC6542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763726"/>
              </p:ext>
            </p:extLst>
          </p:nvPr>
        </p:nvGraphicFramePr>
        <p:xfrm>
          <a:off x="3042421" y="3266335"/>
          <a:ext cx="7589532" cy="1971648"/>
        </p:xfrm>
        <a:graphic>
          <a:graphicData uri="http://schemas.openxmlformats.org/drawingml/2006/table">
            <a:tbl>
              <a:tblPr/>
              <a:tblGrid>
                <a:gridCol w="16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938">
                  <a:extLst>
                    <a:ext uri="{9D8B030D-6E8A-4147-A177-3AD203B41FA5}">
                      <a16:colId xmlns:a16="http://schemas.microsoft.com/office/drawing/2014/main" val="2995050619"/>
                    </a:ext>
                  </a:extLst>
                </a:gridCol>
                <a:gridCol w="2412809">
                  <a:extLst>
                    <a:ext uri="{9D8B030D-6E8A-4147-A177-3AD203B41FA5}">
                      <a16:colId xmlns:a16="http://schemas.microsoft.com/office/drawing/2014/main" val="1899801575"/>
                    </a:ext>
                  </a:extLst>
                </a:gridCol>
              </a:tblGrid>
              <a:tr h="323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primero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first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entonces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then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al principio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in the beginning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luego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then; next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antes (de)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before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siempre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always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después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 (de)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after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al final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finally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mientras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while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la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última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vez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imes New Roman" pitchFamily="18" charset="0"/>
                        </a:rPr>
                        <a:t>the last time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881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A8EB5-C124-45AE-AA6C-2E5B5F07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3.3-12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293B8F-1ECF-4862-9502-AD6CFF6E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09245C2-061B-4A11-BB8C-F52624AF3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The </a:t>
            </a:r>
            <a:r>
              <a:rPr lang="en-US" dirty="0" err="1"/>
              <a:t>preterite</a:t>
            </a:r>
            <a:r>
              <a:rPr lang="en-US" dirty="0"/>
              <a:t> vs. the imperfect</a:t>
            </a:r>
            <a:endParaRPr lang="es-CO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6B6DAC5-9BB0-47EF-B1CC-929C9ED5A450}"/>
              </a:ext>
            </a:extLst>
          </p:cNvPr>
          <p:cNvSpPr/>
          <p:nvPr/>
        </p:nvSpPr>
        <p:spPr>
          <a:xfrm>
            <a:off x="2799087" y="2469223"/>
            <a:ext cx="6593825" cy="2535914"/>
          </a:xfrm>
          <a:prstGeom prst="roundRect">
            <a:avLst>
              <a:gd name="adj" fmla="val 3812"/>
            </a:avLst>
          </a:prstGeom>
          <a:noFill/>
          <a:ln>
            <a:solidFill>
              <a:srgbClr val="005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b="1" dirty="0">
              <a:solidFill>
                <a:srgbClr val="FFE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A0E7BBF-0E8A-4B7E-B0D7-57144A00C814}"/>
              </a:ext>
            </a:extLst>
          </p:cNvPr>
          <p:cNvSpPr/>
          <p:nvPr/>
        </p:nvSpPr>
        <p:spPr>
          <a:xfrm>
            <a:off x="4351932" y="2132547"/>
            <a:ext cx="3647635" cy="568569"/>
          </a:xfrm>
          <a:prstGeom prst="roundRect">
            <a:avLst>
              <a:gd name="adj" fmla="val 34395"/>
            </a:avLst>
          </a:prstGeom>
          <a:solidFill>
            <a:srgbClr val="C9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rgbClr val="FFE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¡ATENCIÓN!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AC666F-2023-4298-B329-B9239C470A1E}"/>
              </a:ext>
            </a:extLst>
          </p:cNvPr>
          <p:cNvSpPr txBox="1">
            <a:spLocks noChangeArrowheads="1"/>
          </p:cNvSpPr>
          <p:nvPr/>
        </p:nvSpPr>
        <p:spPr>
          <a:xfrm>
            <a:off x="3016473" y="2787551"/>
            <a:ext cx="6318555" cy="19127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buFont typeface="Times" panose="02020603050405020304" pitchFamily="18" charset="0"/>
              <a:buNone/>
            </a:pPr>
            <a:r>
              <a:rPr lang="en-US" sz="2000" dirty="0">
                <a:solidFill>
                  <a:srgbClr val="231F20"/>
                </a:solidFill>
              </a:rPr>
              <a:t>The imperfect progressive is  also used to describe a </a:t>
            </a:r>
            <a:br>
              <a:rPr lang="en-US" sz="2000" dirty="0">
                <a:solidFill>
                  <a:srgbClr val="231F20"/>
                </a:solidFill>
              </a:rPr>
            </a:br>
            <a:r>
              <a:rPr lang="en-US" sz="2000" dirty="0">
                <a:solidFill>
                  <a:srgbClr val="231F20"/>
                </a:solidFill>
              </a:rPr>
              <a:t>past  action that was in progress,  but was interrupted </a:t>
            </a:r>
            <a:br>
              <a:rPr lang="en-US" sz="2000" dirty="0">
                <a:solidFill>
                  <a:srgbClr val="231F20"/>
                </a:solidFill>
              </a:rPr>
            </a:br>
            <a:r>
              <a:rPr lang="en-US" sz="2000" dirty="0">
                <a:solidFill>
                  <a:srgbClr val="231F20"/>
                </a:solidFill>
              </a:rPr>
              <a:t>by an  event. Both </a:t>
            </a:r>
            <a:r>
              <a:rPr lang="en-US" sz="2000" b="1" dirty="0">
                <a:solidFill>
                  <a:srgbClr val="231F20"/>
                </a:solidFill>
              </a:rPr>
              <a:t>el lobo </a:t>
            </a:r>
            <a:r>
              <a:rPr lang="en-US" sz="2000" b="1" dirty="0" err="1">
                <a:solidFill>
                  <a:srgbClr val="231F20"/>
                </a:solidFill>
              </a:rPr>
              <a:t>caminaba</a:t>
            </a:r>
            <a:r>
              <a:rPr lang="en-US" sz="2000" b="1" dirty="0">
                <a:solidFill>
                  <a:srgbClr val="231F20"/>
                </a:solidFill>
              </a:rPr>
              <a:t> </a:t>
            </a:r>
            <a:r>
              <a:rPr lang="en-US" sz="2000" b="1" dirty="0" err="1">
                <a:solidFill>
                  <a:srgbClr val="231F20"/>
                </a:solidFill>
              </a:rPr>
              <a:t>por</a:t>
            </a:r>
            <a:r>
              <a:rPr lang="en-US" sz="2000" b="1" dirty="0">
                <a:solidFill>
                  <a:srgbClr val="231F20"/>
                </a:solidFill>
              </a:rPr>
              <a:t> el </a:t>
            </a:r>
            <a:r>
              <a:rPr lang="en-US" sz="2000" b="1" dirty="0" err="1">
                <a:solidFill>
                  <a:srgbClr val="231F20"/>
                </a:solidFill>
              </a:rPr>
              <a:t>bosque</a:t>
            </a:r>
            <a:r>
              <a:rPr lang="en-US" sz="2000" b="1" dirty="0">
                <a:solidFill>
                  <a:srgbClr val="231F20"/>
                </a:solidFill>
              </a:rPr>
              <a:t> </a:t>
            </a:r>
            <a:r>
              <a:rPr lang="en-US" sz="2000" dirty="0">
                <a:solidFill>
                  <a:srgbClr val="231F20"/>
                </a:solidFill>
              </a:rPr>
              <a:t>and </a:t>
            </a:r>
            <a:r>
              <a:rPr lang="en-US" sz="2000" b="1" dirty="0">
                <a:solidFill>
                  <a:srgbClr val="231F20"/>
                </a:solidFill>
              </a:rPr>
              <a:t>el lobo </a:t>
            </a:r>
            <a:r>
              <a:rPr lang="en-US" sz="2000" b="1" dirty="0" err="1">
                <a:solidFill>
                  <a:srgbClr val="231F20"/>
                </a:solidFill>
              </a:rPr>
              <a:t>estaba</a:t>
            </a:r>
            <a:r>
              <a:rPr lang="en-US" sz="2000" b="1" dirty="0">
                <a:solidFill>
                  <a:srgbClr val="231F20"/>
                </a:solidFill>
              </a:rPr>
              <a:t> </a:t>
            </a:r>
            <a:r>
              <a:rPr lang="en-US" sz="2000" b="1" dirty="0" err="1">
                <a:solidFill>
                  <a:srgbClr val="231F20"/>
                </a:solidFill>
              </a:rPr>
              <a:t>caminando</a:t>
            </a:r>
            <a:r>
              <a:rPr lang="en-US" sz="2000" b="1" dirty="0">
                <a:solidFill>
                  <a:srgbClr val="231F20"/>
                </a:solidFill>
              </a:rPr>
              <a:t> </a:t>
            </a:r>
            <a:r>
              <a:rPr lang="en-US" sz="2000" b="1" dirty="0" err="1">
                <a:solidFill>
                  <a:srgbClr val="231F20"/>
                </a:solidFill>
              </a:rPr>
              <a:t>por</a:t>
            </a:r>
            <a:r>
              <a:rPr lang="en-US" sz="2000" b="1" dirty="0">
                <a:solidFill>
                  <a:srgbClr val="231F20"/>
                </a:solidFill>
              </a:rPr>
              <a:t> el </a:t>
            </a:r>
            <a:r>
              <a:rPr lang="en-US" sz="2000" b="1" dirty="0" err="1">
                <a:solidFill>
                  <a:srgbClr val="231F20"/>
                </a:solidFill>
              </a:rPr>
              <a:t>bosque</a:t>
            </a:r>
            <a:r>
              <a:rPr lang="en-US" sz="2000" b="1" dirty="0">
                <a:solidFill>
                  <a:srgbClr val="231F20"/>
                </a:solidFill>
              </a:rPr>
              <a:t> </a:t>
            </a:r>
            <a:br>
              <a:rPr lang="en-US" sz="2000" b="1" dirty="0">
                <a:solidFill>
                  <a:srgbClr val="231F20"/>
                </a:solidFill>
              </a:rPr>
            </a:br>
            <a:r>
              <a:rPr lang="en-US" sz="2000" dirty="0">
                <a:solidFill>
                  <a:srgbClr val="231F20"/>
                </a:solidFill>
              </a:rPr>
              <a:t>are correct.</a:t>
            </a:r>
            <a:endParaRPr lang="en-US" altLang="es-CO" sz="2000" dirty="0"/>
          </a:p>
        </p:txBody>
      </p:sp>
    </p:spTree>
    <p:extLst>
      <p:ext uri="{BB962C8B-B14F-4D97-AF65-F5344CB8AC3E}">
        <p14:creationId xmlns:p14="http://schemas.microsoft.com/office/powerpoint/2010/main" val="208644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92828-D140-4094-8D85-A4B1FAA0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3.3-13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C39F2A-7835-42B8-A5FA-8112B9C6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5D98E7C2-2BEC-45CB-8A93-1EC49272C9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The </a:t>
            </a:r>
            <a:r>
              <a:rPr lang="en-US" dirty="0" err="1"/>
              <a:t>preterite</a:t>
            </a:r>
            <a:r>
              <a:rPr lang="en-US" dirty="0"/>
              <a:t> vs. the imperfect</a:t>
            </a:r>
            <a:endParaRPr lang="es-CO" dirty="0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C7F2C1BA-16C5-4393-A388-3B3308B59B8F}"/>
              </a:ext>
            </a:extLst>
          </p:cNvPr>
          <p:cNvSpPr txBox="1"/>
          <p:nvPr/>
        </p:nvSpPr>
        <p:spPr>
          <a:xfrm>
            <a:off x="2475056" y="1646644"/>
            <a:ext cx="90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20" dirty="0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meanings in the imperfect and </a:t>
            </a:r>
            <a:r>
              <a:rPr lang="en-US" sz="2800" b="1" spc="-20" dirty="0" err="1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preterite</a:t>
            </a:r>
            <a:endParaRPr lang="en-US" sz="2800" b="1" spc="-20" dirty="0">
              <a:solidFill>
                <a:srgbClr val="6F2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D8B7E1-DF1C-45E6-A682-D5139BB32D73}"/>
              </a:ext>
            </a:extLst>
          </p:cNvPr>
          <p:cNvSpPr txBox="1">
            <a:spLocks/>
          </p:cNvSpPr>
          <p:nvPr/>
        </p:nvSpPr>
        <p:spPr>
          <a:xfrm>
            <a:off x="2439661" y="4491151"/>
            <a:ext cx="8075940" cy="149754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12738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es-CO" sz="2400" dirty="0"/>
              <a:t>The verbs </a:t>
            </a:r>
            <a:r>
              <a:rPr lang="en-US" altLang="es-CO" sz="2400" b="1" dirty="0" err="1"/>
              <a:t>querer</a:t>
            </a:r>
            <a:r>
              <a:rPr lang="en-US" altLang="es-CO" sz="2400" dirty="0"/>
              <a:t>, </a:t>
            </a:r>
            <a:r>
              <a:rPr lang="en-US" altLang="es-CO" sz="2400" b="1" dirty="0" err="1"/>
              <a:t>poder</a:t>
            </a:r>
            <a:r>
              <a:rPr lang="en-US" altLang="es-CO" sz="2400" dirty="0"/>
              <a:t>, </a:t>
            </a:r>
            <a:r>
              <a:rPr lang="en-US" altLang="es-CO" sz="2400" b="1" dirty="0"/>
              <a:t>saber</a:t>
            </a:r>
            <a:r>
              <a:rPr lang="en-US" altLang="es-CO" sz="2400" dirty="0"/>
              <a:t>, and </a:t>
            </a:r>
            <a:r>
              <a:rPr lang="en-US" altLang="es-CO" sz="2400" b="1" dirty="0" err="1"/>
              <a:t>conocer</a:t>
            </a:r>
            <a:r>
              <a:rPr lang="en-US" altLang="es-CO" sz="2400" dirty="0"/>
              <a:t> have different meanings when they are used in the </a:t>
            </a:r>
            <a:r>
              <a:rPr lang="en-US" altLang="es-CO" sz="2400" dirty="0" err="1"/>
              <a:t>preterite</a:t>
            </a:r>
            <a:r>
              <a:rPr lang="en-US" altLang="es-CO" sz="2400" dirty="0"/>
              <a:t>. Notice also the meanings of </a:t>
            </a:r>
            <a:r>
              <a:rPr lang="en-US" altLang="es-CO" sz="2400" b="1" dirty="0"/>
              <a:t>no</a:t>
            </a:r>
            <a:r>
              <a:rPr lang="en-US" altLang="es-CO" sz="2400" dirty="0"/>
              <a:t> </a:t>
            </a:r>
            <a:r>
              <a:rPr lang="en-US" altLang="es-CO" sz="2400" b="1" dirty="0" err="1"/>
              <a:t>querer</a:t>
            </a:r>
            <a:r>
              <a:rPr lang="en-US" altLang="es-CO" sz="2400" dirty="0"/>
              <a:t> and </a:t>
            </a:r>
            <a:r>
              <a:rPr lang="en-US" altLang="es-CO" sz="2400" b="1" dirty="0"/>
              <a:t>no</a:t>
            </a:r>
            <a:r>
              <a:rPr lang="en-US" altLang="es-CO" sz="2400" dirty="0"/>
              <a:t> </a:t>
            </a:r>
            <a:r>
              <a:rPr lang="en-US" altLang="es-CO" sz="2400" b="1" dirty="0" err="1"/>
              <a:t>poder</a:t>
            </a:r>
            <a:r>
              <a:rPr lang="en-US" altLang="es-CO" sz="2400" dirty="0"/>
              <a:t> </a:t>
            </a:r>
            <a:br>
              <a:rPr lang="en-US" altLang="es-CO" sz="2400" dirty="0"/>
            </a:br>
            <a:r>
              <a:rPr lang="en-US" altLang="es-CO" sz="2400" dirty="0"/>
              <a:t>in the </a:t>
            </a:r>
            <a:r>
              <a:rPr lang="en-US" altLang="es-CO" sz="2400" dirty="0" err="1"/>
              <a:t>preterite</a:t>
            </a:r>
            <a:r>
              <a:rPr lang="en-US" altLang="es-CO" sz="2400" dirty="0"/>
              <a:t>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22736A2-4155-4988-B0EC-6AE627049F34}"/>
              </a:ext>
            </a:extLst>
          </p:cNvPr>
          <p:cNvSpPr/>
          <p:nvPr/>
        </p:nvSpPr>
        <p:spPr>
          <a:xfrm>
            <a:off x="2554271" y="4626555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 descr="Ricardo looks in an open box and says, Marcela, quería pedirte perdón con este humilde regalo.">
            <a:extLst>
              <a:ext uri="{FF2B5EF4-FFF2-40B4-BE49-F238E27FC236}">
                <a16:creationId xmlns:a16="http://schemas.microsoft.com/office/drawing/2014/main" id="{745CAA96-E6DF-415B-BEC8-88D8EBD2C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792" y="2322834"/>
            <a:ext cx="5357987" cy="209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E56B92-9039-41E1-9AFB-43476A24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3.3-14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FB4965-E96E-4C35-8C6E-C4BD112D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FCCBD6F2-6DCB-452D-988A-D41116DB0993}"/>
              </a:ext>
            </a:extLst>
          </p:cNvPr>
          <p:cNvGrpSpPr/>
          <p:nvPr/>
        </p:nvGrpSpPr>
        <p:grpSpPr>
          <a:xfrm>
            <a:off x="1958165" y="1703019"/>
            <a:ext cx="8689171" cy="4418808"/>
            <a:chOff x="3817961" y="2105977"/>
            <a:chExt cx="3825875" cy="2646045"/>
          </a:xfrm>
        </p:grpSpPr>
        <p:grpSp>
          <p:nvGrpSpPr>
            <p:cNvPr id="4" name="object 11">
              <a:extLst>
                <a:ext uri="{FF2B5EF4-FFF2-40B4-BE49-F238E27FC236}">
                  <a16:creationId xmlns:a16="http://schemas.microsoft.com/office/drawing/2014/main" id="{72F4B1AE-1DB0-43C0-A3C2-DBA076796876}"/>
                </a:ext>
              </a:extLst>
            </p:cNvPr>
            <p:cNvGrpSpPr/>
            <p:nvPr/>
          </p:nvGrpSpPr>
          <p:grpSpPr>
            <a:xfrm>
              <a:off x="3862411" y="2411106"/>
              <a:ext cx="3735704" cy="1894839"/>
              <a:chOff x="1553164" y="6198528"/>
              <a:chExt cx="3735704" cy="1894839"/>
            </a:xfrm>
          </p:grpSpPr>
          <p:sp>
            <p:nvSpPr>
              <p:cNvPr id="5" name="object 12">
                <a:extLst>
                  <a:ext uri="{FF2B5EF4-FFF2-40B4-BE49-F238E27FC236}">
                    <a16:creationId xmlns:a16="http://schemas.microsoft.com/office/drawing/2014/main" id="{EECDD212-0EE1-44DF-A1B1-D0AF1F0E409A}"/>
                  </a:ext>
                </a:extLst>
              </p:cNvPr>
              <p:cNvSpPr/>
              <p:nvPr/>
            </p:nvSpPr>
            <p:spPr>
              <a:xfrm>
                <a:off x="1556339" y="6201703"/>
                <a:ext cx="801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01369">
                    <a:moveTo>
                      <a:pt x="0" y="0"/>
                    </a:moveTo>
                    <a:lnTo>
                      <a:pt x="801179" y="0"/>
                    </a:lnTo>
                  </a:path>
                </a:pathLst>
              </a:custGeom>
              <a:ln w="6350">
                <a:solidFill>
                  <a:srgbClr val="649DD4"/>
                </a:solidFill>
              </a:ln>
            </p:spPr>
            <p:txBody>
              <a:bodyPr wrap="square" lIns="0" tIns="0" rIns="0" bIns="0" rtlCol="0"/>
              <a:lstStyle/>
              <a:p>
                <a:endParaRPr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bject 13">
                <a:extLst>
                  <a:ext uri="{FF2B5EF4-FFF2-40B4-BE49-F238E27FC236}">
                    <a16:creationId xmlns:a16="http://schemas.microsoft.com/office/drawing/2014/main" id="{F395BAFF-0F21-416F-93F7-4FDC794ED1B6}"/>
                  </a:ext>
                </a:extLst>
              </p:cNvPr>
              <p:cNvSpPr/>
              <p:nvPr/>
            </p:nvSpPr>
            <p:spPr>
              <a:xfrm>
                <a:off x="2357523" y="6201703"/>
                <a:ext cx="13214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21435">
                    <a:moveTo>
                      <a:pt x="0" y="0"/>
                    </a:moveTo>
                    <a:lnTo>
                      <a:pt x="1321435" y="0"/>
                    </a:lnTo>
                  </a:path>
                </a:pathLst>
              </a:custGeom>
              <a:ln w="6350">
                <a:solidFill>
                  <a:srgbClr val="649DD4"/>
                </a:solidFill>
              </a:ln>
            </p:spPr>
            <p:txBody>
              <a:bodyPr wrap="square" lIns="0" tIns="0" rIns="0" bIns="0" rtlCol="0"/>
              <a:lstStyle/>
              <a:p>
                <a:endParaRPr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D60DDA2A-B06F-4D8D-9AAA-648788E73710}"/>
                  </a:ext>
                </a:extLst>
              </p:cNvPr>
              <p:cNvSpPr/>
              <p:nvPr/>
            </p:nvSpPr>
            <p:spPr>
              <a:xfrm>
                <a:off x="3678958" y="6201703"/>
                <a:ext cx="1607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07185">
                    <a:moveTo>
                      <a:pt x="0" y="0"/>
                    </a:moveTo>
                    <a:lnTo>
                      <a:pt x="1606613" y="0"/>
                    </a:lnTo>
                  </a:path>
                </a:pathLst>
              </a:custGeom>
              <a:ln w="6350">
                <a:solidFill>
                  <a:srgbClr val="649DD4"/>
                </a:solidFill>
              </a:ln>
            </p:spPr>
            <p:txBody>
              <a:bodyPr wrap="square" lIns="0" tIns="0" rIns="0" bIns="0" rtlCol="0"/>
              <a:lstStyle/>
              <a:p>
                <a:endParaRPr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bject 15">
                <a:extLst>
                  <a:ext uri="{FF2B5EF4-FFF2-40B4-BE49-F238E27FC236}">
                    <a16:creationId xmlns:a16="http://schemas.microsoft.com/office/drawing/2014/main" id="{B52521C0-5EC8-4D90-A22A-DBFADABCA61B}"/>
                  </a:ext>
                </a:extLst>
              </p:cNvPr>
              <p:cNvSpPr/>
              <p:nvPr/>
            </p:nvSpPr>
            <p:spPr>
              <a:xfrm>
                <a:off x="1556339" y="6958202"/>
                <a:ext cx="801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01369">
                    <a:moveTo>
                      <a:pt x="0" y="0"/>
                    </a:moveTo>
                    <a:lnTo>
                      <a:pt x="801179" y="0"/>
                    </a:lnTo>
                  </a:path>
                </a:pathLst>
              </a:custGeom>
              <a:ln w="6350">
                <a:solidFill>
                  <a:srgbClr val="649DD4"/>
                </a:solidFill>
              </a:ln>
            </p:spPr>
            <p:txBody>
              <a:bodyPr wrap="square" lIns="0" tIns="0" rIns="0" bIns="0" rtlCol="0"/>
              <a:lstStyle/>
              <a:p>
                <a:endParaRPr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object 16">
                <a:extLst>
                  <a:ext uri="{FF2B5EF4-FFF2-40B4-BE49-F238E27FC236}">
                    <a16:creationId xmlns:a16="http://schemas.microsoft.com/office/drawing/2014/main" id="{48D1A888-8682-4304-A7D6-74E3F2A68F66}"/>
                  </a:ext>
                </a:extLst>
              </p:cNvPr>
              <p:cNvSpPr/>
              <p:nvPr/>
            </p:nvSpPr>
            <p:spPr>
              <a:xfrm>
                <a:off x="2357523" y="6958202"/>
                <a:ext cx="13214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21435">
                    <a:moveTo>
                      <a:pt x="0" y="0"/>
                    </a:moveTo>
                    <a:lnTo>
                      <a:pt x="1321435" y="0"/>
                    </a:lnTo>
                  </a:path>
                </a:pathLst>
              </a:custGeom>
              <a:ln w="6350">
                <a:solidFill>
                  <a:srgbClr val="649DD4"/>
                </a:solidFill>
              </a:ln>
            </p:spPr>
            <p:txBody>
              <a:bodyPr wrap="square" lIns="0" tIns="0" rIns="0" bIns="0" rtlCol="0"/>
              <a:lstStyle/>
              <a:p>
                <a:endParaRPr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object 17">
                <a:extLst>
                  <a:ext uri="{FF2B5EF4-FFF2-40B4-BE49-F238E27FC236}">
                    <a16:creationId xmlns:a16="http://schemas.microsoft.com/office/drawing/2014/main" id="{1DA0AF84-BF30-49E5-B097-37A0392401AB}"/>
                  </a:ext>
                </a:extLst>
              </p:cNvPr>
              <p:cNvSpPr/>
              <p:nvPr/>
            </p:nvSpPr>
            <p:spPr>
              <a:xfrm>
                <a:off x="3678958" y="6958202"/>
                <a:ext cx="1607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07185">
                    <a:moveTo>
                      <a:pt x="0" y="0"/>
                    </a:moveTo>
                    <a:lnTo>
                      <a:pt x="1606613" y="0"/>
                    </a:lnTo>
                  </a:path>
                </a:pathLst>
              </a:custGeom>
              <a:ln w="6350">
                <a:solidFill>
                  <a:srgbClr val="649DD4"/>
                </a:solidFill>
              </a:ln>
            </p:spPr>
            <p:txBody>
              <a:bodyPr wrap="square" lIns="0" tIns="0" rIns="0" bIns="0" rtlCol="0"/>
              <a:lstStyle/>
              <a:p>
                <a:endParaRPr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object 18">
                <a:extLst>
                  <a:ext uri="{FF2B5EF4-FFF2-40B4-BE49-F238E27FC236}">
                    <a16:creationId xmlns:a16="http://schemas.microsoft.com/office/drawing/2014/main" id="{D402A29E-44B6-40BA-A4C4-862AC6F55AA0}"/>
                  </a:ext>
                </a:extLst>
              </p:cNvPr>
              <p:cNvSpPr/>
              <p:nvPr/>
            </p:nvSpPr>
            <p:spPr>
              <a:xfrm>
                <a:off x="1556339" y="7716235"/>
                <a:ext cx="801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01369">
                    <a:moveTo>
                      <a:pt x="0" y="0"/>
                    </a:moveTo>
                    <a:lnTo>
                      <a:pt x="801179" y="0"/>
                    </a:lnTo>
                  </a:path>
                </a:pathLst>
              </a:custGeom>
              <a:ln w="6350">
                <a:solidFill>
                  <a:srgbClr val="649DD4"/>
                </a:solidFill>
              </a:ln>
            </p:spPr>
            <p:txBody>
              <a:bodyPr wrap="square" lIns="0" tIns="0" rIns="0" bIns="0" rtlCol="0"/>
              <a:lstStyle/>
              <a:p>
                <a:endParaRPr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object 19">
                <a:extLst>
                  <a:ext uri="{FF2B5EF4-FFF2-40B4-BE49-F238E27FC236}">
                    <a16:creationId xmlns:a16="http://schemas.microsoft.com/office/drawing/2014/main" id="{12E985AF-6494-4B0C-BEFF-71D686B2A1B9}"/>
                  </a:ext>
                </a:extLst>
              </p:cNvPr>
              <p:cNvSpPr/>
              <p:nvPr/>
            </p:nvSpPr>
            <p:spPr>
              <a:xfrm>
                <a:off x="2357523" y="7716235"/>
                <a:ext cx="13214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21435">
                    <a:moveTo>
                      <a:pt x="0" y="0"/>
                    </a:moveTo>
                    <a:lnTo>
                      <a:pt x="1321435" y="0"/>
                    </a:lnTo>
                  </a:path>
                </a:pathLst>
              </a:custGeom>
              <a:ln w="6350">
                <a:solidFill>
                  <a:srgbClr val="649DD4"/>
                </a:solidFill>
              </a:ln>
            </p:spPr>
            <p:txBody>
              <a:bodyPr wrap="square" lIns="0" tIns="0" rIns="0" bIns="0" rtlCol="0"/>
              <a:lstStyle/>
              <a:p>
                <a:endParaRPr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object 20">
                <a:extLst>
                  <a:ext uri="{FF2B5EF4-FFF2-40B4-BE49-F238E27FC236}">
                    <a16:creationId xmlns:a16="http://schemas.microsoft.com/office/drawing/2014/main" id="{DAD27867-5916-4398-98C4-736A55B432A5}"/>
                  </a:ext>
                </a:extLst>
              </p:cNvPr>
              <p:cNvSpPr/>
              <p:nvPr/>
            </p:nvSpPr>
            <p:spPr>
              <a:xfrm>
                <a:off x="3678958" y="7716235"/>
                <a:ext cx="1607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07185">
                    <a:moveTo>
                      <a:pt x="0" y="0"/>
                    </a:moveTo>
                    <a:lnTo>
                      <a:pt x="1606613" y="0"/>
                    </a:lnTo>
                  </a:path>
                </a:pathLst>
              </a:custGeom>
              <a:ln w="6350">
                <a:solidFill>
                  <a:srgbClr val="649DD4"/>
                </a:solidFill>
              </a:ln>
            </p:spPr>
            <p:txBody>
              <a:bodyPr wrap="square" lIns="0" tIns="0" rIns="0" bIns="0" rtlCol="0"/>
              <a:lstStyle/>
              <a:p>
                <a:endParaRPr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object 21">
                <a:extLst>
                  <a:ext uri="{FF2B5EF4-FFF2-40B4-BE49-F238E27FC236}">
                    <a16:creationId xmlns:a16="http://schemas.microsoft.com/office/drawing/2014/main" id="{E80EF787-A5A7-489D-975F-DF27D77253BB}"/>
                  </a:ext>
                </a:extLst>
              </p:cNvPr>
              <p:cNvSpPr/>
              <p:nvPr/>
            </p:nvSpPr>
            <p:spPr>
              <a:xfrm>
                <a:off x="1556339" y="8089944"/>
                <a:ext cx="801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01369">
                    <a:moveTo>
                      <a:pt x="0" y="0"/>
                    </a:moveTo>
                    <a:lnTo>
                      <a:pt x="801179" y="0"/>
                    </a:lnTo>
                  </a:path>
                </a:pathLst>
              </a:custGeom>
              <a:ln w="6350">
                <a:solidFill>
                  <a:srgbClr val="649DD4"/>
                </a:solidFill>
              </a:ln>
            </p:spPr>
            <p:txBody>
              <a:bodyPr wrap="square" lIns="0" tIns="0" rIns="0" bIns="0" rtlCol="0"/>
              <a:lstStyle/>
              <a:p>
                <a:endParaRPr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object 22">
                <a:extLst>
                  <a:ext uri="{FF2B5EF4-FFF2-40B4-BE49-F238E27FC236}">
                    <a16:creationId xmlns:a16="http://schemas.microsoft.com/office/drawing/2014/main" id="{64A063D0-38A7-44D5-867A-EEAB5DDF1F62}"/>
                  </a:ext>
                </a:extLst>
              </p:cNvPr>
              <p:cNvSpPr/>
              <p:nvPr/>
            </p:nvSpPr>
            <p:spPr>
              <a:xfrm>
                <a:off x="2357523" y="8089944"/>
                <a:ext cx="13214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21435">
                    <a:moveTo>
                      <a:pt x="0" y="0"/>
                    </a:moveTo>
                    <a:lnTo>
                      <a:pt x="1321435" y="0"/>
                    </a:lnTo>
                  </a:path>
                </a:pathLst>
              </a:custGeom>
              <a:ln w="6350">
                <a:solidFill>
                  <a:srgbClr val="649DD4"/>
                </a:solidFill>
              </a:ln>
            </p:spPr>
            <p:txBody>
              <a:bodyPr wrap="square" lIns="0" tIns="0" rIns="0" bIns="0" rtlCol="0"/>
              <a:lstStyle/>
              <a:p>
                <a:endParaRPr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object 23">
                <a:extLst>
                  <a:ext uri="{FF2B5EF4-FFF2-40B4-BE49-F238E27FC236}">
                    <a16:creationId xmlns:a16="http://schemas.microsoft.com/office/drawing/2014/main" id="{03C093FE-2440-498A-B113-89E8E6F16408}"/>
                  </a:ext>
                </a:extLst>
              </p:cNvPr>
              <p:cNvSpPr/>
              <p:nvPr/>
            </p:nvSpPr>
            <p:spPr>
              <a:xfrm>
                <a:off x="3678958" y="8089944"/>
                <a:ext cx="1607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07185">
                    <a:moveTo>
                      <a:pt x="0" y="0"/>
                    </a:moveTo>
                    <a:lnTo>
                      <a:pt x="1606613" y="0"/>
                    </a:lnTo>
                  </a:path>
                </a:pathLst>
              </a:custGeom>
              <a:ln w="6350">
                <a:solidFill>
                  <a:srgbClr val="649DD4"/>
                </a:solidFill>
              </a:ln>
            </p:spPr>
            <p:txBody>
              <a:bodyPr wrap="square" lIns="0" tIns="0" rIns="0" bIns="0" rtlCol="0"/>
              <a:lstStyle/>
              <a:p>
                <a:endParaRPr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object 24">
              <a:extLst>
                <a:ext uri="{FF2B5EF4-FFF2-40B4-BE49-F238E27FC236}">
                  <a16:creationId xmlns:a16="http://schemas.microsoft.com/office/drawing/2014/main" id="{8B778C81-D4D1-4F0C-AD84-19A9097ADE3E}"/>
                </a:ext>
              </a:extLst>
            </p:cNvPr>
            <p:cNvSpPr txBox="1"/>
            <p:nvPr/>
          </p:nvSpPr>
          <p:spPr>
            <a:xfrm>
              <a:off x="3954485" y="2192519"/>
              <a:ext cx="651185" cy="155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INFINITIVE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25">
              <a:extLst>
                <a:ext uri="{FF2B5EF4-FFF2-40B4-BE49-F238E27FC236}">
                  <a16:creationId xmlns:a16="http://schemas.microsoft.com/office/drawing/2014/main" id="{A9C9AFBB-E9F9-4400-891F-C5872F6CF2EA}"/>
                </a:ext>
              </a:extLst>
            </p:cNvPr>
            <p:cNvSpPr txBox="1"/>
            <p:nvPr/>
          </p:nvSpPr>
          <p:spPr>
            <a:xfrm>
              <a:off x="4654116" y="2192519"/>
              <a:ext cx="848995" cy="155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IMPERFECT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26">
              <a:extLst>
                <a:ext uri="{FF2B5EF4-FFF2-40B4-BE49-F238E27FC236}">
                  <a16:creationId xmlns:a16="http://schemas.microsoft.com/office/drawing/2014/main" id="{8564A1BF-982E-427E-9E34-58443EBC1064}"/>
                </a:ext>
              </a:extLst>
            </p:cNvPr>
            <p:cNvSpPr txBox="1"/>
            <p:nvPr/>
          </p:nvSpPr>
          <p:spPr>
            <a:xfrm>
              <a:off x="5975538" y="2192519"/>
              <a:ext cx="1273026" cy="155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PRETERITE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27">
              <a:extLst>
                <a:ext uri="{FF2B5EF4-FFF2-40B4-BE49-F238E27FC236}">
                  <a16:creationId xmlns:a16="http://schemas.microsoft.com/office/drawing/2014/main" id="{09D08A09-7809-4E6D-8267-8C57A3D725FD}"/>
                </a:ext>
              </a:extLst>
            </p:cNvPr>
            <p:cNvSpPr txBox="1"/>
            <p:nvPr/>
          </p:nvSpPr>
          <p:spPr>
            <a:xfrm>
              <a:off x="3954486" y="2456801"/>
              <a:ext cx="493289" cy="155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querer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28">
              <a:extLst>
                <a:ext uri="{FF2B5EF4-FFF2-40B4-BE49-F238E27FC236}">
                  <a16:creationId xmlns:a16="http://schemas.microsoft.com/office/drawing/2014/main" id="{23B3D86C-B1F6-4A34-98E8-4C0714A644E8}"/>
                </a:ext>
              </a:extLst>
            </p:cNvPr>
            <p:cNvSpPr txBox="1"/>
            <p:nvPr/>
          </p:nvSpPr>
          <p:spPr>
            <a:xfrm>
              <a:off x="4654117" y="2428797"/>
              <a:ext cx="1012081" cy="319455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20"/>
                </a:spcBef>
              </a:pP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Quería</a:t>
              </a:r>
              <a:r>
                <a:rPr sz="1600" b="1" spc="-10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b="1" dirty="0" err="1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acompañarte</a:t>
              </a: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wanted to go with</a:t>
              </a:r>
              <a:r>
                <a:rPr sz="1600" i="1" spc="5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you.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29">
              <a:extLst>
                <a:ext uri="{FF2B5EF4-FFF2-40B4-BE49-F238E27FC236}">
                  <a16:creationId xmlns:a16="http://schemas.microsoft.com/office/drawing/2014/main" id="{72FEB691-E33C-4762-97C1-F8C29ECF6BC8}"/>
                </a:ext>
              </a:extLst>
            </p:cNvPr>
            <p:cNvSpPr txBox="1"/>
            <p:nvPr/>
          </p:nvSpPr>
          <p:spPr>
            <a:xfrm>
              <a:off x="5975538" y="2428797"/>
              <a:ext cx="1632519" cy="683449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20"/>
                </a:spcBef>
                <a:spcAft>
                  <a:spcPts val="300"/>
                </a:spcAft>
              </a:pP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Quise</a:t>
              </a:r>
              <a:r>
                <a:rPr sz="1600" b="1" spc="10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b="1" dirty="0" err="1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acompañarte</a:t>
              </a: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en-US"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tried to go with you (but</a:t>
              </a:r>
              <a:r>
                <a:rPr sz="1600" i="1" spc="45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failed).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620"/>
                </a:spcBef>
                <a:spcAft>
                  <a:spcPts val="300"/>
                </a:spcAft>
              </a:pP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quise</a:t>
              </a:r>
              <a:r>
                <a:rPr sz="1600" b="1" spc="-60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b="1" dirty="0" err="1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acompañarte</a:t>
              </a: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en-US"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refused to go with you.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30">
              <a:extLst>
                <a:ext uri="{FF2B5EF4-FFF2-40B4-BE49-F238E27FC236}">
                  <a16:creationId xmlns:a16="http://schemas.microsoft.com/office/drawing/2014/main" id="{0A80B201-3C74-4B5D-92A1-510446BCC832}"/>
                </a:ext>
              </a:extLst>
            </p:cNvPr>
            <p:cNvSpPr txBox="1"/>
            <p:nvPr/>
          </p:nvSpPr>
          <p:spPr>
            <a:xfrm>
              <a:off x="3954486" y="3213125"/>
              <a:ext cx="493289" cy="155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poder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bject 31">
              <a:extLst>
                <a:ext uri="{FF2B5EF4-FFF2-40B4-BE49-F238E27FC236}">
                  <a16:creationId xmlns:a16="http://schemas.microsoft.com/office/drawing/2014/main" id="{B7B17746-3DE9-406A-A97E-C47FA372B3A9}"/>
                </a:ext>
              </a:extLst>
            </p:cNvPr>
            <p:cNvSpPr txBox="1"/>
            <p:nvPr/>
          </p:nvSpPr>
          <p:spPr>
            <a:xfrm>
              <a:off x="4654116" y="3185122"/>
              <a:ext cx="1102240" cy="319455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20"/>
                </a:spcBef>
              </a:pP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 podía</a:t>
              </a:r>
              <a:r>
                <a:rPr sz="1600" b="1" spc="-45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b="1" dirty="0" err="1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hacerlo</a:t>
              </a: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 could do</a:t>
              </a:r>
              <a:r>
                <a:rPr sz="1600" i="1" spc="25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it.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32">
              <a:extLst>
                <a:ext uri="{FF2B5EF4-FFF2-40B4-BE49-F238E27FC236}">
                  <a16:creationId xmlns:a16="http://schemas.microsoft.com/office/drawing/2014/main" id="{30B4B614-ABDC-4FC2-A69E-38E20FCD6926}"/>
                </a:ext>
              </a:extLst>
            </p:cNvPr>
            <p:cNvSpPr txBox="1"/>
            <p:nvPr/>
          </p:nvSpPr>
          <p:spPr>
            <a:xfrm>
              <a:off x="5975538" y="3185122"/>
              <a:ext cx="1460500" cy="683449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20"/>
                </a:spcBef>
                <a:spcAft>
                  <a:spcPts val="300"/>
                </a:spcAft>
              </a:pP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 pudo</a:t>
              </a:r>
              <a:r>
                <a:rPr sz="1600" b="1" spc="20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b="1" dirty="0" err="1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hacerlo</a:t>
              </a: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 succeeded in doing</a:t>
              </a:r>
              <a:r>
                <a:rPr sz="1600" i="1" spc="-10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it.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620"/>
                </a:spcBef>
                <a:spcAft>
                  <a:spcPts val="300"/>
                </a:spcAft>
              </a:pP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 no pudo</a:t>
              </a:r>
              <a:r>
                <a:rPr sz="1600" b="1" spc="25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b="1" dirty="0" err="1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hacerlo</a:t>
              </a: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 could not do</a:t>
              </a:r>
              <a:r>
                <a:rPr sz="1600" i="1" spc="50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it.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33">
              <a:extLst>
                <a:ext uri="{FF2B5EF4-FFF2-40B4-BE49-F238E27FC236}">
                  <a16:creationId xmlns:a16="http://schemas.microsoft.com/office/drawing/2014/main" id="{3F069A11-264E-442F-A713-106E40D5EDE5}"/>
                </a:ext>
              </a:extLst>
            </p:cNvPr>
            <p:cNvSpPr txBox="1"/>
            <p:nvPr/>
          </p:nvSpPr>
          <p:spPr>
            <a:xfrm>
              <a:off x="3954486" y="3961650"/>
              <a:ext cx="503428" cy="155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saber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34">
              <a:extLst>
                <a:ext uri="{FF2B5EF4-FFF2-40B4-BE49-F238E27FC236}">
                  <a16:creationId xmlns:a16="http://schemas.microsoft.com/office/drawing/2014/main" id="{1C049995-3F0B-4EB9-B4E6-B5BE6516727D}"/>
                </a:ext>
              </a:extLst>
            </p:cNvPr>
            <p:cNvSpPr txBox="1"/>
            <p:nvPr/>
          </p:nvSpPr>
          <p:spPr>
            <a:xfrm>
              <a:off x="4654116" y="3933762"/>
              <a:ext cx="1252207" cy="319455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20"/>
                </a:spcBef>
              </a:pP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Ernesto sabía la</a:t>
              </a:r>
              <a:r>
                <a:rPr sz="1600" b="1" spc="-30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b="1" dirty="0" err="1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verdad</a:t>
              </a: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Ernesto knew the</a:t>
              </a:r>
              <a:r>
                <a:rPr sz="1600" i="1" spc="15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truth.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bject 35">
              <a:extLst>
                <a:ext uri="{FF2B5EF4-FFF2-40B4-BE49-F238E27FC236}">
                  <a16:creationId xmlns:a16="http://schemas.microsoft.com/office/drawing/2014/main" id="{D0E2C656-B1B6-405D-8554-38D703A4C840}"/>
                </a:ext>
              </a:extLst>
            </p:cNvPr>
            <p:cNvSpPr txBox="1"/>
            <p:nvPr/>
          </p:nvSpPr>
          <p:spPr>
            <a:xfrm>
              <a:off x="5975538" y="3933762"/>
              <a:ext cx="1607185" cy="319455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20"/>
                </a:spcBef>
              </a:pPr>
              <a:r>
                <a:rPr sz="1600" b="1" spc="-10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</a:t>
              </a: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 Ernesto supo la</a:t>
              </a:r>
              <a:r>
                <a:rPr sz="1600" b="1" spc="55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b="1" dirty="0" err="1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verdad</a:t>
              </a: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Ernesto finally discovered the</a:t>
              </a:r>
              <a:r>
                <a:rPr sz="1600" i="1" spc="-10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truth.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36">
              <a:extLst>
                <a:ext uri="{FF2B5EF4-FFF2-40B4-BE49-F238E27FC236}">
                  <a16:creationId xmlns:a16="http://schemas.microsoft.com/office/drawing/2014/main" id="{AB862039-2D0B-4614-94EF-E9A9E30EF648}"/>
                </a:ext>
              </a:extLst>
            </p:cNvPr>
            <p:cNvSpPr txBox="1"/>
            <p:nvPr/>
          </p:nvSpPr>
          <p:spPr>
            <a:xfrm>
              <a:off x="3954486" y="4344579"/>
              <a:ext cx="503428" cy="155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conocer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ject 37">
              <a:extLst>
                <a:ext uri="{FF2B5EF4-FFF2-40B4-BE49-F238E27FC236}">
                  <a16:creationId xmlns:a16="http://schemas.microsoft.com/office/drawing/2014/main" id="{728B288C-7C22-4270-9E64-113749564FEF}"/>
                </a:ext>
              </a:extLst>
            </p:cNvPr>
            <p:cNvSpPr txBox="1"/>
            <p:nvPr/>
          </p:nvSpPr>
          <p:spPr>
            <a:xfrm>
              <a:off x="4654116" y="4316691"/>
              <a:ext cx="1182839" cy="319455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20"/>
                </a:spcBef>
              </a:pPr>
              <a:r>
                <a:rPr sz="1600" b="1" spc="-40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 </a:t>
              </a:r>
              <a:r>
                <a:rPr sz="1600" b="1" spc="-10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 </a:t>
              </a: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conocía a</a:t>
              </a:r>
              <a:r>
                <a:rPr sz="1600" b="1" spc="45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Andrés.</a:t>
              </a:r>
              <a:b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already knew</a:t>
              </a:r>
              <a:r>
                <a:rPr sz="1600" i="1" spc="-15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Andrés.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bject 38">
              <a:extLst>
                <a:ext uri="{FF2B5EF4-FFF2-40B4-BE49-F238E27FC236}">
                  <a16:creationId xmlns:a16="http://schemas.microsoft.com/office/drawing/2014/main" id="{C49B0968-59AE-48AA-908E-5D0243A1BC64}"/>
                </a:ext>
              </a:extLst>
            </p:cNvPr>
            <p:cNvSpPr txBox="1"/>
            <p:nvPr/>
          </p:nvSpPr>
          <p:spPr>
            <a:xfrm>
              <a:off x="5975538" y="4316691"/>
              <a:ext cx="1619852" cy="319455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20"/>
                </a:spcBef>
              </a:pPr>
              <a:r>
                <a:rPr sz="1600" b="1" spc="-40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 </a:t>
              </a: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conocí a Andrés en la</a:t>
              </a:r>
              <a:r>
                <a:rPr sz="1600" b="1" spc="70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b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fiesta.</a:t>
              </a:r>
              <a:b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sz="1600" i="1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met Andrés at the</a:t>
              </a:r>
              <a:r>
                <a:rPr sz="1600" i="1" spc="40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00" i="1" spc="-10" dirty="0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party.</a:t>
              </a: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bject 39">
              <a:extLst>
                <a:ext uri="{FF2B5EF4-FFF2-40B4-BE49-F238E27FC236}">
                  <a16:creationId xmlns:a16="http://schemas.microsoft.com/office/drawing/2014/main" id="{0D08CCF2-FEF1-4FF5-8A4D-6E3958196B30}"/>
                </a:ext>
              </a:extLst>
            </p:cNvPr>
            <p:cNvSpPr/>
            <p:nvPr/>
          </p:nvSpPr>
          <p:spPr>
            <a:xfrm>
              <a:off x="3817961" y="2105977"/>
              <a:ext cx="3825875" cy="2646045"/>
            </a:xfrm>
            <a:custGeom>
              <a:avLst/>
              <a:gdLst/>
              <a:ahLst/>
              <a:cxnLst/>
              <a:rect l="l" t="t" r="r" b="b"/>
              <a:pathLst>
                <a:path w="3825875" h="2646045">
                  <a:moveTo>
                    <a:pt x="38100" y="0"/>
                  </a:moveTo>
                  <a:lnTo>
                    <a:pt x="16073" y="595"/>
                  </a:lnTo>
                  <a:lnTo>
                    <a:pt x="4762" y="4762"/>
                  </a:lnTo>
                  <a:lnTo>
                    <a:pt x="595" y="16073"/>
                  </a:lnTo>
                  <a:lnTo>
                    <a:pt x="0" y="38100"/>
                  </a:lnTo>
                  <a:lnTo>
                    <a:pt x="0" y="2607602"/>
                  </a:lnTo>
                  <a:lnTo>
                    <a:pt x="595" y="2629628"/>
                  </a:lnTo>
                  <a:lnTo>
                    <a:pt x="4762" y="2640939"/>
                  </a:lnTo>
                  <a:lnTo>
                    <a:pt x="16073" y="2645106"/>
                  </a:lnTo>
                  <a:lnTo>
                    <a:pt x="38100" y="2645702"/>
                  </a:lnTo>
                  <a:lnTo>
                    <a:pt x="3787444" y="2645702"/>
                  </a:lnTo>
                  <a:lnTo>
                    <a:pt x="3809471" y="2645106"/>
                  </a:lnTo>
                  <a:lnTo>
                    <a:pt x="3820782" y="2640939"/>
                  </a:lnTo>
                  <a:lnTo>
                    <a:pt x="3824949" y="2629628"/>
                  </a:lnTo>
                  <a:lnTo>
                    <a:pt x="3825544" y="2607602"/>
                  </a:lnTo>
                  <a:lnTo>
                    <a:pt x="3825544" y="38100"/>
                  </a:lnTo>
                  <a:lnTo>
                    <a:pt x="3824949" y="16073"/>
                  </a:lnTo>
                  <a:lnTo>
                    <a:pt x="3820782" y="4762"/>
                  </a:lnTo>
                  <a:lnTo>
                    <a:pt x="3809471" y="595"/>
                  </a:lnTo>
                  <a:lnTo>
                    <a:pt x="3787444" y="0"/>
                  </a:lnTo>
                  <a:lnTo>
                    <a:pt x="38100" y="0"/>
                  </a:lnTo>
                  <a:close/>
                </a:path>
              </a:pathLst>
            </a:custGeom>
            <a:ln w="6349">
              <a:solidFill>
                <a:srgbClr val="0066B3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ítulo 33">
            <a:extLst>
              <a:ext uri="{FF2B5EF4-FFF2-40B4-BE49-F238E27FC236}">
                <a16:creationId xmlns:a16="http://schemas.microsoft.com/office/drawing/2014/main" id="{F7A426AB-ABEB-433C-BC76-B14B3F18D4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7061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The </a:t>
            </a:r>
            <a:r>
              <a:rPr lang="en-US" dirty="0" err="1"/>
              <a:t>preterite</a:t>
            </a:r>
            <a:r>
              <a:rPr lang="en-US" dirty="0"/>
              <a:t> vs. the imperfect</a:t>
            </a:r>
          </a:p>
        </p:txBody>
      </p:sp>
    </p:spTree>
    <p:extLst>
      <p:ext uri="{BB962C8B-B14F-4D97-AF65-F5344CB8AC3E}">
        <p14:creationId xmlns:p14="http://schemas.microsoft.com/office/powerpoint/2010/main" val="204174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1CC56-1171-4CDE-B15E-FC4F34E0E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3.3-1</a:t>
            </a:r>
            <a:endParaRPr lang="en-US" dirty="0"/>
          </a:p>
        </p:txBody>
      </p:sp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16754F23-EA58-4489-87D3-15C66E974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1992" y="780585"/>
            <a:ext cx="5785305" cy="590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43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592E74-D633-48B4-A8F7-34606CB8B6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522C6-94F0-46E3-881D-8086B62F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3.3-1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FB31F-F471-49C0-ACC9-6192D9AB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E421DAC0-6588-48D6-AC35-A5541057C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336" y="916686"/>
            <a:ext cx="8229600" cy="508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5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15C1DB-963E-4553-AFAD-61209094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3.3-2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846C23-4D93-41B5-B153-5D8B4026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9A0F5EE-E6FD-4FAD-9A5F-5FC5C675A5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The </a:t>
            </a:r>
            <a:r>
              <a:rPr lang="en-US" dirty="0" err="1"/>
              <a:t>preterite</a:t>
            </a:r>
            <a:r>
              <a:rPr lang="en-US" dirty="0"/>
              <a:t> vs. the imperfect</a:t>
            </a:r>
          </a:p>
        </p:txBody>
      </p:sp>
      <p:sp>
        <p:nvSpPr>
          <p:cNvPr id="41" name="object 19">
            <a:extLst>
              <a:ext uri="{FF2B5EF4-FFF2-40B4-BE49-F238E27FC236}">
                <a16:creationId xmlns:a16="http://schemas.microsoft.com/office/drawing/2014/main" id="{50BC4D56-09C4-4720-AE38-85ECB083591F}"/>
              </a:ext>
            </a:extLst>
          </p:cNvPr>
          <p:cNvSpPr txBox="1"/>
          <p:nvPr/>
        </p:nvSpPr>
        <p:spPr>
          <a:xfrm>
            <a:off x="8293338" y="3156117"/>
            <a:ext cx="185460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Reflexive</a:t>
            </a:r>
            <a:r>
              <a:rPr b="1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3136DD94-3F5A-4FBA-A946-64C4893EEB95}"/>
              </a:ext>
            </a:extLst>
          </p:cNvPr>
          <p:cNvSpPr txBox="1"/>
          <p:nvPr/>
        </p:nvSpPr>
        <p:spPr>
          <a:xfrm>
            <a:off x="2475056" y="1646644"/>
            <a:ext cx="730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pt-BR" sz="2800" b="1" dirty="0" err="1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800" b="1" dirty="0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800" b="1" dirty="0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preterite</a:t>
            </a:r>
            <a:endParaRPr lang="pt-BR" sz="2800" b="1" dirty="0">
              <a:solidFill>
                <a:srgbClr val="6F2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9674379-5A70-4FF0-8F65-C403CAEA4EE7}"/>
              </a:ext>
            </a:extLst>
          </p:cNvPr>
          <p:cNvSpPr txBox="1">
            <a:spLocks/>
          </p:cNvSpPr>
          <p:nvPr/>
        </p:nvSpPr>
        <p:spPr>
          <a:xfrm>
            <a:off x="2439660" y="2121975"/>
            <a:ext cx="8135515" cy="115494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12738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400" dirty="0"/>
              <a:t>To express actions or states viewed by the speaker </a:t>
            </a:r>
            <a:br>
              <a:rPr lang="en-US" sz="2400" dirty="0"/>
            </a:br>
            <a:r>
              <a:rPr lang="en-US" sz="2400" dirty="0"/>
              <a:t>as completed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6C797C0-D657-45CD-9178-8609F9B50188}"/>
              </a:ext>
            </a:extLst>
          </p:cNvPr>
          <p:cNvSpPr/>
          <p:nvPr/>
        </p:nvSpPr>
        <p:spPr>
          <a:xfrm>
            <a:off x="2554271" y="2257380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5" name="Group 281">
            <a:extLst>
              <a:ext uri="{FF2B5EF4-FFF2-40B4-BE49-F238E27FC236}">
                <a16:creationId xmlns:a16="http://schemas.microsoft.com/office/drawing/2014/main" id="{26F5A2B3-F214-4B5A-B2A6-BE394B074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216182"/>
              </p:ext>
            </p:extLst>
          </p:nvPr>
        </p:nvGraphicFramePr>
        <p:xfrm>
          <a:off x="2382509" y="3268046"/>
          <a:ext cx="7708283" cy="1577975"/>
        </p:xfrm>
        <a:graphic>
          <a:graphicData uri="http://schemas.openxmlformats.org/drawingml/2006/table">
            <a:tbl>
              <a:tblPr/>
              <a:tblGrid>
                <a:gridCol w="3914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6308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Compraste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C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esos muebles hace </a:t>
                      </a:r>
                      <a:br>
                        <a:rPr kumimoji="0" lang="es-C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s-C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un mes, ¿no?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Mis amigas </a:t>
                      </a: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fueron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al centro comercial ayer.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67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You bought that furniture a month ago, right?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My girlfriends went to the mall yesterday.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69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7181E3A-108B-4D13-B331-58E132BB29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710671"/>
            <a:ext cx="8914139" cy="815554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altLang="es-CO" sz="2400" dirty="0"/>
              <a:t>To express the beginning or end of a past action</a:t>
            </a:r>
          </a:p>
          <a:p>
            <a:pPr>
              <a:lnSpc>
                <a:spcPts val="3000"/>
              </a:lnSpc>
            </a:pPr>
            <a:endParaRPr lang="en-US" altLang="es-CO" sz="2400" spc="-2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15C1DB-963E-4553-AFAD-61209094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3.3-3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846C23-4D93-41B5-B153-5D8B4026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9A0F5EE-E6FD-4FAD-9A5F-5FC5C675A5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2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The </a:t>
            </a:r>
            <a:r>
              <a:rPr lang="en-US" dirty="0" err="1"/>
              <a:t>preterite</a:t>
            </a:r>
            <a:r>
              <a:rPr lang="en-US" dirty="0"/>
              <a:t> vs. the imperfect</a:t>
            </a:r>
          </a:p>
        </p:txBody>
      </p:sp>
      <p:graphicFrame>
        <p:nvGraphicFramePr>
          <p:cNvPr id="9" name="Group 276">
            <a:extLst>
              <a:ext uri="{FF2B5EF4-FFF2-40B4-BE49-F238E27FC236}">
                <a16:creationId xmlns:a16="http://schemas.microsoft.com/office/drawing/2014/main" id="{9C87D34F-4D6F-4D59-8DB2-229A07822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89644"/>
              </p:ext>
            </p:extLst>
          </p:nvPr>
        </p:nvGraphicFramePr>
        <p:xfrm>
          <a:off x="2844877" y="2899048"/>
          <a:ext cx="6927774" cy="1642622"/>
        </p:xfrm>
        <a:graphic>
          <a:graphicData uri="http://schemas.openxmlformats.org/drawingml/2006/table">
            <a:tbl>
              <a:tblPr/>
              <a:tblGrid>
                <a:gridCol w="3574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0952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La telenovela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empezó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a 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las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ocho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El café se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acabó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enseguida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70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The soap opera began at </a:t>
                      </a:r>
                      <a:b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eight o’clock.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The coffee ran out right away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9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A8EB5-C124-45AE-AA6C-2E5B5F07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3.3-4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293B8F-1ECF-4862-9502-AD6CFF6E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09245C2-061B-4A11-BB8C-F52624AF3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The </a:t>
            </a:r>
            <a:r>
              <a:rPr lang="en-US" dirty="0" err="1"/>
              <a:t>preterite</a:t>
            </a:r>
            <a:r>
              <a:rPr lang="en-US" dirty="0"/>
              <a:t> vs. the imperfect</a:t>
            </a:r>
            <a:endParaRPr lang="es-CO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EB9002B-AC58-4743-A5D6-522040BD27AA}"/>
              </a:ext>
            </a:extLst>
          </p:cNvPr>
          <p:cNvSpPr txBox="1">
            <a:spLocks/>
          </p:cNvSpPr>
          <p:nvPr/>
        </p:nvSpPr>
        <p:spPr>
          <a:xfrm>
            <a:off x="2439661" y="1678384"/>
            <a:ext cx="8393654" cy="132556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12738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es-CO" sz="2400" dirty="0"/>
              <a:t>To narrate a series of past actions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D7738C9-67AD-44F3-9C3C-27764B264070}"/>
              </a:ext>
            </a:extLst>
          </p:cNvPr>
          <p:cNvSpPr/>
          <p:nvPr/>
        </p:nvSpPr>
        <p:spPr>
          <a:xfrm>
            <a:off x="2554271" y="1851889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Group 189">
            <a:extLst>
              <a:ext uri="{FF2B5EF4-FFF2-40B4-BE49-F238E27FC236}">
                <a16:creationId xmlns:a16="http://schemas.microsoft.com/office/drawing/2014/main" id="{DA1A85C5-09E9-48FA-9353-8C9BB37D2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08013"/>
              </p:ext>
            </p:extLst>
          </p:nvPr>
        </p:nvGraphicFramePr>
        <p:xfrm>
          <a:off x="2439661" y="3003947"/>
          <a:ext cx="7772400" cy="1604389"/>
        </p:xfrm>
        <a:graphic>
          <a:graphicData uri="http://schemas.openxmlformats.org/drawingml/2006/table">
            <a:tbl>
              <a:tblPr/>
              <a:tblGrid>
                <a:gridCol w="3699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3004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Me levanté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me arreglé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fui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a clase.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01" marB="4570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kumimoji="0" lang="es-CO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setó</a:t>
                      </a: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, tomó </a:t>
                      </a:r>
                      <a:r>
                        <a:rPr kumimoji="0" lang="es-C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el bolígrafo y </a:t>
                      </a: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escribió</a:t>
                      </a:r>
                      <a:r>
                        <a:rPr kumimoji="0" lang="es-C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85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I got up, got ready, and went </a:t>
                      </a:r>
                      <a:b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to class.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01" marB="4570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He sat down, grabbed the pen and wrote.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53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92828-D140-4094-8D85-A4B1FAA0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3.3-5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C39F2A-7835-42B8-A5FA-8112B9C6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5D98E7C2-2BEC-45CB-8A93-1EC49272C9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The </a:t>
            </a:r>
            <a:r>
              <a:rPr lang="en-US" dirty="0" err="1"/>
              <a:t>preterite</a:t>
            </a:r>
            <a:r>
              <a:rPr lang="en-US" dirty="0"/>
              <a:t> vs. the imperfect</a:t>
            </a:r>
            <a:endParaRPr lang="es-CO" dirty="0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C7F2C1BA-16C5-4393-A388-3B3308B59B8F}"/>
              </a:ext>
            </a:extLst>
          </p:cNvPr>
          <p:cNvSpPr txBox="1"/>
          <p:nvPr/>
        </p:nvSpPr>
        <p:spPr>
          <a:xfrm>
            <a:off x="2475056" y="1646644"/>
            <a:ext cx="730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pt-BR" sz="2800" b="1" dirty="0" err="1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800" b="1" dirty="0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800" b="1" dirty="0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imperfect</a:t>
            </a:r>
            <a:endParaRPr lang="pt-BR" sz="2800" b="1" dirty="0">
              <a:solidFill>
                <a:srgbClr val="6F2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D8B7E1-DF1C-45E6-A682-D5139BB32D73}"/>
              </a:ext>
            </a:extLst>
          </p:cNvPr>
          <p:cNvSpPr txBox="1">
            <a:spLocks/>
          </p:cNvSpPr>
          <p:nvPr/>
        </p:nvSpPr>
        <p:spPr>
          <a:xfrm>
            <a:off x="2439660" y="2121975"/>
            <a:ext cx="8135515" cy="115494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12738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es-CO" sz="2400" dirty="0"/>
              <a:t>To describe an ongoing past action without reference to beginning or end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22736A2-4155-4988-B0EC-6AE627049F34}"/>
              </a:ext>
            </a:extLst>
          </p:cNvPr>
          <p:cNvSpPr/>
          <p:nvPr/>
        </p:nvSpPr>
        <p:spPr>
          <a:xfrm>
            <a:off x="2554271" y="2257380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2" name="Group 220">
            <a:extLst>
              <a:ext uri="{FF2B5EF4-FFF2-40B4-BE49-F238E27FC236}">
                <a16:creationId xmlns:a16="http://schemas.microsoft.com/office/drawing/2014/main" id="{48A061BB-933F-4863-913F-B8FC92223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35848"/>
              </p:ext>
            </p:extLst>
          </p:nvPr>
        </p:nvGraphicFramePr>
        <p:xfrm>
          <a:off x="2554271" y="3479296"/>
          <a:ext cx="7313813" cy="1402116"/>
        </p:xfrm>
        <a:graphic>
          <a:graphicData uri="http://schemas.openxmlformats.org/drawingml/2006/table">
            <a:tbl>
              <a:tblPr/>
              <a:tblGrid>
                <a:gridCol w="385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165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acostaba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muy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temprano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Juan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tenía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pesadillas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constantemente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6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He went to bed very early.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Juan constantly had nightmares.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92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A8EB5-C124-45AE-AA6C-2E5B5F07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3.3-6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293B8F-1ECF-4862-9502-AD6CFF6E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09245C2-061B-4A11-BB8C-F52624AF3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The </a:t>
            </a:r>
            <a:r>
              <a:rPr lang="en-US" dirty="0" err="1"/>
              <a:t>preterite</a:t>
            </a:r>
            <a:r>
              <a:rPr lang="en-US" dirty="0"/>
              <a:t> vs. the imperfect</a:t>
            </a:r>
            <a:endParaRPr lang="es-CO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EB9002B-AC58-4743-A5D6-522040BD27AA}"/>
              </a:ext>
            </a:extLst>
          </p:cNvPr>
          <p:cNvSpPr txBox="1">
            <a:spLocks/>
          </p:cNvSpPr>
          <p:nvPr/>
        </p:nvSpPr>
        <p:spPr>
          <a:xfrm>
            <a:off x="2439661" y="1678385"/>
            <a:ext cx="5901189" cy="45521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12738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es-CO" sz="2400" dirty="0"/>
              <a:t>To express habitual past actions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D7738C9-67AD-44F3-9C3C-27764B264070}"/>
              </a:ext>
            </a:extLst>
          </p:cNvPr>
          <p:cNvSpPr/>
          <p:nvPr/>
        </p:nvSpPr>
        <p:spPr>
          <a:xfrm>
            <a:off x="2554271" y="1851889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Group 55">
            <a:extLst>
              <a:ext uri="{FF2B5EF4-FFF2-40B4-BE49-F238E27FC236}">
                <a16:creationId xmlns:a16="http://schemas.microsoft.com/office/drawing/2014/main" id="{3413BAC6-A10C-4144-BDE4-4C9A2D2C5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75585"/>
              </p:ext>
            </p:extLst>
          </p:nvPr>
        </p:nvGraphicFramePr>
        <p:xfrm>
          <a:off x="2057400" y="2493566"/>
          <a:ext cx="8077200" cy="1662113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0453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Me </a:t>
                      </a: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jugaba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jugar al fútbol los domingos por la mañana.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Solían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comprar verduras en el mercado.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60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I used to liked to play soccer on Sunday mornings.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They used to buy vegetables in the market.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01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A8EB5-C124-45AE-AA6C-2E5B5F07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3.3-7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293B8F-1ECF-4862-9502-AD6CFF6E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09245C2-061B-4A11-BB8C-F52624AF3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The </a:t>
            </a:r>
            <a:r>
              <a:rPr lang="en-US" dirty="0" err="1"/>
              <a:t>preterite</a:t>
            </a:r>
            <a:r>
              <a:rPr lang="en-US" dirty="0"/>
              <a:t> vs. the imperfect</a:t>
            </a:r>
            <a:endParaRPr lang="es-CO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EB9002B-AC58-4743-A5D6-522040BD27AA}"/>
              </a:ext>
            </a:extLst>
          </p:cNvPr>
          <p:cNvSpPr txBox="1">
            <a:spLocks/>
          </p:cNvSpPr>
          <p:nvPr/>
        </p:nvSpPr>
        <p:spPr>
          <a:xfrm>
            <a:off x="2439661" y="1678384"/>
            <a:ext cx="6780539" cy="81518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12738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es-CO" sz="2400" dirty="0"/>
              <a:t>To describe mental, physical, and emotional states or conditions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D7738C9-67AD-44F3-9C3C-27764B264070}"/>
              </a:ext>
            </a:extLst>
          </p:cNvPr>
          <p:cNvSpPr/>
          <p:nvPr/>
        </p:nvSpPr>
        <p:spPr>
          <a:xfrm>
            <a:off x="2554271" y="1851889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1" name="Group 249">
            <a:extLst>
              <a:ext uri="{FF2B5EF4-FFF2-40B4-BE49-F238E27FC236}">
                <a16:creationId xmlns:a16="http://schemas.microsoft.com/office/drawing/2014/main" id="{A5FDD039-8BBE-4269-B3B7-8AD4F2C88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414406"/>
              </p:ext>
            </p:extLst>
          </p:nvPr>
        </p:nvGraphicFramePr>
        <p:xfrm>
          <a:off x="2421775" y="2993569"/>
          <a:ext cx="8153400" cy="1498148"/>
        </p:xfrm>
        <a:graphic>
          <a:graphicData uri="http://schemas.openxmlformats.org/drawingml/2006/table">
            <a:tbl>
              <a:tblPr/>
              <a:tblGrid>
                <a:gridCol w="3868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6762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José Miguel sólo </a:t>
                      </a: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tenía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quince años en aquel entonces.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Estaba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tan hambriento que  quería comerme un pollo entero</a:t>
                      </a:r>
                      <a:r>
                        <a:rPr kumimoji="0" lang="es-C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86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José Miguel was only fifteen years old back then.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I was so hungry that I wanted to eat whole chicken.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69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A8EB5-C124-45AE-AA6C-2E5B5F07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3.3-8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293B8F-1ECF-4862-9502-AD6CFF6E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09245C2-061B-4A11-BB8C-F52624AF3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The </a:t>
            </a:r>
            <a:r>
              <a:rPr lang="en-US" dirty="0" err="1"/>
              <a:t>preterite</a:t>
            </a:r>
            <a:r>
              <a:rPr lang="en-US" dirty="0"/>
              <a:t> vs. the imperfect</a:t>
            </a:r>
            <a:endParaRPr lang="es-CO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EB9002B-AC58-4743-A5D6-522040BD27AA}"/>
              </a:ext>
            </a:extLst>
          </p:cNvPr>
          <p:cNvSpPr txBox="1">
            <a:spLocks/>
          </p:cNvSpPr>
          <p:nvPr/>
        </p:nvSpPr>
        <p:spPr>
          <a:xfrm>
            <a:off x="2439661" y="1678384"/>
            <a:ext cx="6780539" cy="81518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12738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es-CO" sz="2400" dirty="0"/>
              <a:t>To tell time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D7738C9-67AD-44F3-9C3C-27764B264070}"/>
              </a:ext>
            </a:extLst>
          </p:cNvPr>
          <p:cNvSpPr/>
          <p:nvPr/>
        </p:nvSpPr>
        <p:spPr>
          <a:xfrm>
            <a:off x="2554271" y="1851889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Group 53">
            <a:extLst>
              <a:ext uri="{FF2B5EF4-FFF2-40B4-BE49-F238E27FC236}">
                <a16:creationId xmlns:a16="http://schemas.microsoft.com/office/drawing/2014/main" id="{F8355C74-0F28-4B8B-9271-2D4EF477D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116699"/>
              </p:ext>
            </p:extLst>
          </p:nvPr>
        </p:nvGraphicFramePr>
        <p:xfrm>
          <a:off x="2171700" y="2621390"/>
          <a:ext cx="8153400" cy="807610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Eran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las ocho y media de la mañana.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Era</a:t>
                      </a: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la una en punto.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It was eight thirty a.m.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It was exactly one o’clock.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694" marB="4569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24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92828-D140-4094-8D85-A4B1FAA0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3.3-9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C39F2A-7835-42B8-A5FA-8112B9C6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5D98E7C2-2BEC-45CB-8A93-1EC49272C9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The </a:t>
            </a:r>
            <a:r>
              <a:rPr lang="en-US" dirty="0" err="1"/>
              <a:t>preterite</a:t>
            </a:r>
            <a:r>
              <a:rPr lang="en-US" dirty="0"/>
              <a:t> vs. the imperfect</a:t>
            </a:r>
            <a:endParaRPr lang="es-CO" dirty="0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C7F2C1BA-16C5-4393-A388-3B3308B59B8F}"/>
              </a:ext>
            </a:extLst>
          </p:cNvPr>
          <p:cNvSpPr txBox="1"/>
          <p:nvPr/>
        </p:nvSpPr>
        <p:spPr>
          <a:xfrm>
            <a:off x="2475056" y="1646644"/>
            <a:ext cx="8345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of the </a:t>
            </a:r>
            <a:r>
              <a:rPr lang="en-US" sz="2800" b="1" dirty="0" err="1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preterite</a:t>
            </a:r>
            <a:r>
              <a:rPr lang="en-US" sz="2800" b="1" dirty="0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imperfect together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D8B7E1-DF1C-45E6-A682-D5139BB32D73}"/>
              </a:ext>
            </a:extLst>
          </p:cNvPr>
          <p:cNvSpPr txBox="1">
            <a:spLocks/>
          </p:cNvSpPr>
          <p:nvPr/>
        </p:nvSpPr>
        <p:spPr>
          <a:xfrm>
            <a:off x="2439661" y="2121975"/>
            <a:ext cx="8075940" cy="19443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12738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es-CO" sz="2400" spc="50" dirty="0"/>
              <a:t>When narrating in the past, the imperfect describes </a:t>
            </a:r>
            <a:r>
              <a:rPr lang="en-US" altLang="es-CO" sz="2400" dirty="0"/>
              <a:t>what </a:t>
            </a:r>
            <a:r>
              <a:rPr lang="en-US" altLang="es-CO" sz="2400" i="1" dirty="0"/>
              <a:t>was happening</a:t>
            </a:r>
            <a:r>
              <a:rPr lang="en-US" altLang="es-CO" sz="2400" dirty="0"/>
              <a:t>, while the </a:t>
            </a:r>
            <a:r>
              <a:rPr lang="en-US" altLang="es-CO" sz="2400" dirty="0" err="1"/>
              <a:t>preterite</a:t>
            </a:r>
            <a:r>
              <a:rPr lang="en-US" altLang="es-CO" sz="2400" dirty="0"/>
              <a:t> describes the action that </a:t>
            </a:r>
            <a:r>
              <a:rPr lang="en-US" altLang="es-CO" sz="2400" i="1" dirty="0"/>
              <a:t>interrupts</a:t>
            </a:r>
            <a:r>
              <a:rPr lang="en-US" altLang="es-CO" sz="2400" dirty="0"/>
              <a:t> the ongoing activity. The imperfect provides background information, while the </a:t>
            </a:r>
            <a:r>
              <a:rPr lang="en-US" altLang="es-CO" sz="2400" dirty="0" err="1"/>
              <a:t>preterite</a:t>
            </a:r>
            <a:r>
              <a:rPr lang="en-US" altLang="es-CO" sz="2400" dirty="0"/>
              <a:t> indicates specific events that advance the plot.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22736A2-4155-4988-B0EC-6AE627049F34}"/>
              </a:ext>
            </a:extLst>
          </p:cNvPr>
          <p:cNvSpPr/>
          <p:nvPr/>
        </p:nvSpPr>
        <p:spPr>
          <a:xfrm>
            <a:off x="2554271" y="2257380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8008084"/>
      </p:ext>
    </p:extLst>
  </p:cSld>
  <p:clrMapOvr>
    <a:masterClrMapping/>
  </p:clrMapOvr>
</p:sld>
</file>

<file path=ppt/theme/theme1.xml><?xml version="1.0" encoding="utf-8"?>
<a:theme xmlns:a="http://schemas.openxmlformats.org/drawingml/2006/main" name="Main-MASTER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2543</TotalTime>
  <Words>1137</Words>
  <Application>Microsoft Office PowerPoint</Application>
  <PresentationFormat>Widescreen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Times</vt:lpstr>
      <vt:lpstr>Times New Roman</vt:lpstr>
      <vt:lpstr>Main-MASTER</vt:lpstr>
      <vt:lpstr>The preterite vs. the imperfect</vt:lpstr>
      <vt:lpstr>The preterite vs. the imperfect</vt:lpstr>
      <vt:lpstr>The preterite vs. the imperfect</vt:lpstr>
      <vt:lpstr>The preterite vs. the imperfect</vt:lpstr>
      <vt:lpstr>The preterite vs. the imperfect</vt:lpstr>
      <vt:lpstr>The preterite vs. the imperfect</vt:lpstr>
      <vt:lpstr>The preterite vs. the imperfect</vt:lpstr>
      <vt:lpstr>The preterite vs. the imperfect</vt:lpstr>
      <vt:lpstr>The preterite vs. the imperfect</vt:lpstr>
      <vt:lpstr>The preterite vs. the imperfect</vt:lpstr>
      <vt:lpstr>The preterite vs. the imperfect</vt:lpstr>
      <vt:lpstr>The preterite vs. the imperfect</vt:lpstr>
      <vt:lpstr>The preterite vs. the imperfect</vt:lpstr>
      <vt:lpstr>The preterite vs. the imperfect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Diez</dc:creator>
  <cp:lastModifiedBy>BURAK, ANNETTE</cp:lastModifiedBy>
  <cp:revision>151</cp:revision>
  <dcterms:created xsi:type="dcterms:W3CDTF">2020-01-23T15:55:24Z</dcterms:created>
  <dcterms:modified xsi:type="dcterms:W3CDTF">2022-03-15T12:39:43Z</dcterms:modified>
</cp:coreProperties>
</file>