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340" r:id="rId2"/>
    <p:sldId id="324" r:id="rId3"/>
    <p:sldId id="341" r:id="rId4"/>
    <p:sldId id="325" r:id="rId5"/>
    <p:sldId id="326" r:id="rId6"/>
    <p:sldId id="335" r:id="rId7"/>
    <p:sldId id="33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BE"/>
    <a:srgbClr val="FFE7B6"/>
    <a:srgbClr val="CB420B"/>
    <a:srgbClr val="FFF3D8"/>
    <a:srgbClr val="0060B4"/>
    <a:srgbClr val="FFEFCF"/>
    <a:srgbClr val="F47920"/>
    <a:srgbClr val="005297"/>
    <a:srgbClr val="EE7202"/>
    <a:srgbClr val="F794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15" autoAdjust="0"/>
    <p:restoredTop sz="86410" autoAdjust="0"/>
  </p:normalViewPr>
  <p:slideViewPr>
    <p:cSldViewPr snapToGrid="0">
      <p:cViewPr varScale="1">
        <p:scale>
          <a:sx n="57" d="100"/>
          <a:sy n="57" d="100"/>
        </p:scale>
        <p:origin x="708" y="72"/>
      </p:cViewPr>
      <p:guideLst/>
    </p:cSldViewPr>
  </p:slideViewPr>
  <p:outlineViewPr>
    <p:cViewPr>
      <p:scale>
        <a:sx n="33" d="100"/>
        <a:sy n="33" d="100"/>
      </p:scale>
      <p:origin x="0" y="-66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38336" y="1602184"/>
            <a:ext cx="8229600" cy="3099816"/>
          </a:xfrm>
        </p:spPr>
        <p:txBody>
          <a:bodyPr wrap="square">
            <a:noAutofit/>
          </a:bodyPr>
          <a:lstStyle>
            <a:lvl1pPr marL="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39661" y="1602184"/>
            <a:ext cx="8229600" cy="3099816"/>
          </a:xfrm>
        </p:spPr>
        <p:txBody>
          <a:bodyPr wrap="square">
            <a:noAutofit/>
          </a:bodyPr>
          <a:lstStyle>
            <a:lvl1pPr marL="312738" indent="0" algn="l">
              <a:tabLst/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5A3C984E-92E6-43E8-B8D3-081DBC5CB769}"/>
              </a:ext>
            </a:extLst>
          </p:cNvPr>
          <p:cNvSpPr/>
          <p:nvPr userDrawn="1"/>
        </p:nvSpPr>
        <p:spPr>
          <a:xfrm>
            <a:off x="2554271" y="1851889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E1A93458-ED01-4A78-AB68-E6E3C96BB78A}"/>
              </a:ext>
            </a:extLst>
          </p:cNvPr>
          <p:cNvSpPr/>
          <p:nvPr userDrawn="1"/>
        </p:nvSpPr>
        <p:spPr>
          <a:xfrm>
            <a:off x="2255795" y="1714"/>
            <a:ext cx="8412869" cy="720367"/>
          </a:xfrm>
          <a:prstGeom prst="rect">
            <a:avLst/>
          </a:prstGeom>
          <a:solidFill>
            <a:srgbClr val="00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9064" y="1602719"/>
            <a:ext cx="8229600" cy="3101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3.2-1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6" y="884644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imperfect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0733BD61-05AD-444A-856E-C56062FD148B}"/>
              </a:ext>
            </a:extLst>
          </p:cNvPr>
          <p:cNvSpPr txBox="1"/>
          <p:nvPr userDrawn="1"/>
        </p:nvSpPr>
        <p:spPr>
          <a:xfrm>
            <a:off x="1524881" y="1714"/>
            <a:ext cx="729369" cy="72036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tIns="108000" bIns="72000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aphicFrame>
        <p:nvGraphicFramePr>
          <p:cNvPr id="12" name="Tabla 3">
            <a:extLst>
              <a:ext uri="{FF2B5EF4-FFF2-40B4-BE49-F238E27FC236}">
                <a16:creationId xmlns:a16="http://schemas.microsoft.com/office/drawing/2014/main" id="{5E592760-C25A-427E-B81D-EF3026209F4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94908683"/>
              </p:ext>
            </p:extLst>
          </p:nvPr>
        </p:nvGraphicFramePr>
        <p:xfrm>
          <a:off x="2654300" y="184938"/>
          <a:ext cx="304165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650">
                  <a:extLst>
                    <a:ext uri="{9D8B030D-6E8A-4147-A177-3AD203B41FA5}">
                      <a16:colId xmlns:a16="http://schemas.microsoft.com/office/drawing/2014/main" val="3624394622"/>
                    </a:ext>
                  </a:extLst>
                </a:gridCol>
              </a:tblGrid>
              <a:tr h="3971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ESTRUCTURA</a:t>
                      </a:r>
                    </a:p>
                  </a:txBody>
                  <a:tcPr marL="21600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046567"/>
                  </a:ext>
                </a:extLst>
              </a:tr>
            </a:tbl>
          </a:graphicData>
        </a:graphic>
      </p:graphicFrame>
      <p:sp>
        <p:nvSpPr>
          <p:cNvPr id="17" name="Elipse 16">
            <a:extLst>
              <a:ext uri="{FF2B5EF4-FFF2-40B4-BE49-F238E27FC236}">
                <a16:creationId xmlns:a16="http://schemas.microsoft.com/office/drawing/2014/main" id="{C116FD17-98B8-4310-94D6-4CB76EAD34E8}"/>
              </a:ext>
            </a:extLst>
          </p:cNvPr>
          <p:cNvSpPr/>
          <p:nvPr userDrawn="1"/>
        </p:nvSpPr>
        <p:spPr>
          <a:xfrm>
            <a:off x="1816619" y="884644"/>
            <a:ext cx="540000" cy="540000"/>
          </a:xfrm>
          <a:prstGeom prst="ellipse">
            <a:avLst/>
          </a:prstGeom>
          <a:solidFill>
            <a:srgbClr val="00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7">
            <a:extLst>
              <a:ext uri="{FF2B5EF4-FFF2-40B4-BE49-F238E27FC236}">
                <a16:creationId xmlns:a16="http://schemas.microsoft.com/office/drawing/2014/main" id="{CBFF093A-82A7-47EE-955E-1B868A8F2928}"/>
              </a:ext>
            </a:extLst>
          </p:cNvPr>
          <p:cNvSpPr txBox="1"/>
          <p:nvPr userDrawn="1"/>
        </p:nvSpPr>
        <p:spPr>
          <a:xfrm>
            <a:off x="1835668" y="970111"/>
            <a:ext cx="718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7181E3A-108B-4D13-B331-58E132BB29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710671"/>
            <a:ext cx="8943016" cy="1155542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s-CO" sz="2400" dirty="0"/>
              <a:t>The imperfect tense in Spanish is used to narrate </a:t>
            </a:r>
            <a:br>
              <a:rPr lang="en-US" altLang="es-CO" sz="2400" dirty="0"/>
            </a:br>
            <a:r>
              <a:rPr lang="en-US" altLang="es-CO" sz="2400" spc="20" dirty="0"/>
              <a:t>past events without focusing on their beginning, </a:t>
            </a:r>
            <a:br>
              <a:rPr lang="en-US" altLang="es-CO" sz="2400" dirty="0"/>
            </a:br>
            <a:r>
              <a:rPr lang="en-US" altLang="es-CO" sz="2400" dirty="0"/>
              <a:t>end, or completion.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15C1DB-963E-4553-AFAD-61209094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3.2-1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846C23-4D93-41B5-B153-5D8B4026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pic>
        <p:nvPicPr>
          <p:cNvPr id="5" name="Imagen 4" descr="The vendor tells Ricardo, Inverted question mark, No dijo que era su novia?">
            <a:extLst>
              <a:ext uri="{FF2B5EF4-FFF2-40B4-BE49-F238E27FC236}">
                <a16:creationId xmlns:a16="http://schemas.microsoft.com/office/drawing/2014/main" id="{B2985E53-062E-4525-A5FB-F5C986089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9372" y="3072191"/>
            <a:ext cx="3381821" cy="2946223"/>
          </a:xfrm>
          <a:prstGeom prst="rect">
            <a:avLst/>
          </a:prstGeom>
        </p:spPr>
      </p:pic>
      <p:pic>
        <p:nvPicPr>
          <p:cNvPr id="6" name="Imagen 5" descr="Marcela tells Lupita, Hace un rato estabas bien, pero ahora estás como pálida.">
            <a:extLst>
              <a:ext uri="{FF2B5EF4-FFF2-40B4-BE49-F238E27FC236}">
                <a16:creationId xmlns:a16="http://schemas.microsoft.com/office/drawing/2014/main" id="{CCBD0160-DBC4-4432-9BF6-D7A18F5475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9248" y="3133784"/>
            <a:ext cx="3242691" cy="2955364"/>
          </a:xfrm>
          <a:prstGeom prst="rect">
            <a:avLst/>
          </a:prstGeom>
        </p:spPr>
      </p:pic>
      <p:sp>
        <p:nvSpPr>
          <p:cNvPr id="10" name="Título 9">
            <a:extLst>
              <a:ext uri="{FF2B5EF4-FFF2-40B4-BE49-F238E27FC236}">
                <a16:creationId xmlns:a16="http://schemas.microsoft.com/office/drawing/2014/main" id="{ACAFF2D7-C1DB-4EFC-9032-50D4D5F7503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imperfect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7181E3A-108B-4D13-B331-58E132BB29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710670"/>
            <a:ext cx="8914139" cy="1556069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s-CO" sz="2400" dirty="0"/>
              <a:t>The imperfect tense of regular verbs is formed by dropping </a:t>
            </a:r>
            <a:br>
              <a:rPr lang="en-US" altLang="es-CO" sz="2400" dirty="0"/>
            </a:br>
            <a:r>
              <a:rPr lang="en-US" altLang="es-CO" sz="2400" spc="-50" dirty="0"/>
              <a:t>the infinitive ending (</a:t>
            </a:r>
            <a:r>
              <a:rPr lang="en-US" altLang="es-CO" sz="2400" b="1" spc="-50" dirty="0"/>
              <a:t>-</a:t>
            </a:r>
            <a:r>
              <a:rPr lang="en-US" altLang="es-CO" sz="2400" b="1" spc="-50" dirty="0" err="1"/>
              <a:t>ar</a:t>
            </a:r>
            <a:r>
              <a:rPr lang="en-US" altLang="es-CO" sz="2400" b="1" spc="-50" dirty="0"/>
              <a:t>, -er, -</a:t>
            </a:r>
            <a:r>
              <a:rPr lang="en-US" altLang="es-CO" sz="2400" b="1" spc="-50" dirty="0" err="1"/>
              <a:t>ir</a:t>
            </a:r>
            <a:r>
              <a:rPr lang="en-US" altLang="es-CO" sz="2400" spc="-50" dirty="0"/>
              <a:t>) and adding personal endings. </a:t>
            </a:r>
            <a:br>
              <a:rPr lang="en-US" altLang="es-CO" sz="2400" spc="-50" dirty="0"/>
            </a:br>
            <a:r>
              <a:rPr lang="en-US" altLang="es-CO" sz="2400" b="1" spc="-50" dirty="0"/>
              <a:t>-</a:t>
            </a:r>
            <a:r>
              <a:rPr lang="en-US" altLang="es-CO" sz="2400" b="1" spc="-50" dirty="0" err="1"/>
              <a:t>Ar</a:t>
            </a:r>
            <a:r>
              <a:rPr lang="en-US" altLang="es-CO" sz="2400" spc="-50" dirty="0"/>
              <a:t> verbs take the endings </a:t>
            </a:r>
            <a:r>
              <a:rPr lang="en-US" altLang="es-CO" sz="2400" b="1" spc="-50" dirty="0"/>
              <a:t>-aba</a:t>
            </a:r>
            <a:r>
              <a:rPr lang="en-US" altLang="es-CO" sz="2400" spc="-50" dirty="0"/>
              <a:t>, </a:t>
            </a:r>
            <a:r>
              <a:rPr lang="en-US" altLang="es-CO" sz="2400" b="1" spc="-50" dirty="0"/>
              <a:t>-abas</a:t>
            </a:r>
            <a:r>
              <a:rPr lang="en-US" altLang="es-CO" sz="2400" spc="-50" dirty="0"/>
              <a:t>, </a:t>
            </a:r>
            <a:r>
              <a:rPr lang="en-US" altLang="es-CO" sz="2400" b="1" spc="-50" dirty="0"/>
              <a:t>-aba</a:t>
            </a:r>
            <a:r>
              <a:rPr lang="en-US" altLang="es-CO" sz="2400" spc="-50" dirty="0"/>
              <a:t>, </a:t>
            </a:r>
            <a:r>
              <a:rPr lang="en-US" altLang="es-CO" sz="2400" b="1" spc="-50" dirty="0"/>
              <a:t>-</a:t>
            </a:r>
            <a:r>
              <a:rPr lang="en-US" altLang="es-CO" sz="2400" b="1" spc="-50" dirty="0" err="1"/>
              <a:t>ábamos</a:t>
            </a:r>
            <a:r>
              <a:rPr lang="en-US" altLang="es-CO" sz="2400" spc="-50" dirty="0"/>
              <a:t>, </a:t>
            </a:r>
            <a:r>
              <a:rPr lang="en-US" altLang="es-CO" sz="2400" b="1" spc="-50" dirty="0"/>
              <a:t>-</a:t>
            </a:r>
            <a:r>
              <a:rPr lang="en-US" altLang="es-CO" sz="2400" b="1" spc="-50" dirty="0" err="1"/>
              <a:t>abais</a:t>
            </a:r>
            <a:r>
              <a:rPr lang="en-US" altLang="es-CO" sz="2400" spc="-50" dirty="0"/>
              <a:t>, </a:t>
            </a:r>
            <a:br>
              <a:rPr lang="en-US" altLang="es-CO" sz="2400" spc="-50" dirty="0"/>
            </a:br>
            <a:r>
              <a:rPr lang="en-US" altLang="es-CO" sz="2400" b="1" spc="-50" dirty="0"/>
              <a:t>-</a:t>
            </a:r>
            <a:r>
              <a:rPr lang="en-US" altLang="es-CO" sz="2400" b="1" spc="-50" dirty="0" err="1"/>
              <a:t>aban</a:t>
            </a:r>
            <a:r>
              <a:rPr lang="en-US" altLang="es-CO" sz="2400" spc="-50" dirty="0"/>
              <a:t>. </a:t>
            </a:r>
            <a:r>
              <a:rPr lang="en-US" altLang="es-CO" sz="2400" b="1" spc="-50" dirty="0"/>
              <a:t>-Er</a:t>
            </a:r>
            <a:r>
              <a:rPr lang="en-US" altLang="es-CO" sz="2400" spc="-50" dirty="0"/>
              <a:t> and </a:t>
            </a:r>
            <a:r>
              <a:rPr lang="en-US" altLang="es-CO" sz="2400" b="1" spc="-50" dirty="0"/>
              <a:t>-</a:t>
            </a:r>
            <a:r>
              <a:rPr lang="en-US" altLang="es-CO" sz="2400" b="1" spc="-50" dirty="0" err="1"/>
              <a:t>ir</a:t>
            </a:r>
            <a:r>
              <a:rPr lang="en-US" altLang="es-CO" sz="2400" spc="-50" dirty="0"/>
              <a:t> verbs take </a:t>
            </a:r>
            <a:r>
              <a:rPr lang="en-US" altLang="es-CO" sz="2400" b="1" spc="-50" dirty="0"/>
              <a:t>-</a:t>
            </a:r>
            <a:r>
              <a:rPr lang="en-US" altLang="es-CO" sz="2400" b="1" spc="-50" dirty="0" err="1"/>
              <a:t>ía</a:t>
            </a:r>
            <a:r>
              <a:rPr lang="en-US" altLang="es-CO" sz="2400" spc="-50" dirty="0"/>
              <a:t>, </a:t>
            </a:r>
            <a:r>
              <a:rPr lang="en-US" altLang="es-CO" sz="2400" b="1" spc="-50" dirty="0"/>
              <a:t>-</a:t>
            </a:r>
            <a:r>
              <a:rPr lang="en-US" altLang="es-CO" sz="2400" b="1" spc="-50" dirty="0" err="1"/>
              <a:t>ías</a:t>
            </a:r>
            <a:r>
              <a:rPr lang="en-US" altLang="es-CO" sz="2400" spc="-50" dirty="0"/>
              <a:t>, </a:t>
            </a:r>
            <a:r>
              <a:rPr lang="en-US" altLang="es-CO" sz="2400" b="1" spc="-50" dirty="0"/>
              <a:t>-</a:t>
            </a:r>
            <a:r>
              <a:rPr lang="en-US" altLang="es-CO" sz="2400" b="1" spc="-50" dirty="0" err="1"/>
              <a:t>ía</a:t>
            </a:r>
            <a:r>
              <a:rPr lang="en-US" altLang="es-CO" sz="2400" spc="-50" dirty="0"/>
              <a:t>, </a:t>
            </a:r>
            <a:r>
              <a:rPr lang="en-US" altLang="es-CO" sz="2400" b="1" spc="-50" dirty="0"/>
              <a:t>-</a:t>
            </a:r>
            <a:r>
              <a:rPr lang="en-US" altLang="es-CO" sz="2400" b="1" spc="-50" dirty="0" err="1"/>
              <a:t>íamos</a:t>
            </a:r>
            <a:r>
              <a:rPr lang="en-US" altLang="es-CO" sz="2400" spc="-50" dirty="0"/>
              <a:t>, </a:t>
            </a:r>
            <a:r>
              <a:rPr lang="en-US" altLang="es-CO" sz="2400" b="1" spc="-50" dirty="0"/>
              <a:t>-</a:t>
            </a:r>
            <a:r>
              <a:rPr lang="en-US" altLang="es-CO" sz="2400" b="1" spc="-50" dirty="0" err="1"/>
              <a:t>íais</a:t>
            </a:r>
            <a:r>
              <a:rPr lang="en-US" altLang="es-CO" sz="2400" spc="-50" dirty="0"/>
              <a:t>, </a:t>
            </a:r>
            <a:r>
              <a:rPr lang="en-US" altLang="es-CO" sz="2400" b="1" spc="-50" dirty="0"/>
              <a:t>-</a:t>
            </a:r>
            <a:r>
              <a:rPr lang="en-US" altLang="es-CO" sz="2400" b="1" spc="-50" dirty="0" err="1"/>
              <a:t>ían</a:t>
            </a:r>
            <a:r>
              <a:rPr lang="en-US" altLang="es-CO" sz="2400" spc="-50" dirty="0"/>
              <a:t>.</a:t>
            </a:r>
          </a:p>
          <a:p>
            <a:pPr>
              <a:lnSpc>
                <a:spcPts val="3000"/>
              </a:lnSpc>
            </a:pPr>
            <a:endParaRPr lang="en-US" altLang="es-CO" sz="2400" spc="-2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15C1DB-963E-4553-AFAD-61209094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3.2-2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846C23-4D93-41B5-B153-5D8B4026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41" name="object 19">
            <a:extLst>
              <a:ext uri="{FF2B5EF4-FFF2-40B4-BE49-F238E27FC236}">
                <a16:creationId xmlns:a16="http://schemas.microsoft.com/office/drawing/2014/main" id="{50BC4D56-09C4-4720-AE38-85ECB083591F}"/>
              </a:ext>
            </a:extLst>
          </p:cNvPr>
          <p:cNvSpPr txBox="1"/>
          <p:nvPr/>
        </p:nvSpPr>
        <p:spPr>
          <a:xfrm>
            <a:off x="8293338" y="3156117"/>
            <a:ext cx="185460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Reflexive</a:t>
            </a:r>
            <a:r>
              <a:rPr b="1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ángulo: esquinas superiores redondeadas 27">
            <a:extLst>
              <a:ext uri="{FF2B5EF4-FFF2-40B4-BE49-F238E27FC236}">
                <a16:creationId xmlns:a16="http://schemas.microsoft.com/office/drawing/2014/main" id="{90032718-34C6-4415-B876-DD4963F9AB48}"/>
              </a:ext>
            </a:extLst>
          </p:cNvPr>
          <p:cNvSpPr/>
          <p:nvPr/>
        </p:nvSpPr>
        <p:spPr>
          <a:xfrm>
            <a:off x="3102432" y="3475074"/>
            <a:ext cx="6520538" cy="427990"/>
          </a:xfrm>
          <a:prstGeom prst="round2SameRect">
            <a:avLst>
              <a:gd name="adj1" fmla="val 44445"/>
              <a:gd name="adj2" fmla="val 0"/>
            </a:avLst>
          </a:prstGeom>
          <a:solidFill>
            <a:srgbClr val="CB42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imperfect of regular </a:t>
            </a:r>
            <a:r>
              <a:rPr lang="en-US" sz="18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b="1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-er</a:t>
            </a:r>
            <a:r>
              <a:rPr 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18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800" b="1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verbs</a:t>
            </a:r>
          </a:p>
        </p:txBody>
      </p:sp>
      <p:sp>
        <p:nvSpPr>
          <p:cNvPr id="32" name="Rectángulo: esquinas superiores redondeadas 31">
            <a:extLst>
              <a:ext uri="{FF2B5EF4-FFF2-40B4-BE49-F238E27FC236}">
                <a16:creationId xmlns:a16="http://schemas.microsoft.com/office/drawing/2014/main" id="{5BEDAB6B-2DF7-435C-BB9D-FA289D9EC320}"/>
              </a:ext>
            </a:extLst>
          </p:cNvPr>
          <p:cNvSpPr/>
          <p:nvPr/>
        </p:nvSpPr>
        <p:spPr>
          <a:xfrm>
            <a:off x="3102433" y="3903064"/>
            <a:ext cx="6520538" cy="2142038"/>
          </a:xfrm>
          <a:prstGeom prst="round2SameRect">
            <a:avLst>
              <a:gd name="adj1" fmla="val 1"/>
              <a:gd name="adj2" fmla="val 8358"/>
            </a:avLst>
          </a:prstGeom>
          <a:solidFill>
            <a:srgbClr val="FF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33" name="Tabla 11">
            <a:extLst>
              <a:ext uri="{FF2B5EF4-FFF2-40B4-BE49-F238E27FC236}">
                <a16:creationId xmlns:a16="http://schemas.microsoft.com/office/drawing/2014/main" id="{061A7A99-C9E9-422C-B284-64F583B5D6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111966"/>
              </p:ext>
            </p:extLst>
          </p:nvPr>
        </p:nvGraphicFramePr>
        <p:xfrm>
          <a:off x="3102431" y="3931060"/>
          <a:ext cx="6520539" cy="2114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6882">
                  <a:extLst>
                    <a:ext uri="{9D8B030D-6E8A-4147-A177-3AD203B41FA5}">
                      <a16:colId xmlns:a16="http://schemas.microsoft.com/office/drawing/2014/main" val="3566693749"/>
                    </a:ext>
                  </a:extLst>
                </a:gridCol>
                <a:gridCol w="2191657">
                  <a:extLst>
                    <a:ext uri="{9D8B030D-6E8A-4147-A177-3AD203B41FA5}">
                      <a16:colId xmlns:a16="http://schemas.microsoft.com/office/drawing/2014/main" val="30961688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82546356"/>
                    </a:ext>
                  </a:extLst>
                </a:gridCol>
              </a:tblGrid>
              <a:tr h="295011">
                <a:tc>
                  <a:txBody>
                    <a:bodyPr/>
                    <a:lstStyle/>
                    <a:p>
                      <a:pPr marL="365760" algn="l">
                        <a:spcAft>
                          <a:spcPts val="600"/>
                        </a:spcAft>
                      </a:pPr>
                      <a:r>
                        <a:rPr lang="en-US" sz="1600" b="1" spc="-10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caminar</a:t>
                      </a:r>
                      <a:r>
                        <a:rPr lang="en-US" sz="1600" b="1" spc="-1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 marR="0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600" b="1" spc="-10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deber</a:t>
                      </a:r>
                      <a:endParaRPr lang="en-US" sz="1600" b="0" i="1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600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600" b="1" spc="-10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abrir</a:t>
                      </a:r>
                      <a:endParaRPr lang="en-US" sz="1600" b="0" i="1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600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00215"/>
                  </a:ext>
                </a:extLst>
              </a:tr>
              <a:tr h="1685314">
                <a:tc>
                  <a:txBody>
                    <a:bodyPr/>
                    <a:lstStyle/>
                    <a:p>
                      <a:pPr marL="12700" marR="5080">
                        <a:lnSpc>
                          <a:spcPct val="1111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camin</a:t>
                      </a:r>
                      <a:r>
                        <a:rPr lang="en-US" sz="1600" b="1" dirty="0" err="1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aba</a:t>
                      </a:r>
                      <a:endParaRPr lang="en-US" sz="1600" b="1" dirty="0">
                        <a:solidFill>
                          <a:srgbClr val="F479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>
                        <a:lnSpc>
                          <a:spcPct val="1111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camin</a:t>
                      </a:r>
                      <a:r>
                        <a:rPr lang="en-US" sz="1600" b="1" dirty="0" err="1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abas</a:t>
                      </a:r>
                      <a:endParaRPr lang="en-US" sz="1600" b="1" dirty="0">
                        <a:solidFill>
                          <a:srgbClr val="F479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>
                        <a:lnSpc>
                          <a:spcPct val="1111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camin</a:t>
                      </a:r>
                      <a:r>
                        <a:rPr lang="en-US" sz="1600" b="1" dirty="0" err="1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aba</a:t>
                      </a:r>
                      <a:endParaRPr lang="en-US" sz="1600" b="1" dirty="0">
                        <a:solidFill>
                          <a:srgbClr val="F479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>
                        <a:lnSpc>
                          <a:spcPct val="1111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camin</a:t>
                      </a:r>
                      <a:r>
                        <a:rPr lang="en-US" sz="1600" b="1" dirty="0" err="1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ábamos</a:t>
                      </a:r>
                      <a:endParaRPr lang="en-US" sz="1600" b="1" dirty="0">
                        <a:solidFill>
                          <a:srgbClr val="F479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>
                        <a:lnSpc>
                          <a:spcPct val="1111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camin</a:t>
                      </a:r>
                      <a:r>
                        <a:rPr lang="en-US" sz="1600" b="1" dirty="0" err="1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abais</a:t>
                      </a:r>
                      <a:endParaRPr lang="en-US" sz="1600" b="1" dirty="0">
                        <a:solidFill>
                          <a:srgbClr val="F479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2700" marR="5080">
                        <a:lnSpc>
                          <a:spcPct val="111100"/>
                        </a:lnSpc>
                        <a:spcBef>
                          <a:spcPts val="100"/>
                        </a:spcBef>
                      </a:pPr>
                      <a:r>
                        <a:rPr lang="en-US" sz="16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camin</a:t>
                      </a:r>
                      <a:r>
                        <a:rPr lang="en-US" sz="1600" b="1" dirty="0" err="1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aban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0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5080">
                        <a:lnSpc>
                          <a:spcPct val="111100"/>
                        </a:lnSpc>
                        <a:spcBef>
                          <a:spcPts val="100"/>
                        </a:spcBef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ía</a:t>
                      </a:r>
                    </a:p>
                    <a:p>
                      <a:pPr marL="12700" marR="5080">
                        <a:lnSpc>
                          <a:spcPct val="111100"/>
                        </a:lnSpc>
                        <a:spcBef>
                          <a:spcPts val="100"/>
                        </a:spcBef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ías</a:t>
                      </a:r>
                    </a:p>
                    <a:p>
                      <a:pPr marL="12700" marR="5080">
                        <a:lnSpc>
                          <a:spcPct val="111100"/>
                        </a:lnSpc>
                        <a:spcBef>
                          <a:spcPts val="100"/>
                        </a:spcBef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ía</a:t>
                      </a:r>
                    </a:p>
                    <a:p>
                      <a:pPr marL="12700" marR="5080">
                        <a:lnSpc>
                          <a:spcPct val="111100"/>
                        </a:lnSpc>
                        <a:spcBef>
                          <a:spcPts val="100"/>
                        </a:spcBef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íamos</a:t>
                      </a:r>
                    </a:p>
                    <a:p>
                      <a:pPr marL="12700" marR="5080">
                        <a:lnSpc>
                          <a:spcPct val="111100"/>
                        </a:lnSpc>
                        <a:spcBef>
                          <a:spcPts val="100"/>
                        </a:spcBef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íais</a:t>
                      </a:r>
                    </a:p>
                    <a:p>
                      <a:pPr marL="12700" marR="5080">
                        <a:lnSpc>
                          <a:spcPct val="111100"/>
                        </a:lnSpc>
                        <a:spcBef>
                          <a:spcPts val="100"/>
                        </a:spcBef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ían</a:t>
                      </a:r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600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ía</a:t>
                      </a: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ías</a:t>
                      </a: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ía</a:t>
                      </a: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íamos</a:t>
                      </a: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íais</a:t>
                      </a:r>
                    </a:p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</a:t>
                      </a:r>
                      <a:r>
                        <a:rPr lang="es-ES" sz="1600" b="1" dirty="0">
                          <a:solidFill>
                            <a:srgbClr val="F479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ían</a:t>
                      </a:r>
                      <a:endParaRPr lang="en-US" sz="1600" b="0" kern="1200" dirty="0">
                        <a:solidFill>
                          <a:srgbClr val="0060B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1600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467223"/>
                  </a:ext>
                </a:extLst>
              </a:tr>
            </a:tbl>
          </a:graphicData>
        </a:graphic>
      </p:graphicFrame>
      <p:sp>
        <p:nvSpPr>
          <p:cNvPr id="5" name="Título 4">
            <a:extLst>
              <a:ext uri="{FF2B5EF4-FFF2-40B4-BE49-F238E27FC236}">
                <a16:creationId xmlns:a16="http://schemas.microsoft.com/office/drawing/2014/main" id="{D9A0F5EE-E6FD-4FAD-9A5F-5FC5C675A55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imperfect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96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: esquinas superiores redondeadas 31">
            <a:extLst>
              <a:ext uri="{FF2B5EF4-FFF2-40B4-BE49-F238E27FC236}">
                <a16:creationId xmlns:a16="http://schemas.microsoft.com/office/drawing/2014/main" id="{5BEDAB6B-2DF7-435C-BB9D-FA289D9EC320}"/>
              </a:ext>
            </a:extLst>
          </p:cNvPr>
          <p:cNvSpPr/>
          <p:nvPr/>
        </p:nvSpPr>
        <p:spPr>
          <a:xfrm>
            <a:off x="3913214" y="3189146"/>
            <a:ext cx="4898977" cy="2806084"/>
          </a:xfrm>
          <a:prstGeom prst="round2SameRect">
            <a:avLst>
              <a:gd name="adj1" fmla="val 1"/>
              <a:gd name="adj2" fmla="val 8358"/>
            </a:avLst>
          </a:prstGeom>
          <a:solidFill>
            <a:srgbClr val="FF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0" name="object 31">
            <a:extLst>
              <a:ext uri="{FF2B5EF4-FFF2-40B4-BE49-F238E27FC236}">
                <a16:creationId xmlns:a16="http://schemas.microsoft.com/office/drawing/2014/main" id="{36439255-FA23-443F-9F73-FF5636681A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526637"/>
              </p:ext>
            </p:extLst>
          </p:nvPr>
        </p:nvGraphicFramePr>
        <p:xfrm>
          <a:off x="3913214" y="3186255"/>
          <a:ext cx="4898975" cy="2808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4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3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535">
                <a:tc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91440" marB="0">
                    <a:lnR w="6350">
                      <a:solidFill>
                        <a:srgbClr val="649DD4"/>
                      </a:solidFill>
                      <a:prstDash val="solid"/>
                    </a:lnR>
                    <a:lnB w="6350">
                      <a:solidFill>
                        <a:srgbClr val="649D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91440" marB="0">
                    <a:lnL w="6350">
                      <a:solidFill>
                        <a:srgbClr val="649DD4"/>
                      </a:solidFill>
                      <a:prstDash val="solid"/>
                    </a:lnL>
                    <a:lnR w="6350">
                      <a:solidFill>
                        <a:srgbClr val="649DD4"/>
                      </a:solidFill>
                      <a:prstDash val="solid"/>
                    </a:lnR>
                    <a:lnB w="6350">
                      <a:solidFill>
                        <a:srgbClr val="649D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91440" marB="0">
                    <a:lnL w="6350">
                      <a:solidFill>
                        <a:srgbClr val="649DD4"/>
                      </a:solidFill>
                      <a:prstDash val="solid"/>
                    </a:lnL>
                    <a:lnB w="6350">
                      <a:solidFill>
                        <a:srgbClr val="649D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6910">
                <a:tc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sz="18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48640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600"/>
                        </a:spcAft>
                      </a:pPr>
                      <a:r>
                        <a:rPr sz="18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48640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600"/>
                        </a:spcAft>
                      </a:pPr>
                      <a:r>
                        <a:rPr sz="18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48640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600"/>
                        </a:spcAft>
                      </a:pPr>
                      <a:r>
                        <a:rPr sz="18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íbamos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48640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600"/>
                        </a:spcAft>
                      </a:pPr>
                      <a:r>
                        <a:rPr sz="18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ibais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48640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600"/>
                        </a:spcAft>
                      </a:pPr>
                      <a:r>
                        <a:rPr sz="18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iban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rgbClr val="649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649DD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sz="18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48640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600"/>
                        </a:spcAft>
                      </a:pPr>
                      <a:r>
                        <a:rPr sz="18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48640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600"/>
                        </a:spcAft>
                      </a:pPr>
                      <a:r>
                        <a:rPr sz="18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48640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600"/>
                        </a:spcAft>
                      </a:pPr>
                      <a:r>
                        <a:rPr sz="18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éramos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48640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600"/>
                        </a:spcAft>
                      </a:pPr>
                      <a:r>
                        <a:rPr sz="18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erais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48640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600"/>
                        </a:spcAft>
                      </a:pPr>
                      <a:r>
                        <a:rPr sz="18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eran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649DD4"/>
                      </a:solidFill>
                      <a:prstDash val="solid"/>
                    </a:lnL>
                    <a:lnR w="6350" cap="flat" cmpd="sng" algn="ctr">
                      <a:solidFill>
                        <a:srgbClr val="649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649DD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864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sz="18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veía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48640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600"/>
                        </a:spcAft>
                      </a:pPr>
                      <a:r>
                        <a:rPr sz="18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veías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48640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600"/>
                        </a:spcAft>
                      </a:pPr>
                      <a:r>
                        <a:rPr sz="18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veía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48640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600"/>
                        </a:spcAft>
                      </a:pPr>
                      <a:r>
                        <a:rPr sz="18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veíamos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48640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600"/>
                        </a:spcAft>
                      </a:pPr>
                      <a:r>
                        <a:rPr sz="18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veíais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48640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600"/>
                        </a:spcAft>
                      </a:pPr>
                      <a:r>
                        <a:rPr sz="1800" b="1" dirty="0" err="1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veían</a:t>
                      </a:r>
                      <a:endParaRPr lang="en-US" sz="18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48640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600"/>
                        </a:spcAft>
                      </a:pP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649DD4"/>
                      </a:solidFill>
                      <a:prstDash val="solid"/>
                    </a:lnL>
                    <a:lnT w="6350">
                      <a:solidFill>
                        <a:srgbClr val="649DD4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7181E3A-108B-4D13-B331-58E132BB29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710671"/>
            <a:ext cx="8914139" cy="815554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s-CO" sz="2400" b="1" dirty="0" err="1"/>
              <a:t>Ir</a:t>
            </a:r>
            <a:r>
              <a:rPr lang="en-US" altLang="es-CO" sz="2400" dirty="0"/>
              <a:t>, </a:t>
            </a:r>
            <a:r>
              <a:rPr lang="en-US" altLang="es-CO" sz="2400" b="1" dirty="0"/>
              <a:t>ser</a:t>
            </a:r>
            <a:r>
              <a:rPr lang="en-US" altLang="es-CO" sz="2400" dirty="0"/>
              <a:t>, and </a:t>
            </a:r>
            <a:r>
              <a:rPr lang="en-US" altLang="es-CO" sz="2400" b="1" dirty="0" err="1"/>
              <a:t>ver</a:t>
            </a:r>
            <a:r>
              <a:rPr lang="en-US" altLang="es-CO" sz="2400" dirty="0"/>
              <a:t> are the only verbs that are irregular in </a:t>
            </a:r>
            <a:br>
              <a:rPr lang="en-US" altLang="es-CO" sz="2400" dirty="0"/>
            </a:br>
            <a:r>
              <a:rPr lang="en-US" altLang="es-CO" sz="2400" dirty="0"/>
              <a:t>the imperfect.</a:t>
            </a:r>
          </a:p>
          <a:p>
            <a:pPr>
              <a:lnSpc>
                <a:spcPts val="3000"/>
              </a:lnSpc>
            </a:pPr>
            <a:endParaRPr lang="en-US" altLang="es-CO" sz="2400" spc="-2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15C1DB-963E-4553-AFAD-61209094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3.2-3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846C23-4D93-41B5-B153-5D8B4026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8" name="Rectángulo: esquinas superiores redondeadas 27">
            <a:extLst>
              <a:ext uri="{FF2B5EF4-FFF2-40B4-BE49-F238E27FC236}">
                <a16:creationId xmlns:a16="http://schemas.microsoft.com/office/drawing/2014/main" id="{90032718-34C6-4415-B876-DD4963F9AB48}"/>
              </a:ext>
            </a:extLst>
          </p:cNvPr>
          <p:cNvSpPr/>
          <p:nvPr/>
        </p:nvSpPr>
        <p:spPr>
          <a:xfrm>
            <a:off x="3913213" y="2646856"/>
            <a:ext cx="4898977" cy="545878"/>
          </a:xfrm>
          <a:prstGeom prst="round2SameRect">
            <a:avLst>
              <a:gd name="adj1" fmla="val 44445"/>
              <a:gd name="adj2" fmla="val 0"/>
            </a:avLst>
          </a:prstGeom>
          <a:solidFill>
            <a:srgbClr val="CB42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imperfect of irregular</a:t>
            </a:r>
            <a:r>
              <a:rPr lang="en-US" sz="1800" b="1" spc="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D9A0F5EE-E6FD-4FAD-9A5F-5FC5C675A55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82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imperfect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6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A8EB5-C124-45AE-AA6C-2E5B5F07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3.2-4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293B8F-1ECF-4862-9502-AD6CFF6E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F09245C2-061B-4A11-BB8C-F52624AF3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imperfect</a:t>
            </a:r>
            <a:endParaRPr lang="es-CO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EB9002B-AC58-4743-A5D6-522040BD27AA}"/>
              </a:ext>
            </a:extLst>
          </p:cNvPr>
          <p:cNvSpPr txBox="1">
            <a:spLocks/>
          </p:cNvSpPr>
          <p:nvPr/>
        </p:nvSpPr>
        <p:spPr>
          <a:xfrm>
            <a:off x="2439661" y="1709380"/>
            <a:ext cx="8393654" cy="1325563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ts val="3000"/>
              </a:lnSpc>
            </a:pPr>
            <a:r>
              <a:rPr lang="en-US" altLang="es-CO" sz="2400" dirty="0"/>
              <a:t>The imperfect tense narrates what was going on at </a:t>
            </a:r>
            <a:br>
              <a:rPr lang="en-US" altLang="es-CO" sz="2400" dirty="0"/>
            </a:br>
            <a:r>
              <a:rPr lang="en-US" altLang="es-CO" sz="2400" dirty="0"/>
              <a:t>a certain time in the past. It often indicates what was happening in the background.  </a:t>
            </a:r>
            <a:endParaRPr lang="es-ES" altLang="es-CO" sz="2400" dirty="0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D7738C9-67AD-44F3-9C3C-27764B264070}"/>
              </a:ext>
            </a:extLst>
          </p:cNvPr>
          <p:cNvSpPr/>
          <p:nvPr/>
        </p:nvSpPr>
        <p:spPr>
          <a:xfrm>
            <a:off x="2554271" y="1851889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2" name="Group 149">
            <a:extLst>
              <a:ext uri="{FF2B5EF4-FFF2-40B4-BE49-F238E27FC236}">
                <a16:creationId xmlns:a16="http://schemas.microsoft.com/office/drawing/2014/main" id="{67BD9E04-811B-4BEA-B5D5-2B8AA0BDE3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53292"/>
              </p:ext>
            </p:extLst>
          </p:nvPr>
        </p:nvGraphicFramePr>
        <p:xfrm>
          <a:off x="2645224" y="3318170"/>
          <a:ext cx="7761519" cy="1703773"/>
        </p:xfrm>
        <a:graphic>
          <a:graphicData uri="http://schemas.openxmlformats.org/drawingml/2006/table">
            <a:tbl>
              <a:tblPr/>
              <a:tblGrid>
                <a:gridCol w="7761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6944"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Cuando yo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era</a:t>
                      </a: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joven,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vivía</a:t>
                      </a: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en una ciudad muy grande. Todas las semanas, mis padres y yo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íbamos</a:t>
                      </a: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al centro comercial.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6829">
                <a:tc>
                  <a:txBody>
                    <a:bodyPr/>
                    <a:lstStyle/>
                    <a:p>
                      <a:pPr marL="2286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When I was young, I lived in a big city. Every week, my parents and </a:t>
                      </a:r>
                      <a:b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</a:b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I went to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the mall.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535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CF1C5E6-70DF-49A0-9B6B-44393DE04D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0" y="1727676"/>
            <a:ext cx="8765369" cy="119161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spc="-40" dirty="0"/>
              <a:t>The imperfect of </a:t>
            </a:r>
            <a:r>
              <a:rPr lang="en-US" sz="2400" b="1" spc="-40" dirty="0"/>
              <a:t>hay</a:t>
            </a:r>
            <a:r>
              <a:rPr lang="en-US" sz="2400" spc="-40" dirty="0"/>
              <a:t> is </a:t>
            </a:r>
            <a:r>
              <a:rPr lang="en-US" sz="2400" b="1" spc="-40" dirty="0" err="1"/>
              <a:t>había</a:t>
            </a:r>
            <a:r>
              <a:rPr lang="en-US" sz="2400" spc="-40" dirty="0"/>
              <a:t>.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F92828-D140-4094-8D85-A4B1FAA0D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3.2-5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EC39F2A-7835-42B8-A5FA-8112B9C69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5D98E7C2-2BEC-45CB-8A93-1EC49272C9C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imperfect</a:t>
            </a:r>
            <a:endParaRPr lang="es-CO" dirty="0"/>
          </a:p>
        </p:txBody>
      </p:sp>
      <p:graphicFrame>
        <p:nvGraphicFramePr>
          <p:cNvPr id="17" name="Group 179">
            <a:extLst>
              <a:ext uri="{FF2B5EF4-FFF2-40B4-BE49-F238E27FC236}">
                <a16:creationId xmlns:a16="http://schemas.microsoft.com/office/drawing/2014/main" id="{0BE926AA-3384-4588-99B1-0EC8A265A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250350"/>
              </p:ext>
            </p:extLst>
          </p:nvPr>
        </p:nvGraphicFramePr>
        <p:xfrm>
          <a:off x="2674257" y="2712243"/>
          <a:ext cx="6019800" cy="1433513"/>
        </p:xfrm>
        <a:graphic>
          <a:graphicData uri="http://schemas.openxmlformats.org/drawingml/2006/table">
            <a:tbl>
              <a:tblPr/>
              <a:tblGrid>
                <a:gridCol w="601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1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Había </a:t>
                      </a: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tres cajeras en el supermercado.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1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There were three cashiers in the supermarket.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Sólo</a:t>
                      </a: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había </a:t>
                      </a:r>
                      <a:r>
                        <a:rPr kumimoji="0" lang="es-E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un mesero en el café.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1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There was only one waiter in the café.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92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A8EB5-C124-45AE-AA6C-2E5B5F07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3.2-6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293B8F-1ECF-4862-9502-AD6CFF6E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F09245C2-061B-4A11-BB8C-F52624AF3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imperfect</a:t>
            </a:r>
            <a:endParaRPr lang="es-CO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EB9002B-AC58-4743-A5D6-522040BD27AA}"/>
              </a:ext>
            </a:extLst>
          </p:cNvPr>
          <p:cNvSpPr txBox="1">
            <a:spLocks/>
          </p:cNvSpPr>
          <p:nvPr/>
        </p:nvSpPr>
        <p:spPr>
          <a:xfrm>
            <a:off x="2439661" y="1678384"/>
            <a:ext cx="8393654" cy="1966455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ts val="3000"/>
              </a:lnSpc>
            </a:pPr>
            <a:r>
              <a:rPr lang="en-US" altLang="es-CO" sz="2400" dirty="0"/>
              <a:t>These words and expressions are often used with the imperfect because they express habitual or repeated actions: </a:t>
            </a:r>
            <a:r>
              <a:rPr lang="en-US" altLang="es-CO" sz="2400" b="1" dirty="0"/>
              <a:t>de </a:t>
            </a:r>
            <a:r>
              <a:rPr lang="en-US" altLang="es-CO" sz="2400" b="1" dirty="0" err="1"/>
              <a:t>niño</a:t>
            </a:r>
            <a:r>
              <a:rPr lang="en-US" altLang="es-CO" sz="2400" b="1" dirty="0"/>
              <a:t>/a</a:t>
            </a:r>
            <a:r>
              <a:rPr lang="en-US" altLang="es-CO" sz="2400" dirty="0"/>
              <a:t> (</a:t>
            </a:r>
            <a:r>
              <a:rPr lang="en-US" altLang="es-CO" sz="2400" i="1" dirty="0"/>
              <a:t>as a child</a:t>
            </a:r>
            <a:r>
              <a:rPr lang="en-US" altLang="es-CO" sz="2400" dirty="0"/>
              <a:t>), </a:t>
            </a:r>
            <a:r>
              <a:rPr lang="en-US" altLang="es-CO" sz="2400" b="1" dirty="0" err="1"/>
              <a:t>todos</a:t>
            </a:r>
            <a:r>
              <a:rPr lang="en-US" altLang="es-CO" sz="2400" b="1" dirty="0"/>
              <a:t> los días</a:t>
            </a:r>
            <a:r>
              <a:rPr lang="en-US" altLang="es-CO" sz="2400" dirty="0"/>
              <a:t> (</a:t>
            </a:r>
            <a:r>
              <a:rPr lang="en-US" altLang="es-CO" sz="2400" i="1" dirty="0"/>
              <a:t>every day</a:t>
            </a:r>
            <a:r>
              <a:rPr lang="en-US" altLang="es-CO" sz="2400" dirty="0"/>
              <a:t>), </a:t>
            </a:r>
            <a:r>
              <a:rPr lang="en-US" altLang="es-CO" sz="2400" b="1" dirty="0" err="1"/>
              <a:t>mientras</a:t>
            </a:r>
            <a:r>
              <a:rPr lang="en-US" altLang="es-CO" sz="2400" dirty="0"/>
              <a:t> (</a:t>
            </a:r>
            <a:r>
              <a:rPr lang="en-US" altLang="es-CO" sz="2400" i="1" dirty="0"/>
              <a:t>while</a:t>
            </a:r>
            <a:r>
              <a:rPr lang="en-US" altLang="es-CO" sz="2400" dirty="0"/>
              <a:t>), </a:t>
            </a:r>
            <a:r>
              <a:rPr lang="en-US" altLang="es-CO" sz="2400" b="1" dirty="0" err="1"/>
              <a:t>siempre</a:t>
            </a:r>
            <a:r>
              <a:rPr lang="en-US" altLang="es-CO" sz="2400" dirty="0"/>
              <a:t> (</a:t>
            </a:r>
            <a:r>
              <a:rPr lang="en-US" altLang="es-CO" sz="2400" i="1" dirty="0"/>
              <a:t>always</a:t>
            </a:r>
            <a:r>
              <a:rPr lang="en-US" altLang="es-CO" sz="2400" dirty="0"/>
              <a:t>).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D7738C9-67AD-44F3-9C3C-27764B264070}"/>
              </a:ext>
            </a:extLst>
          </p:cNvPr>
          <p:cNvSpPr/>
          <p:nvPr/>
        </p:nvSpPr>
        <p:spPr>
          <a:xfrm>
            <a:off x="2554271" y="1851889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8" name="Group 210">
            <a:extLst>
              <a:ext uri="{FF2B5EF4-FFF2-40B4-BE49-F238E27FC236}">
                <a16:creationId xmlns:a16="http://schemas.microsoft.com/office/drawing/2014/main" id="{691F6DA8-9468-4CF7-9B0E-52320F8EF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626983"/>
              </p:ext>
            </p:extLst>
          </p:nvPr>
        </p:nvGraphicFramePr>
        <p:xfrm>
          <a:off x="2716535" y="3564187"/>
          <a:ext cx="6267804" cy="2349307"/>
        </p:xfrm>
        <a:graphic>
          <a:graphicData uri="http://schemas.openxmlformats.org/drawingml/2006/table">
            <a:tbl>
              <a:tblPr/>
              <a:tblGrid>
                <a:gridCol w="626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11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De niño, vivía </a:t>
                      </a:r>
                      <a:r>
                        <a:rPr kumimoji="0" lang="es-E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en un barrio de Madrid.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3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As a child, I lived in a Madrid neighborhood.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Todos los días iba </a:t>
                      </a: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a la casa de mi abuela.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3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Every day I went to my grandmother’s house.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Siempre escuchaba</a:t>
                      </a: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música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mientras corría</a:t>
                      </a: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en el parque.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0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I always listened to music while I ran in the park.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019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A8EB5-C124-45AE-AA6C-2E5B5F07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3.2-7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293B8F-1ECF-4862-9502-AD6CFF6E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F09245C2-061B-4A11-BB8C-F52624AF3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imperfect</a:t>
            </a:r>
            <a:endParaRPr lang="es-CO" dirty="0"/>
          </a:p>
        </p:txBody>
      </p:sp>
      <p:pic>
        <p:nvPicPr>
          <p:cNvPr id="18" name="Picture 140" descr="A poster for a sleeping aid is detailed.">
            <a:extLst>
              <a:ext uri="{FF2B5EF4-FFF2-40B4-BE49-F238E27FC236}">
                <a16:creationId xmlns:a16="http://schemas.microsoft.com/office/drawing/2014/main" id="{F68F7220-2CFF-4560-A360-4008390B4D86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605" y="1611087"/>
            <a:ext cx="4112789" cy="4367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48818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2412</TotalTime>
  <Words>510</Words>
  <Application>Microsoft Office PowerPoint</Application>
  <PresentationFormat>Widescreen</PresentationFormat>
  <Paragraphs>84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Times New Roman</vt:lpstr>
      <vt:lpstr>Main-MASTER</vt:lpstr>
      <vt:lpstr>The imperfect</vt:lpstr>
      <vt:lpstr>The imperfect</vt:lpstr>
      <vt:lpstr>The imperfect</vt:lpstr>
      <vt:lpstr>The imperfect</vt:lpstr>
      <vt:lpstr>The imperfect</vt:lpstr>
      <vt:lpstr>The imperfect</vt:lpstr>
      <vt:lpstr>The imperfect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BURAK, ANNETTE</cp:lastModifiedBy>
  <cp:revision>140</cp:revision>
  <dcterms:created xsi:type="dcterms:W3CDTF">2020-01-23T15:55:24Z</dcterms:created>
  <dcterms:modified xsi:type="dcterms:W3CDTF">2022-01-24T21:49:51Z</dcterms:modified>
</cp:coreProperties>
</file>