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324" r:id="rId2"/>
    <p:sldId id="325" r:id="rId3"/>
    <p:sldId id="326" r:id="rId4"/>
    <p:sldId id="335" r:id="rId5"/>
    <p:sldId id="336" r:id="rId6"/>
    <p:sldId id="337" r:id="rId7"/>
    <p:sldId id="333" r:id="rId8"/>
    <p:sldId id="338" r:id="rId9"/>
    <p:sldId id="331" r:id="rId10"/>
    <p:sldId id="327" r:id="rId11"/>
    <p:sldId id="330" r:id="rId12"/>
    <p:sldId id="33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BE"/>
    <a:srgbClr val="FFE7B6"/>
    <a:srgbClr val="CE181E"/>
    <a:srgbClr val="FFEFCF"/>
    <a:srgbClr val="F47920"/>
    <a:srgbClr val="0060B4"/>
    <a:srgbClr val="005297"/>
    <a:srgbClr val="EE7202"/>
    <a:srgbClr val="F7941E"/>
    <a:srgbClr val="FFF2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40" autoAdjust="0"/>
    <p:restoredTop sz="86410" autoAdjust="0"/>
  </p:normalViewPr>
  <p:slideViewPr>
    <p:cSldViewPr snapToGrid="0">
      <p:cViewPr varScale="1">
        <p:scale>
          <a:sx n="57" d="100"/>
          <a:sy n="57" d="100"/>
        </p:scale>
        <p:origin x="548" y="72"/>
      </p:cViewPr>
      <p:guideLst/>
    </p:cSldViewPr>
  </p:slideViewPr>
  <p:outlineViewPr>
    <p:cViewPr>
      <p:scale>
        <a:sx n="33" d="100"/>
        <a:sy n="33" d="100"/>
      </p:scale>
      <p:origin x="0" y="-966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8336" y="1602184"/>
            <a:ext cx="8229600" cy="3099816"/>
          </a:xfrm>
        </p:spPr>
        <p:txBody>
          <a:bodyPr wrap="square">
            <a:noAutofit/>
          </a:bodyPr>
          <a:lstStyle>
            <a:lvl1pPr marL="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9661" y="1602184"/>
            <a:ext cx="8229600" cy="3099816"/>
          </a:xfrm>
        </p:spPr>
        <p:txBody>
          <a:bodyPr wrap="square">
            <a:noAutofit/>
          </a:bodyPr>
          <a:lstStyle>
            <a:lvl1pPr marL="312738" indent="0" algn="l">
              <a:tabLst/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5A3C984E-92E6-43E8-B8D3-081DBC5CB769}"/>
              </a:ext>
            </a:extLst>
          </p:cNvPr>
          <p:cNvSpPr/>
          <p:nvPr userDrawn="1"/>
        </p:nvSpPr>
        <p:spPr>
          <a:xfrm>
            <a:off x="2554271" y="1851889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E1A93458-ED01-4A78-AB68-E6E3C96BB78A}"/>
              </a:ext>
            </a:extLst>
          </p:cNvPr>
          <p:cNvSpPr/>
          <p:nvPr userDrawn="1"/>
        </p:nvSpPr>
        <p:spPr>
          <a:xfrm>
            <a:off x="2254250" y="1714"/>
            <a:ext cx="8412869" cy="720367"/>
          </a:xfrm>
          <a:prstGeom prst="rect">
            <a:avLst/>
          </a:prstGeom>
          <a:solidFill>
            <a:srgbClr val="0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9064" y="1602719"/>
            <a:ext cx="8229600" cy="3101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3.1-1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6" y="884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endParaRPr lang="en-US" sz="2800" b="1" i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0733BD61-05AD-444A-856E-C56062FD148B}"/>
              </a:ext>
            </a:extLst>
          </p:cNvPr>
          <p:cNvSpPr txBox="1"/>
          <p:nvPr userDrawn="1"/>
        </p:nvSpPr>
        <p:spPr>
          <a:xfrm>
            <a:off x="1524881" y="1714"/>
            <a:ext cx="729369" cy="72036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tIns="108000" bIns="72000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aphicFrame>
        <p:nvGraphicFramePr>
          <p:cNvPr id="12" name="Tabla 3">
            <a:extLst>
              <a:ext uri="{FF2B5EF4-FFF2-40B4-BE49-F238E27FC236}">
                <a16:creationId xmlns:a16="http://schemas.microsoft.com/office/drawing/2014/main" id="{5E592760-C25A-427E-B81D-EF3026209F4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4908683"/>
              </p:ext>
            </p:extLst>
          </p:nvPr>
        </p:nvGraphicFramePr>
        <p:xfrm>
          <a:off x="2654300" y="184938"/>
          <a:ext cx="30416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650">
                  <a:extLst>
                    <a:ext uri="{9D8B030D-6E8A-4147-A177-3AD203B41FA5}">
                      <a16:colId xmlns:a16="http://schemas.microsoft.com/office/drawing/2014/main" val="3624394622"/>
                    </a:ext>
                  </a:extLst>
                </a:gridCol>
              </a:tblGrid>
              <a:tr h="3971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ESTRUCTURA</a:t>
                      </a:r>
                    </a:p>
                  </a:txBody>
                  <a:tcPr marL="21600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046567"/>
                  </a:ext>
                </a:extLst>
              </a:tr>
            </a:tbl>
          </a:graphicData>
        </a:graphic>
      </p:graphicFrame>
      <p:sp>
        <p:nvSpPr>
          <p:cNvPr id="17" name="Elipse 16">
            <a:extLst>
              <a:ext uri="{FF2B5EF4-FFF2-40B4-BE49-F238E27FC236}">
                <a16:creationId xmlns:a16="http://schemas.microsoft.com/office/drawing/2014/main" id="{C116FD17-98B8-4310-94D6-4CB76EAD34E8}"/>
              </a:ext>
            </a:extLst>
          </p:cNvPr>
          <p:cNvSpPr/>
          <p:nvPr userDrawn="1"/>
        </p:nvSpPr>
        <p:spPr>
          <a:xfrm>
            <a:off x="1816619" y="884644"/>
            <a:ext cx="540000" cy="540000"/>
          </a:xfrm>
          <a:prstGeom prst="ellipse">
            <a:avLst/>
          </a:prstGeom>
          <a:solidFill>
            <a:srgbClr val="0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7">
            <a:extLst>
              <a:ext uri="{FF2B5EF4-FFF2-40B4-BE49-F238E27FC236}">
                <a16:creationId xmlns:a16="http://schemas.microsoft.com/office/drawing/2014/main" id="{CBFF093A-82A7-47EE-955E-1B868A8F2928}"/>
              </a:ext>
            </a:extLst>
          </p:cNvPr>
          <p:cNvSpPr txBox="1"/>
          <p:nvPr userDrawn="1"/>
        </p:nvSpPr>
        <p:spPr>
          <a:xfrm>
            <a:off x="1835668" y="970111"/>
            <a:ext cx="718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7181E3A-108B-4D13-B331-58E132BB29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710670"/>
            <a:ext cx="8672839" cy="1556069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spc="-20" dirty="0"/>
              <a:t>Spanish has two simple tenses to indicate actions in the past: the </a:t>
            </a:r>
            <a:r>
              <a:rPr lang="en-US" altLang="es-CO" sz="2400" spc="-20" dirty="0" err="1"/>
              <a:t>preterite</a:t>
            </a:r>
            <a:r>
              <a:rPr lang="en-US" altLang="es-CO" sz="2400" spc="-20" dirty="0"/>
              <a:t> (</a:t>
            </a:r>
            <a:r>
              <a:rPr lang="en-US" altLang="es-CO" sz="2400" b="1" spc="-20" dirty="0"/>
              <a:t>el </a:t>
            </a:r>
            <a:r>
              <a:rPr lang="en-US" altLang="es-CO" sz="2400" b="1" spc="-20" dirty="0" err="1"/>
              <a:t>pretérito</a:t>
            </a:r>
            <a:r>
              <a:rPr lang="en-US" altLang="es-CO" sz="2400" spc="-20" dirty="0"/>
              <a:t>) and the imperfect (). The </a:t>
            </a:r>
            <a:r>
              <a:rPr lang="en-US" altLang="es-CO" sz="2400" spc="-20" dirty="0" err="1"/>
              <a:t>preterite</a:t>
            </a:r>
            <a:r>
              <a:rPr lang="en-US" altLang="es-CO" sz="2400" spc="-20" dirty="0"/>
              <a:t> </a:t>
            </a:r>
            <a:r>
              <a:rPr lang="en-US" altLang="es-CO" sz="2400" dirty="0"/>
              <a:t>is used to describe actions or states that </a:t>
            </a:r>
            <a:r>
              <a:rPr lang="en-US" altLang="es-CO" sz="2400" b="1" dirty="0"/>
              <a:t>el </a:t>
            </a:r>
            <a:r>
              <a:rPr lang="en-US" altLang="es-CO" sz="2400" b="1" dirty="0" err="1"/>
              <a:t>imperfecto</a:t>
            </a:r>
            <a:r>
              <a:rPr lang="en-US" altLang="es-CO" sz="2400" dirty="0"/>
              <a:t> began or were completed at a definite time in the past.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15C1DB-963E-4553-AFAD-61209094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3.1-1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846C23-4D93-41B5-B153-5D8B4026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1" name="object 19">
            <a:extLst>
              <a:ext uri="{FF2B5EF4-FFF2-40B4-BE49-F238E27FC236}">
                <a16:creationId xmlns:a16="http://schemas.microsoft.com/office/drawing/2014/main" id="{50BC4D56-09C4-4720-AE38-85ECB083591F}"/>
              </a:ext>
            </a:extLst>
          </p:cNvPr>
          <p:cNvSpPr txBox="1"/>
          <p:nvPr/>
        </p:nvSpPr>
        <p:spPr>
          <a:xfrm>
            <a:off x="8293338" y="3156117"/>
            <a:ext cx="185460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Reflexive</a:t>
            </a:r>
            <a:r>
              <a:rPr b="1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ángulo: esquinas superiores redondeadas 27">
            <a:extLst>
              <a:ext uri="{FF2B5EF4-FFF2-40B4-BE49-F238E27FC236}">
                <a16:creationId xmlns:a16="http://schemas.microsoft.com/office/drawing/2014/main" id="{90032718-34C6-4415-B876-DD4963F9AB48}"/>
              </a:ext>
            </a:extLst>
          </p:cNvPr>
          <p:cNvSpPr/>
          <p:nvPr/>
        </p:nvSpPr>
        <p:spPr>
          <a:xfrm>
            <a:off x="3102432" y="3475074"/>
            <a:ext cx="6520538" cy="427990"/>
          </a:xfrm>
          <a:prstGeom prst="round2SameRect">
            <a:avLst>
              <a:gd name="adj1" fmla="val 44445"/>
              <a:gd name="adj2" fmla="val 0"/>
            </a:avLst>
          </a:prstGeom>
          <a:solidFill>
            <a:srgbClr val="F479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r>
              <a:rPr 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regular </a:t>
            </a:r>
            <a:r>
              <a:rPr lang="en-US" sz="18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b="1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-er</a:t>
            </a:r>
            <a:r>
              <a:rPr 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18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b="1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1800" b="1" i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ángulo: esquinas superiores redondeadas 31">
            <a:extLst>
              <a:ext uri="{FF2B5EF4-FFF2-40B4-BE49-F238E27FC236}">
                <a16:creationId xmlns:a16="http://schemas.microsoft.com/office/drawing/2014/main" id="{5BEDAB6B-2DF7-435C-BB9D-FA289D9EC320}"/>
              </a:ext>
            </a:extLst>
          </p:cNvPr>
          <p:cNvSpPr/>
          <p:nvPr/>
        </p:nvSpPr>
        <p:spPr>
          <a:xfrm>
            <a:off x="3102433" y="3903064"/>
            <a:ext cx="6520538" cy="2142038"/>
          </a:xfrm>
          <a:prstGeom prst="round2SameRect">
            <a:avLst>
              <a:gd name="adj1" fmla="val 1"/>
              <a:gd name="adj2" fmla="val 8358"/>
            </a:avLst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3" name="Tabla 11">
            <a:extLst>
              <a:ext uri="{FF2B5EF4-FFF2-40B4-BE49-F238E27FC236}">
                <a16:creationId xmlns:a16="http://schemas.microsoft.com/office/drawing/2014/main" id="{061A7A99-C9E9-422C-B284-64F583B5D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257218"/>
              </p:ext>
            </p:extLst>
          </p:nvPr>
        </p:nvGraphicFramePr>
        <p:xfrm>
          <a:off x="3102432" y="3908498"/>
          <a:ext cx="6520538" cy="208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881">
                  <a:extLst>
                    <a:ext uri="{9D8B030D-6E8A-4147-A177-3AD203B41FA5}">
                      <a16:colId xmlns:a16="http://schemas.microsoft.com/office/drawing/2014/main" val="3566693749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val="30961688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82546356"/>
                    </a:ext>
                  </a:extLst>
                </a:gridCol>
              </a:tblGrid>
              <a:tr h="295011">
                <a:tc>
                  <a:txBody>
                    <a:bodyPr/>
                    <a:lstStyle/>
                    <a:p>
                      <a:pPr marL="365760" algn="l">
                        <a:spcAft>
                          <a:spcPts val="600"/>
                        </a:spcAft>
                      </a:pPr>
                      <a:r>
                        <a:rPr lang="en-US" sz="1600" b="1" spc="-10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comprar</a:t>
                      </a:r>
                      <a:endParaRPr lang="es-CO" sz="16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600" b="1" spc="-1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vender</a:t>
                      </a:r>
                      <a:endParaRPr lang="en-US" sz="1600" b="0" i="1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600" b="1" spc="-10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abrir</a:t>
                      </a:r>
                      <a:endParaRPr lang="en-US" sz="1600" b="0" i="1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0215"/>
                  </a:ext>
                </a:extLst>
              </a:tr>
              <a:tr h="1685314">
                <a:tc>
                  <a:txBody>
                    <a:bodyPr/>
                    <a:lstStyle/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</a:t>
                      </a:r>
                      <a:r>
                        <a:rPr lang="en-US" sz="1600" b="1" dirty="0" err="1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</a:t>
                      </a:r>
                      <a:endParaRPr lang="en-US" sz="1600" b="1" dirty="0">
                        <a:solidFill>
                          <a:srgbClr val="F479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</a:t>
                      </a:r>
                      <a:r>
                        <a:rPr lang="en-US" sz="1600" b="1" dirty="0" err="1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aste</a:t>
                      </a:r>
                      <a:endParaRPr lang="en-US" sz="1600" b="1" dirty="0">
                        <a:solidFill>
                          <a:srgbClr val="F479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</a:t>
                      </a:r>
                      <a:r>
                        <a:rPr lang="en-US" sz="1600" b="1" dirty="0" err="1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</a:t>
                      </a:r>
                      <a:endParaRPr lang="en-US" sz="1600" b="1" dirty="0">
                        <a:solidFill>
                          <a:srgbClr val="F479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</a:t>
                      </a:r>
                      <a:r>
                        <a:rPr lang="en-US" sz="1600" b="1" dirty="0" err="1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amos</a:t>
                      </a:r>
                      <a:endParaRPr lang="en-US" sz="1600" b="1" dirty="0">
                        <a:solidFill>
                          <a:srgbClr val="F479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</a:t>
                      </a:r>
                      <a:r>
                        <a:rPr lang="en-US" sz="1600" b="1" dirty="0" err="1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asteis</a:t>
                      </a:r>
                      <a:endParaRPr lang="en-US" sz="1600" b="1" dirty="0">
                        <a:solidFill>
                          <a:srgbClr val="F479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</a:t>
                      </a:r>
                      <a:r>
                        <a:rPr lang="en-US" sz="1600" b="1" dirty="0" err="1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aron</a:t>
                      </a:r>
                      <a:endParaRPr lang="es-ES" sz="1600" b="0" i="0" kern="1200" dirty="0">
                        <a:solidFill>
                          <a:srgbClr val="005CAA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</a:t>
                      </a: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iste</a:t>
                      </a: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ió</a:t>
                      </a: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imos</a:t>
                      </a: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isteis</a:t>
                      </a: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ieron</a:t>
                      </a:r>
                      <a:endParaRPr lang="en-US" sz="1600" b="0" i="0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</a:t>
                      </a: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iste</a:t>
                      </a: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ió</a:t>
                      </a: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imos</a:t>
                      </a: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isteis</a:t>
                      </a: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ieron</a:t>
                      </a:r>
                      <a:endParaRPr lang="en-US" sz="1600" b="0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67223"/>
                  </a:ext>
                </a:extLst>
              </a:tr>
            </a:tbl>
          </a:graphicData>
        </a:graphic>
      </p:graphicFrame>
      <p:sp>
        <p:nvSpPr>
          <p:cNvPr id="5" name="Título 4">
            <a:extLst>
              <a:ext uri="{FF2B5EF4-FFF2-40B4-BE49-F238E27FC236}">
                <a16:creationId xmlns:a16="http://schemas.microsoft.com/office/drawing/2014/main" id="{D9A0F5EE-E6FD-4FAD-9A5F-5FC5C675A55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preterite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96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19214C9D-F99C-4310-AD0C-10E74FD831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710670"/>
            <a:ext cx="7444568" cy="1997359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altLang="es-CO" sz="2400" dirty="0"/>
              <a:t>Note that the stem of </a:t>
            </a:r>
            <a:r>
              <a:rPr lang="en-US" altLang="es-CO" sz="2400" b="1" dirty="0" err="1"/>
              <a:t>decir</a:t>
            </a:r>
            <a:r>
              <a:rPr lang="en-US" altLang="es-CO" sz="2400" b="1" dirty="0"/>
              <a:t> (</a:t>
            </a:r>
            <a:r>
              <a:rPr lang="en-US" altLang="es-CO" sz="2400" b="1" dirty="0" err="1"/>
              <a:t>dij</a:t>
            </a:r>
            <a:r>
              <a:rPr lang="en-US" altLang="es-CO" sz="2400" b="1" dirty="0"/>
              <a:t>-)</a:t>
            </a:r>
            <a:r>
              <a:rPr lang="en-US" altLang="es-CO" sz="2400" dirty="0"/>
              <a:t> not only ends in </a:t>
            </a:r>
            <a:r>
              <a:rPr lang="en-US" altLang="es-CO" sz="2400" b="1" dirty="0"/>
              <a:t>j</a:t>
            </a:r>
            <a:r>
              <a:rPr lang="en-US" altLang="es-CO" sz="2400" dirty="0"/>
              <a:t>, </a:t>
            </a:r>
            <a:br>
              <a:rPr lang="en-US" altLang="es-CO" sz="2400" dirty="0"/>
            </a:br>
            <a:r>
              <a:rPr lang="en-US" altLang="es-CO" sz="2400" dirty="0"/>
              <a:t>but the stem vowel </a:t>
            </a:r>
            <a:r>
              <a:rPr lang="en-US" altLang="es-CO" sz="2400" b="1" dirty="0"/>
              <a:t>e</a:t>
            </a:r>
            <a:r>
              <a:rPr lang="en-US" altLang="es-CO" sz="2400" dirty="0"/>
              <a:t> changes to </a:t>
            </a:r>
            <a:r>
              <a:rPr lang="en-US" altLang="es-CO" sz="2400" b="1" dirty="0" err="1"/>
              <a:t>i</a:t>
            </a:r>
            <a:r>
              <a:rPr lang="en-US" altLang="es-CO" sz="2400" dirty="0"/>
              <a:t>. In the </a:t>
            </a:r>
            <a:r>
              <a:rPr lang="en-US" altLang="es-CO" sz="2400" b="1" dirty="0" err="1"/>
              <a:t>usted</a:t>
            </a:r>
            <a:r>
              <a:rPr lang="en-US" altLang="es-CO" sz="2400" dirty="0"/>
              <a:t>, </a:t>
            </a:r>
            <a:r>
              <a:rPr lang="en-US" altLang="es-CO" sz="2400" b="1" dirty="0" err="1"/>
              <a:t>él</a:t>
            </a:r>
            <a:r>
              <a:rPr lang="en-US" altLang="es-CO" sz="2400" dirty="0"/>
              <a:t>, </a:t>
            </a:r>
            <a:br>
              <a:rPr lang="en-US" altLang="es-CO" sz="2400" dirty="0"/>
            </a:br>
            <a:r>
              <a:rPr lang="en-US" altLang="es-CO" sz="2400" spc="50" dirty="0"/>
              <a:t>and </a:t>
            </a:r>
            <a:r>
              <a:rPr lang="en-US" altLang="es-CO" sz="2400" b="1" spc="50" dirty="0" err="1"/>
              <a:t>ella</a:t>
            </a:r>
            <a:r>
              <a:rPr lang="en-US" altLang="es-CO" sz="2400" spc="50" dirty="0"/>
              <a:t> form of </a:t>
            </a:r>
            <a:r>
              <a:rPr lang="en-US" altLang="es-CO" sz="2400" b="1" spc="50" dirty="0" err="1"/>
              <a:t>hacer</a:t>
            </a:r>
            <a:r>
              <a:rPr lang="en-US" altLang="es-CO" sz="2400" spc="50" dirty="0"/>
              <a:t> </a:t>
            </a:r>
            <a:r>
              <a:rPr lang="en-US" altLang="es-CO" sz="2400" b="1" spc="50" dirty="0"/>
              <a:t>(</a:t>
            </a:r>
            <a:r>
              <a:rPr lang="en-US" altLang="es-CO" sz="2400" b="1" spc="50" dirty="0" err="1"/>
              <a:t>hizo</a:t>
            </a:r>
            <a:r>
              <a:rPr lang="en-US" altLang="es-CO" sz="2400" b="1" spc="50" dirty="0"/>
              <a:t>)</a:t>
            </a:r>
            <a:r>
              <a:rPr lang="en-US" altLang="es-CO" sz="2400" spc="50" dirty="0"/>
              <a:t>,</a:t>
            </a:r>
            <a:r>
              <a:rPr lang="en-US" altLang="es-CO" sz="2400" b="1" spc="50" dirty="0"/>
              <a:t> c</a:t>
            </a:r>
            <a:r>
              <a:rPr lang="en-US" altLang="es-CO" sz="2400" spc="50" dirty="0"/>
              <a:t> changes to </a:t>
            </a:r>
            <a:r>
              <a:rPr lang="en-US" altLang="es-CO" sz="2400" b="1" spc="50" dirty="0"/>
              <a:t>z</a:t>
            </a:r>
            <a:r>
              <a:rPr lang="en-US" altLang="es-CO" sz="2400" spc="50" dirty="0"/>
              <a:t> to </a:t>
            </a:r>
            <a:br>
              <a:rPr lang="en-US" altLang="es-CO" sz="2400" dirty="0"/>
            </a:br>
            <a:r>
              <a:rPr lang="en-US" altLang="es-CO" sz="2400" dirty="0"/>
              <a:t>maintain the pronunciation. Most verbs that end in </a:t>
            </a:r>
            <a:br>
              <a:rPr lang="en-US" altLang="es-CO" sz="2400" dirty="0"/>
            </a:br>
            <a:r>
              <a:rPr lang="en-US" altLang="es-CO" sz="2400" b="1" dirty="0"/>
              <a:t>-</a:t>
            </a:r>
            <a:r>
              <a:rPr lang="en-US" altLang="es-CO" sz="2400" b="1" dirty="0" err="1"/>
              <a:t>cir</a:t>
            </a:r>
            <a:r>
              <a:rPr lang="en-US" altLang="es-CO" sz="2400" dirty="0"/>
              <a:t> have </a:t>
            </a:r>
            <a:r>
              <a:rPr lang="en-US" altLang="es-CO" sz="2400" b="1" dirty="0"/>
              <a:t>j</a:t>
            </a:r>
            <a:r>
              <a:rPr lang="en-US" altLang="es-CO" sz="2400" dirty="0"/>
              <a:t>-stems in the </a:t>
            </a:r>
            <a:r>
              <a:rPr lang="en-US" altLang="es-CO" sz="2400" dirty="0" err="1"/>
              <a:t>preterite</a:t>
            </a:r>
            <a:r>
              <a:rPr lang="en-US" altLang="es-CO" sz="2400" dirty="0"/>
              <a:t>.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8A67C6-4713-43CC-90CF-5183EB07F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3.1-10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F43D70-407E-431A-870B-A30120FB1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F54E626C-25B8-4372-876B-1B95BAF4CD7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preterite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51791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97984CD-E475-4B62-8DB5-A60E0B492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3.1-11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97FE4E7-EA26-4707-8CDF-A3EFCFDA1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C71A311D-6960-47E1-9754-4E400EE40E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preterite</a:t>
            </a:r>
            <a:endParaRPr lang="es-CO" dirty="0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121ACBF-7173-49AE-B0FE-C47C9D409D86}"/>
              </a:ext>
            </a:extLst>
          </p:cNvPr>
          <p:cNvSpPr/>
          <p:nvPr/>
        </p:nvSpPr>
        <p:spPr>
          <a:xfrm>
            <a:off x="2746418" y="1869943"/>
            <a:ext cx="6509288" cy="4220890"/>
          </a:xfrm>
          <a:prstGeom prst="roundRect">
            <a:avLst>
              <a:gd name="adj" fmla="val 9721"/>
            </a:avLst>
          </a:prstGeom>
          <a:noFill/>
          <a:ln>
            <a:solidFill>
              <a:srgbClr val="0052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48A68B3-0399-40B2-B5BF-2E6561AFD898}"/>
              </a:ext>
            </a:extLst>
          </p:cNvPr>
          <p:cNvSpPr txBox="1"/>
          <p:nvPr/>
        </p:nvSpPr>
        <p:spPr>
          <a:xfrm>
            <a:off x="2953855" y="2389425"/>
            <a:ext cx="5990751" cy="1218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705" marR="92710">
              <a:lnSpc>
                <a:spcPct val="104200"/>
              </a:lnSpc>
              <a:spcBef>
                <a:spcPts val="685"/>
              </a:spcBef>
              <a:spcAft>
                <a:spcPts val="600"/>
              </a:spcAft>
            </a:pPr>
            <a:r>
              <a:rPr lang="en-US" sz="2400" b="1" spc="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2400" spc="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spc="3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400" spc="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spc="3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sz="2400" spc="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b="1" spc="3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en-US" sz="2400" spc="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also have irregular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preterites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forms of </a:t>
            </a:r>
            <a:r>
              <a:rPr lang="en-US"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b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identical.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6D57B223-52DE-4D49-9D88-CA6D9C681171}"/>
              </a:ext>
            </a:extLst>
          </p:cNvPr>
          <p:cNvSpPr/>
          <p:nvPr/>
        </p:nvSpPr>
        <p:spPr>
          <a:xfrm>
            <a:off x="4272182" y="1636706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CE1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E7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  <p:graphicFrame>
        <p:nvGraphicFramePr>
          <p:cNvPr id="8" name="Group 173">
            <a:extLst>
              <a:ext uri="{FF2B5EF4-FFF2-40B4-BE49-F238E27FC236}">
                <a16:creationId xmlns:a16="http://schemas.microsoft.com/office/drawing/2014/main" id="{DF9BF875-A2C4-4DB3-9D62-E726E4FCA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61550"/>
              </p:ext>
            </p:extLst>
          </p:nvPr>
        </p:nvGraphicFramePr>
        <p:xfrm>
          <a:off x="3297238" y="3792178"/>
          <a:ext cx="2798763" cy="960438"/>
        </p:xfrm>
        <a:graphic>
          <a:graphicData uri="http://schemas.openxmlformats.org/drawingml/2006/table">
            <a:tbl>
              <a:tblPr/>
              <a:tblGrid>
                <a:gridCol w="2798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ser/ir</a:t>
                      </a:r>
                      <a:endParaRPr kumimoji="0" lang="es-E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fui, fuiste, fue, fuimos, </a:t>
                      </a:r>
                      <a:endParaRPr kumimoji="0" lang="es-E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fuisteis, fueron</a:t>
                      </a:r>
                      <a:endParaRPr kumimoji="0" lang="es-E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Group 171">
            <a:extLst>
              <a:ext uri="{FF2B5EF4-FFF2-40B4-BE49-F238E27FC236}">
                <a16:creationId xmlns:a16="http://schemas.microsoft.com/office/drawing/2014/main" id="{E00E4370-9A8C-40E2-8965-80CEA03E6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5663"/>
              </p:ext>
            </p:extLst>
          </p:nvPr>
        </p:nvGraphicFramePr>
        <p:xfrm>
          <a:off x="6539522" y="3792178"/>
          <a:ext cx="2563813" cy="960438"/>
        </p:xfrm>
        <a:graphic>
          <a:graphicData uri="http://schemas.openxmlformats.org/drawingml/2006/table">
            <a:tbl>
              <a:tblPr/>
              <a:tblGrid>
                <a:gridCol w="2563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dar</a:t>
                      </a:r>
                      <a:endParaRPr kumimoji="0" lang="es-E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di, diste, dio, dimos, </a:t>
                      </a:r>
                      <a:endParaRPr kumimoji="0" lang="es-E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disteis, dieron</a:t>
                      </a:r>
                      <a:endParaRPr kumimoji="0" lang="es-E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Group 162">
            <a:extLst>
              <a:ext uri="{FF2B5EF4-FFF2-40B4-BE49-F238E27FC236}">
                <a16:creationId xmlns:a16="http://schemas.microsoft.com/office/drawing/2014/main" id="{D3E16CA2-96B8-451B-98BA-4AE41F1CD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416818"/>
              </p:ext>
            </p:extLst>
          </p:nvPr>
        </p:nvGraphicFramePr>
        <p:xfrm>
          <a:off x="3247395" y="4892865"/>
          <a:ext cx="2590800" cy="960438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ver</a:t>
                      </a:r>
                      <a:endParaRPr kumimoji="0" lang="es-E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vi, viste, vio, vimos, </a:t>
                      </a:r>
                      <a:endParaRPr kumimoji="0" lang="es-E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visteis, vieron</a:t>
                      </a:r>
                      <a:endParaRPr kumimoji="0" lang="es-E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528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97984CD-E475-4B62-8DB5-A60E0B492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3.1-12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97FE4E7-EA26-4707-8CDF-A3EFCFDA1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C71A311D-6960-47E1-9754-4E400EE40E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preterite</a:t>
            </a:r>
            <a:endParaRPr lang="es-CO" dirty="0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121ACBF-7173-49AE-B0FE-C47C9D409D86}"/>
              </a:ext>
            </a:extLst>
          </p:cNvPr>
          <p:cNvSpPr/>
          <p:nvPr/>
        </p:nvSpPr>
        <p:spPr>
          <a:xfrm>
            <a:off x="3486230" y="2799841"/>
            <a:ext cx="5173399" cy="2692039"/>
          </a:xfrm>
          <a:prstGeom prst="roundRect">
            <a:avLst>
              <a:gd name="adj" fmla="val 9721"/>
            </a:avLst>
          </a:prstGeom>
          <a:noFill/>
          <a:ln>
            <a:solidFill>
              <a:srgbClr val="0052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48A68B3-0399-40B2-B5BF-2E6561AFD898}"/>
              </a:ext>
            </a:extLst>
          </p:cNvPr>
          <p:cNvSpPr txBox="1"/>
          <p:nvPr/>
        </p:nvSpPr>
        <p:spPr>
          <a:xfrm>
            <a:off x="3817651" y="3473310"/>
            <a:ext cx="5990751" cy="450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705" marR="92710">
              <a:lnSpc>
                <a:spcPct val="104200"/>
              </a:lnSpc>
              <a:spcBef>
                <a:spcPts val="685"/>
              </a:spcBef>
              <a:spcAft>
                <a:spcPts val="600"/>
              </a:spcAft>
            </a:pPr>
            <a:r>
              <a:rPr lang="en-US" sz="2400" spc="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spc="3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r>
              <a:rPr lang="en-US" sz="2400" spc="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2400" b="1" spc="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  <a:r>
              <a:rPr lang="en-US" sz="2400" spc="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2400" b="1" spc="3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hubo</a:t>
            </a:r>
            <a:r>
              <a:rPr lang="en-US" sz="2400" spc="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6D57B223-52DE-4D49-9D88-CA6D9C681171}"/>
              </a:ext>
            </a:extLst>
          </p:cNvPr>
          <p:cNvSpPr/>
          <p:nvPr/>
        </p:nvSpPr>
        <p:spPr>
          <a:xfrm>
            <a:off x="4173794" y="2566604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CE1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E7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0437A49-B93E-43F5-B768-2AD41343D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66296"/>
              </p:ext>
            </p:extLst>
          </p:nvPr>
        </p:nvGraphicFramePr>
        <p:xfrm>
          <a:off x="3873696" y="4107724"/>
          <a:ext cx="4495800" cy="701675"/>
        </p:xfrm>
        <a:graphic>
          <a:graphicData uri="http://schemas.openxmlformats.org/drawingml/2006/table">
            <a:tbl>
              <a:tblPr/>
              <a:tblGrid>
                <a:gridCol w="4495800">
                  <a:extLst>
                    <a:ext uri="{9D8B030D-6E8A-4147-A177-3AD203B41FA5}">
                      <a16:colId xmlns:a16="http://schemas.microsoft.com/office/drawing/2014/main" val="3495222945"/>
                    </a:ext>
                  </a:extLst>
                </a:gridCol>
              </a:tblGrid>
              <a:tr h="3813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Hubo dos conciertos el viernes.</a:t>
                      </a:r>
                      <a:endParaRPr kumimoji="0" lang="es-E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675591"/>
                  </a:ext>
                </a:extLst>
              </a:tr>
              <a:tr h="3203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There were two concerts on Friday.</a:t>
                      </a:r>
                      <a:endParaRPr kumimoji="0" lang="en-US" sz="21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310151"/>
                  </a:ext>
                </a:extLst>
              </a:tr>
            </a:tbl>
          </a:graphicData>
        </a:graphic>
      </p:graphicFrame>
      <p:sp>
        <p:nvSpPr>
          <p:cNvPr id="14" name="TextBox 17">
            <a:extLst>
              <a:ext uri="{FF2B5EF4-FFF2-40B4-BE49-F238E27FC236}">
                <a16:creationId xmlns:a16="http://schemas.microsoft.com/office/drawing/2014/main" id="{11CFD667-AA03-4DAF-9D70-EEED0ED565CF}"/>
              </a:ext>
            </a:extLst>
          </p:cNvPr>
          <p:cNvSpPr txBox="1"/>
          <p:nvPr/>
        </p:nvSpPr>
        <p:spPr>
          <a:xfrm>
            <a:off x="2475056" y="1649800"/>
            <a:ext cx="2329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738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A8EB5-C124-45AE-AA6C-2E5B5F07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3.1-2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293B8F-1ECF-4862-9502-AD6CFF6E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F09245C2-061B-4A11-BB8C-F52624AF3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preterite</a:t>
            </a:r>
            <a:endParaRPr lang="es-CO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EB9002B-AC58-4743-A5D6-522040BD27AA}"/>
              </a:ext>
            </a:extLst>
          </p:cNvPr>
          <p:cNvSpPr txBox="1">
            <a:spLocks/>
          </p:cNvSpPr>
          <p:nvPr/>
        </p:nvSpPr>
        <p:spPr>
          <a:xfrm>
            <a:off x="2439661" y="1678384"/>
            <a:ext cx="8393654" cy="2874566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ts val="3000"/>
              </a:lnSpc>
            </a:pPr>
            <a:r>
              <a:rPr lang="en-US" altLang="es-CO" sz="2400" spc="-50" dirty="0"/>
              <a:t>The </a:t>
            </a:r>
            <a:r>
              <a:rPr lang="en-US" altLang="es-CO" sz="2400" spc="-50" dirty="0" err="1"/>
              <a:t>preterite</a:t>
            </a:r>
            <a:r>
              <a:rPr lang="en-US" altLang="es-CO" sz="2400" spc="-50" dirty="0"/>
              <a:t> tense of regular verbs is formed by dropping </a:t>
            </a:r>
            <a:br>
              <a:rPr lang="en-US" altLang="es-CO" sz="2400" spc="-50" dirty="0"/>
            </a:br>
            <a:r>
              <a:rPr lang="en-US" altLang="es-CO" sz="2400" spc="-50" dirty="0"/>
              <a:t>the infinitive ending (</a:t>
            </a:r>
            <a:r>
              <a:rPr lang="en-US" altLang="es-CO" sz="2400" b="1" spc="-50" dirty="0"/>
              <a:t>–</a:t>
            </a:r>
            <a:r>
              <a:rPr lang="en-US" altLang="es-CO" sz="2400" b="1" spc="-50" dirty="0" err="1"/>
              <a:t>ar</a:t>
            </a:r>
            <a:r>
              <a:rPr lang="en-US" altLang="es-CO" sz="2400" spc="-50" dirty="0"/>
              <a:t>, </a:t>
            </a:r>
            <a:r>
              <a:rPr lang="en-US" altLang="es-CO" sz="2400" b="1" spc="-50" dirty="0"/>
              <a:t>–er</a:t>
            </a:r>
            <a:r>
              <a:rPr lang="en-US" altLang="es-CO" sz="2400" spc="-50" dirty="0"/>
              <a:t>, </a:t>
            </a:r>
            <a:r>
              <a:rPr lang="en-US" altLang="es-CO" sz="2400" b="1" spc="-50" dirty="0"/>
              <a:t>–</a:t>
            </a:r>
            <a:r>
              <a:rPr lang="en-US" altLang="es-CO" sz="2400" b="1" spc="-50" dirty="0" err="1"/>
              <a:t>ir</a:t>
            </a:r>
            <a:r>
              <a:rPr lang="en-US" altLang="es-CO" sz="2400" spc="-50" dirty="0"/>
              <a:t>) and adding the </a:t>
            </a:r>
            <a:r>
              <a:rPr lang="en-US" altLang="es-CO" sz="2400" spc="-50" dirty="0" err="1"/>
              <a:t>preterite</a:t>
            </a:r>
            <a:r>
              <a:rPr lang="en-US" altLang="es-CO" sz="2400" spc="-50" dirty="0"/>
              <a:t> endings. Note that the endings of regular </a:t>
            </a:r>
            <a:r>
              <a:rPr lang="en-US" altLang="es-CO" sz="2400" b="1" spc="-50" dirty="0"/>
              <a:t>–er</a:t>
            </a:r>
            <a:r>
              <a:rPr lang="en-US" altLang="es-CO" sz="2400" spc="-50" dirty="0"/>
              <a:t> and </a:t>
            </a:r>
            <a:r>
              <a:rPr lang="en-US" altLang="es-CO" sz="2400" b="1" spc="-50" dirty="0"/>
              <a:t>–</a:t>
            </a:r>
            <a:r>
              <a:rPr lang="en-US" altLang="es-CO" sz="2400" b="1" spc="-50" dirty="0" err="1"/>
              <a:t>ir</a:t>
            </a:r>
            <a:r>
              <a:rPr lang="en-US" altLang="es-CO" sz="2400" spc="-50" dirty="0"/>
              <a:t> verbs are identical in the </a:t>
            </a:r>
            <a:r>
              <a:rPr lang="en-US" altLang="es-CO" sz="2400" spc="-50" dirty="0" err="1"/>
              <a:t>preterite</a:t>
            </a:r>
            <a:r>
              <a:rPr lang="en-US" altLang="es-CO" sz="2400" spc="-50" dirty="0"/>
              <a:t> tense</a:t>
            </a:r>
            <a:r>
              <a:rPr lang="en-US" altLang="es-CO" sz="2400" dirty="0"/>
              <a:t>.</a:t>
            </a:r>
          </a:p>
          <a:p>
            <a:pPr eaLnBrk="1" hangingPunct="1">
              <a:lnSpc>
                <a:spcPts val="3000"/>
              </a:lnSpc>
              <a:spcBef>
                <a:spcPct val="40000"/>
              </a:spcBef>
            </a:pPr>
            <a:r>
              <a:rPr lang="en-US" altLang="es-CO" sz="2400" dirty="0"/>
              <a:t>The </a:t>
            </a:r>
            <a:r>
              <a:rPr lang="en-US" altLang="es-CO" sz="2400" dirty="0" err="1"/>
              <a:t>preterite</a:t>
            </a:r>
            <a:r>
              <a:rPr lang="en-US" altLang="es-CO" sz="2400" dirty="0"/>
              <a:t> of all regular and some irregular verbs requires a written accent on the </a:t>
            </a:r>
            <a:r>
              <a:rPr lang="en-US" altLang="es-CO" sz="2400" dirty="0" err="1"/>
              <a:t>preterite</a:t>
            </a:r>
            <a:r>
              <a:rPr lang="en-US" altLang="es-CO" sz="2400" dirty="0"/>
              <a:t> endings in the </a:t>
            </a:r>
            <a:r>
              <a:rPr lang="en-US" altLang="es-CO" sz="2400" b="1" dirty="0" err="1"/>
              <a:t>yo</a:t>
            </a:r>
            <a:r>
              <a:rPr lang="en-US" altLang="es-CO" sz="2400" dirty="0"/>
              <a:t>, </a:t>
            </a:r>
            <a:r>
              <a:rPr lang="en-US" altLang="es-CO" sz="2400" b="1" dirty="0" err="1"/>
              <a:t>usted</a:t>
            </a:r>
            <a:r>
              <a:rPr lang="en-US" altLang="es-CO" sz="2400" dirty="0"/>
              <a:t>, </a:t>
            </a:r>
            <a:r>
              <a:rPr lang="en-US" altLang="es-CO" sz="2400" b="1" dirty="0" err="1"/>
              <a:t>él</a:t>
            </a:r>
            <a:r>
              <a:rPr lang="en-US" altLang="es-CO" sz="2400" dirty="0"/>
              <a:t>, and </a:t>
            </a:r>
            <a:r>
              <a:rPr lang="en-US" altLang="es-CO" sz="2400" b="1" dirty="0" err="1"/>
              <a:t>ella</a:t>
            </a:r>
            <a:r>
              <a:rPr lang="en-US" altLang="es-CO" sz="2400" dirty="0"/>
              <a:t> forms. </a:t>
            </a:r>
            <a:endParaRPr lang="es-ES" altLang="es-CO" sz="2400" dirty="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D7738C9-67AD-44F3-9C3C-27764B264070}"/>
              </a:ext>
            </a:extLst>
          </p:cNvPr>
          <p:cNvSpPr/>
          <p:nvPr/>
        </p:nvSpPr>
        <p:spPr>
          <a:xfrm>
            <a:off x="2554271" y="1851889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39E3CAC-620F-460A-A65A-2A70B39A22D0}"/>
              </a:ext>
            </a:extLst>
          </p:cNvPr>
          <p:cNvSpPr/>
          <p:nvPr/>
        </p:nvSpPr>
        <p:spPr>
          <a:xfrm>
            <a:off x="2554271" y="3500839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1" name="Group 238">
            <a:extLst>
              <a:ext uri="{FF2B5EF4-FFF2-40B4-BE49-F238E27FC236}">
                <a16:creationId xmlns:a16="http://schemas.microsoft.com/office/drawing/2014/main" id="{74C8572A-4CF7-4AE8-9C06-B34514A36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598044"/>
              </p:ext>
            </p:extLst>
          </p:nvPr>
        </p:nvGraphicFramePr>
        <p:xfrm>
          <a:off x="2935607" y="4859555"/>
          <a:ext cx="7417262" cy="859319"/>
        </p:xfrm>
        <a:graphic>
          <a:graphicData uri="http://schemas.openxmlformats.org/drawingml/2006/table">
            <a:tbl>
              <a:tblPr/>
              <a:tblGrid>
                <a:gridCol w="3297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0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93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Ayer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empecé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un nuevo trabajo.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Yesterday I started a new job.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40" marB="4574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Mi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mamá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preparó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una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cena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deliciosa.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My mom prepared a delicious dinner.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40" marB="4574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53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CF1C5E6-70DF-49A0-9B6B-44393DE04D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0" y="1712178"/>
            <a:ext cx="8765369" cy="119161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spc="-40" dirty="0"/>
              <a:t>Verbs that end in </a:t>
            </a:r>
            <a:r>
              <a:rPr lang="en-US" sz="2400" b="1" spc="-40" dirty="0"/>
              <a:t>-car</a:t>
            </a:r>
            <a:r>
              <a:rPr lang="en-US" sz="2400" spc="-40" dirty="0"/>
              <a:t>, </a:t>
            </a:r>
            <a:r>
              <a:rPr lang="en-US" sz="2400" b="1" spc="-40" dirty="0"/>
              <a:t>-gar</a:t>
            </a:r>
            <a:r>
              <a:rPr lang="en-US" sz="2400" spc="-40" dirty="0"/>
              <a:t>, and </a:t>
            </a:r>
            <a:r>
              <a:rPr lang="en-US" sz="2400" b="1" spc="-40" dirty="0"/>
              <a:t>-</a:t>
            </a:r>
            <a:r>
              <a:rPr lang="en-US" sz="2400" b="1" spc="-40" dirty="0" err="1"/>
              <a:t>zar</a:t>
            </a:r>
            <a:r>
              <a:rPr lang="en-US" sz="2400" spc="-40" dirty="0"/>
              <a:t> have a spelling change in the </a:t>
            </a:r>
            <a:r>
              <a:rPr lang="en-US" sz="2400" spc="-40" dirty="0" err="1"/>
              <a:t>yo</a:t>
            </a:r>
            <a:r>
              <a:rPr lang="en-US" sz="2400" spc="-40" dirty="0"/>
              <a:t> form of the </a:t>
            </a:r>
            <a:r>
              <a:rPr lang="en-US" sz="2400" spc="-40" dirty="0" err="1"/>
              <a:t>preterite</a:t>
            </a:r>
            <a:r>
              <a:rPr lang="en-US" sz="2400" spc="-40" dirty="0"/>
              <a:t>. All other forms are regular.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F92828-D140-4094-8D85-A4B1FAA0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3.1-3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EC39F2A-7835-42B8-A5FA-8112B9C69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5D98E7C2-2BEC-45CB-8A93-1EC49272C9C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preterite</a:t>
            </a:r>
            <a:endParaRPr lang="es-CO" dirty="0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2CB59868-FB5F-4CD6-B353-BE3A7456D0BD}"/>
              </a:ext>
            </a:extLst>
          </p:cNvPr>
          <p:cNvSpPr/>
          <p:nvPr/>
        </p:nvSpPr>
        <p:spPr>
          <a:xfrm>
            <a:off x="2451768" y="3773548"/>
            <a:ext cx="1342282" cy="1040312"/>
          </a:xfrm>
          <a:prstGeom prst="rect">
            <a:avLst/>
          </a:prstGeom>
          <a:solidFill>
            <a:srgbClr val="FFE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CA8BEF8E-632E-4076-885F-3DEADDA58C02}"/>
              </a:ext>
            </a:extLst>
          </p:cNvPr>
          <p:cNvSpPr/>
          <p:nvPr/>
        </p:nvSpPr>
        <p:spPr>
          <a:xfrm>
            <a:off x="4591093" y="3811526"/>
            <a:ext cx="1342282" cy="1040312"/>
          </a:xfrm>
          <a:prstGeom prst="rect">
            <a:avLst/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1EB69A41-1B68-4637-BD89-2BB09F05FF92}"/>
              </a:ext>
            </a:extLst>
          </p:cNvPr>
          <p:cNvSpPr/>
          <p:nvPr/>
        </p:nvSpPr>
        <p:spPr>
          <a:xfrm>
            <a:off x="6503546" y="3785373"/>
            <a:ext cx="1342282" cy="1040312"/>
          </a:xfrm>
          <a:prstGeom prst="rect">
            <a:avLst/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01128541-294E-4A17-AD98-F7CD6E444AFB}"/>
              </a:ext>
            </a:extLst>
          </p:cNvPr>
          <p:cNvSpPr/>
          <p:nvPr/>
        </p:nvSpPr>
        <p:spPr>
          <a:xfrm>
            <a:off x="8644113" y="3785373"/>
            <a:ext cx="2226244" cy="1040312"/>
          </a:xfrm>
          <a:prstGeom prst="rect">
            <a:avLst/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bject 21">
            <a:extLst>
              <a:ext uri="{FF2B5EF4-FFF2-40B4-BE49-F238E27FC236}">
                <a16:creationId xmlns:a16="http://schemas.microsoft.com/office/drawing/2014/main" id="{8B5AB066-FCDE-4D20-9821-B8F82B77533E}"/>
              </a:ext>
            </a:extLst>
          </p:cNvPr>
          <p:cNvSpPr txBox="1"/>
          <p:nvPr/>
        </p:nvSpPr>
        <p:spPr>
          <a:xfrm>
            <a:off x="2454237" y="3782477"/>
            <a:ext cx="1351395" cy="990015"/>
          </a:xfrm>
          <a:prstGeom prst="rect">
            <a:avLst/>
          </a:prstGeom>
          <a:solidFill>
            <a:srgbClr val="FFE7B6"/>
          </a:solidFill>
        </p:spPr>
        <p:txBody>
          <a:bodyPr vert="horz" wrap="square" lIns="0" tIns="5080" rIns="0" bIns="0" rtlCol="0">
            <a:spAutoFit/>
          </a:bodyPr>
          <a:lstStyle/>
          <a:p>
            <a:pPr marL="182880" marR="144145">
              <a:spcAft>
                <a:spcPts val="600"/>
              </a:spcAft>
            </a:pPr>
            <a:r>
              <a:rPr lang="en-US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buscar</a:t>
            </a:r>
            <a:endParaRPr lang="en-US" b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marR="144145">
              <a:spcAft>
                <a:spcPts val="600"/>
              </a:spcAft>
            </a:pPr>
            <a:r>
              <a:rPr lang="en-US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llegar</a:t>
            </a:r>
            <a:endParaRPr lang="en-US" b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marR="144145">
              <a:spcAft>
                <a:spcPts val="600"/>
              </a:spcAft>
            </a:pPr>
            <a:r>
              <a:rPr lang="en-US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empezar</a:t>
            </a:r>
            <a:endParaRPr lang="en-US" b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22">
            <a:extLst>
              <a:ext uri="{FF2B5EF4-FFF2-40B4-BE49-F238E27FC236}">
                <a16:creationId xmlns:a16="http://schemas.microsoft.com/office/drawing/2014/main" id="{C9A500EA-A38E-4651-95DC-BFCAB4E31C8D}"/>
              </a:ext>
            </a:extLst>
          </p:cNvPr>
          <p:cNvSpPr/>
          <p:nvPr/>
        </p:nvSpPr>
        <p:spPr>
          <a:xfrm>
            <a:off x="4085636" y="3939637"/>
            <a:ext cx="187906" cy="674573"/>
          </a:xfrm>
          <a:custGeom>
            <a:avLst/>
            <a:gdLst/>
            <a:ahLst/>
            <a:cxnLst/>
            <a:rect l="l" t="t" r="r" b="b"/>
            <a:pathLst>
              <a:path w="95885" h="284479">
                <a:moveTo>
                  <a:pt x="0" y="0"/>
                </a:moveTo>
                <a:lnTo>
                  <a:pt x="520" y="284238"/>
                </a:lnTo>
                <a:lnTo>
                  <a:pt x="95783" y="148158"/>
                </a:lnTo>
                <a:lnTo>
                  <a:pt x="0" y="0"/>
                </a:lnTo>
                <a:close/>
              </a:path>
            </a:pathLst>
          </a:custGeom>
          <a:solidFill>
            <a:srgbClr val="F47920"/>
          </a:solidFill>
        </p:spPr>
        <p:txBody>
          <a:bodyPr wrap="square" lIns="0" tIns="0" rIns="0" bIns="0" rtlCol="0"/>
          <a:lstStyle/>
          <a:p>
            <a:pPr marL="182880"/>
            <a:endParaRPr/>
          </a:p>
        </p:txBody>
      </p:sp>
      <p:sp>
        <p:nvSpPr>
          <p:cNvPr id="43" name="object 23">
            <a:extLst>
              <a:ext uri="{FF2B5EF4-FFF2-40B4-BE49-F238E27FC236}">
                <a16:creationId xmlns:a16="http://schemas.microsoft.com/office/drawing/2014/main" id="{7C402008-327E-46F7-8441-B768F7AD419A}"/>
              </a:ext>
            </a:extLst>
          </p:cNvPr>
          <p:cNvSpPr txBox="1"/>
          <p:nvPr/>
        </p:nvSpPr>
        <p:spPr>
          <a:xfrm>
            <a:off x="4553547" y="3794785"/>
            <a:ext cx="1307545" cy="990015"/>
          </a:xfrm>
          <a:prstGeom prst="rect">
            <a:avLst/>
          </a:prstGeom>
          <a:solidFill>
            <a:srgbClr val="FFE7B6"/>
          </a:solidFill>
        </p:spPr>
        <p:txBody>
          <a:bodyPr vert="horz" wrap="square" lIns="0" tIns="5080" rIns="0" bIns="0" rtlCol="0">
            <a:spAutoFit/>
          </a:bodyPr>
          <a:lstStyle/>
          <a:p>
            <a:pPr marL="182880" marR="160020">
              <a:spcAft>
                <a:spcPts val="600"/>
              </a:spcAft>
            </a:pPr>
            <a:r>
              <a:rPr lang="en-US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</a:t>
            </a:r>
            <a:r>
              <a:rPr lang="en-US" b="1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marL="182880" marR="160020">
              <a:spcAft>
                <a:spcPts val="600"/>
              </a:spcAft>
            </a:pPr>
            <a:r>
              <a:rPr lang="en-US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US" b="1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marL="182880" marR="160020">
              <a:spcAft>
                <a:spcPts val="600"/>
              </a:spcAft>
            </a:pPr>
            <a:r>
              <a:rPr lang="en-US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empe</a:t>
            </a:r>
            <a:r>
              <a:rPr lang="en-US" b="1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4" name="object 24">
            <a:extLst>
              <a:ext uri="{FF2B5EF4-FFF2-40B4-BE49-F238E27FC236}">
                <a16:creationId xmlns:a16="http://schemas.microsoft.com/office/drawing/2014/main" id="{B17662BC-33F7-49C5-B7DB-C278A1D2BCD6}"/>
              </a:ext>
            </a:extLst>
          </p:cNvPr>
          <p:cNvSpPr txBox="1"/>
          <p:nvPr/>
        </p:nvSpPr>
        <p:spPr>
          <a:xfrm>
            <a:off x="6111834" y="4182636"/>
            <a:ext cx="18790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25">
            <a:extLst>
              <a:ext uri="{FF2B5EF4-FFF2-40B4-BE49-F238E27FC236}">
                <a16:creationId xmlns:a16="http://schemas.microsoft.com/office/drawing/2014/main" id="{7DD08E99-29E5-49FF-8FA4-2A94186B41AD}"/>
              </a:ext>
            </a:extLst>
          </p:cNvPr>
          <p:cNvSpPr txBox="1"/>
          <p:nvPr/>
        </p:nvSpPr>
        <p:spPr>
          <a:xfrm>
            <a:off x="6503546" y="3794303"/>
            <a:ext cx="1136331" cy="1054135"/>
          </a:xfrm>
          <a:prstGeom prst="rect">
            <a:avLst/>
          </a:prstGeom>
          <a:solidFill>
            <a:srgbClr val="FFE7B6"/>
          </a:solidFill>
        </p:spPr>
        <p:txBody>
          <a:bodyPr vert="horz" wrap="square" lIns="0" tIns="1778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14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b="1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</a:t>
            </a: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>
              <a:lnSpc>
                <a:spcPct val="100000"/>
              </a:lnSpc>
              <a:spcBef>
                <a:spcPts val="17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b="1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</a:t>
            </a: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>
              <a:lnSpc>
                <a:spcPct val="100000"/>
              </a:lnSpc>
              <a:spcBef>
                <a:spcPts val="17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bject 26">
            <a:extLst>
              <a:ext uri="{FF2B5EF4-FFF2-40B4-BE49-F238E27FC236}">
                <a16:creationId xmlns:a16="http://schemas.microsoft.com/office/drawing/2014/main" id="{EE67AB9F-8E44-4CD5-A390-24F38C74B72B}"/>
              </a:ext>
            </a:extLst>
          </p:cNvPr>
          <p:cNvSpPr/>
          <p:nvPr/>
        </p:nvSpPr>
        <p:spPr>
          <a:xfrm>
            <a:off x="8151017" y="3989105"/>
            <a:ext cx="187906" cy="674573"/>
          </a:xfrm>
          <a:custGeom>
            <a:avLst/>
            <a:gdLst/>
            <a:ahLst/>
            <a:cxnLst/>
            <a:rect l="l" t="t" r="r" b="b"/>
            <a:pathLst>
              <a:path w="95885" h="284479">
                <a:moveTo>
                  <a:pt x="0" y="0"/>
                </a:moveTo>
                <a:lnTo>
                  <a:pt x="520" y="284238"/>
                </a:lnTo>
                <a:lnTo>
                  <a:pt x="95783" y="148158"/>
                </a:lnTo>
                <a:lnTo>
                  <a:pt x="0" y="0"/>
                </a:lnTo>
                <a:close/>
              </a:path>
            </a:pathLst>
          </a:custGeom>
          <a:solidFill>
            <a:srgbClr val="F47920"/>
          </a:solidFill>
        </p:spPr>
        <p:txBody>
          <a:bodyPr wrap="square" lIns="0" tIns="0" rIns="0" bIns="0" rtlCol="0"/>
          <a:lstStyle/>
          <a:p>
            <a:pPr marL="182880"/>
            <a:endParaRPr/>
          </a:p>
        </p:txBody>
      </p:sp>
      <p:sp>
        <p:nvSpPr>
          <p:cNvPr id="47" name="object 27">
            <a:extLst>
              <a:ext uri="{FF2B5EF4-FFF2-40B4-BE49-F238E27FC236}">
                <a16:creationId xmlns:a16="http://schemas.microsoft.com/office/drawing/2014/main" id="{FA9FD767-9A12-44CB-A654-0D051C432351}"/>
              </a:ext>
            </a:extLst>
          </p:cNvPr>
          <p:cNvSpPr txBox="1"/>
          <p:nvPr/>
        </p:nvSpPr>
        <p:spPr>
          <a:xfrm>
            <a:off x="8644114" y="3794303"/>
            <a:ext cx="2226244" cy="990015"/>
          </a:xfrm>
          <a:prstGeom prst="rect">
            <a:avLst/>
          </a:prstGeom>
          <a:noFill/>
        </p:spPr>
        <p:txBody>
          <a:bodyPr vert="horz" wrap="square" lIns="0" tIns="5080" rIns="0" bIns="0" rtlCol="0">
            <a:spAutoFit/>
          </a:bodyPr>
          <a:lstStyle/>
          <a:p>
            <a:pPr marL="182880" marR="478790">
              <a:spcAft>
                <a:spcPts val="600"/>
              </a:spcAft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 bus</a:t>
            </a:r>
            <a:r>
              <a:rPr lang="es-ES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</a:t>
            </a: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</a:p>
          <a:p>
            <a:pPr marL="182880" marR="478790">
              <a:spcAft>
                <a:spcPts val="600"/>
              </a:spcAft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 lle</a:t>
            </a:r>
            <a:r>
              <a:rPr lang="es-ES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</a:t>
            </a: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</a:p>
          <a:p>
            <a:pPr marL="182880" marR="478790">
              <a:spcAft>
                <a:spcPts val="600"/>
              </a:spcAft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 empe</a:t>
            </a:r>
            <a:r>
              <a:rPr lang="es-ES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</a:p>
        </p:txBody>
      </p:sp>
    </p:spTree>
    <p:extLst>
      <p:ext uri="{BB962C8B-B14F-4D97-AF65-F5344CB8AC3E}">
        <p14:creationId xmlns:p14="http://schemas.microsoft.com/office/powerpoint/2010/main" val="207992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A8EB5-C124-45AE-AA6C-2E5B5F07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3.1-4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293B8F-1ECF-4862-9502-AD6CFF6E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F09245C2-061B-4A11-BB8C-F52624AF3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preterite</a:t>
            </a:r>
            <a:endParaRPr lang="es-CO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EB9002B-AC58-4743-A5D6-522040BD27AA}"/>
              </a:ext>
            </a:extLst>
          </p:cNvPr>
          <p:cNvSpPr txBox="1">
            <a:spLocks/>
          </p:cNvSpPr>
          <p:nvPr/>
        </p:nvSpPr>
        <p:spPr>
          <a:xfrm>
            <a:off x="2439661" y="1678384"/>
            <a:ext cx="8393654" cy="1966455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ts val="3000"/>
              </a:lnSpc>
            </a:pPr>
            <a:r>
              <a:rPr lang="en-US" altLang="es-CO" sz="2400" b="1" dirty="0" err="1"/>
              <a:t>Caer</a:t>
            </a:r>
            <a:r>
              <a:rPr lang="en-US" altLang="es-CO" sz="2400" dirty="0"/>
              <a:t>, </a:t>
            </a:r>
            <a:r>
              <a:rPr lang="en-US" altLang="es-CO" sz="2400" b="1" dirty="0" err="1"/>
              <a:t>creer</a:t>
            </a:r>
            <a:r>
              <a:rPr lang="en-US" altLang="es-CO" sz="2400" dirty="0"/>
              <a:t>, </a:t>
            </a:r>
            <a:r>
              <a:rPr lang="en-US" altLang="es-CO" sz="2400" b="1" dirty="0"/>
              <a:t>leer</a:t>
            </a:r>
            <a:r>
              <a:rPr lang="en-US" altLang="es-CO" sz="2400" dirty="0"/>
              <a:t>, and </a:t>
            </a:r>
            <a:r>
              <a:rPr lang="en-US" altLang="es-CO" sz="2400" b="1" dirty="0" err="1"/>
              <a:t>oír</a:t>
            </a:r>
            <a:r>
              <a:rPr lang="en-US" altLang="es-CO" sz="2400" dirty="0"/>
              <a:t> change </a:t>
            </a:r>
            <a:r>
              <a:rPr lang="en-US" altLang="es-CO" sz="2400" b="1" dirty="0"/>
              <a:t>-</a:t>
            </a:r>
            <a:r>
              <a:rPr lang="en-US" altLang="es-CO" sz="2400" b="1" dirty="0" err="1"/>
              <a:t>i</a:t>
            </a:r>
            <a:r>
              <a:rPr lang="en-US" altLang="es-CO" sz="2400" b="1" dirty="0"/>
              <a:t>- </a:t>
            </a:r>
            <a:r>
              <a:rPr lang="en-US" altLang="es-CO" sz="2400" dirty="0"/>
              <a:t>to</a:t>
            </a:r>
            <a:r>
              <a:rPr lang="en-US" altLang="es-CO" sz="2400" b="1" dirty="0"/>
              <a:t> -y-</a:t>
            </a:r>
            <a:r>
              <a:rPr lang="en-US" altLang="es-CO" sz="2400" dirty="0"/>
              <a:t> in the </a:t>
            </a:r>
            <a:br>
              <a:rPr lang="en-US" altLang="es-CO" sz="2400" dirty="0"/>
            </a:br>
            <a:r>
              <a:rPr lang="en-US" altLang="es-CO" sz="2400" dirty="0"/>
              <a:t>third-person forms (</a:t>
            </a:r>
            <a:r>
              <a:rPr lang="en-US" altLang="es-CO" sz="2400" b="1" dirty="0" err="1"/>
              <a:t>usted</a:t>
            </a:r>
            <a:r>
              <a:rPr lang="en-US" altLang="es-CO" sz="2400" dirty="0"/>
              <a:t>, </a:t>
            </a:r>
            <a:r>
              <a:rPr lang="en-US" altLang="es-CO" sz="2400" b="1" dirty="0" err="1"/>
              <a:t>él</a:t>
            </a:r>
            <a:r>
              <a:rPr lang="en-US" altLang="es-CO" sz="2400" dirty="0"/>
              <a:t>, and </a:t>
            </a:r>
            <a:r>
              <a:rPr lang="en-US" altLang="es-CO" sz="2400" b="1" dirty="0" err="1"/>
              <a:t>ella</a:t>
            </a:r>
            <a:r>
              <a:rPr lang="en-US" altLang="es-CO" sz="2400" dirty="0"/>
              <a:t> forms  and </a:t>
            </a:r>
            <a:br>
              <a:rPr lang="en-US" altLang="es-CO" sz="2400" dirty="0"/>
            </a:br>
            <a:r>
              <a:rPr lang="en-US" altLang="es-CO" sz="2400" b="1" dirty="0" err="1"/>
              <a:t>ustedes</a:t>
            </a:r>
            <a:r>
              <a:rPr lang="en-US" altLang="es-CO" sz="2400" dirty="0"/>
              <a:t>, </a:t>
            </a:r>
            <a:r>
              <a:rPr lang="en-US" altLang="es-CO" sz="2400" b="1" dirty="0" err="1"/>
              <a:t>ellos</a:t>
            </a:r>
            <a:r>
              <a:rPr lang="en-US" altLang="es-CO" sz="2400" dirty="0"/>
              <a:t>, and </a:t>
            </a:r>
            <a:r>
              <a:rPr lang="en-US" altLang="es-CO" sz="2400" b="1" dirty="0" err="1"/>
              <a:t>ellas</a:t>
            </a:r>
            <a:r>
              <a:rPr lang="en-US" altLang="es-CO" sz="2400" dirty="0"/>
              <a:t> forms) of the </a:t>
            </a:r>
            <a:r>
              <a:rPr lang="en-US" altLang="es-CO" sz="2400" dirty="0" err="1"/>
              <a:t>preterite</a:t>
            </a:r>
            <a:r>
              <a:rPr lang="en-US" altLang="es-CO" sz="2400" dirty="0"/>
              <a:t>. </a:t>
            </a:r>
            <a:br>
              <a:rPr lang="en-US" altLang="es-CO" sz="2400" dirty="0"/>
            </a:br>
            <a:r>
              <a:rPr lang="en-US" altLang="es-CO" sz="2400" dirty="0"/>
              <a:t>They also require a written accent on the </a:t>
            </a:r>
            <a:r>
              <a:rPr lang="en-US" altLang="es-CO" sz="2400" b="1" dirty="0"/>
              <a:t>-</a:t>
            </a:r>
            <a:r>
              <a:rPr lang="en-US" altLang="es-CO" sz="2400" b="1" dirty="0" err="1"/>
              <a:t>i</a:t>
            </a:r>
            <a:r>
              <a:rPr lang="en-US" altLang="es-CO" sz="2400" b="1" dirty="0"/>
              <a:t>- </a:t>
            </a:r>
            <a:r>
              <a:rPr lang="en-US" altLang="es-CO" sz="2400" dirty="0"/>
              <a:t>in all </a:t>
            </a:r>
            <a:br>
              <a:rPr lang="en-US" altLang="es-CO" sz="2400" dirty="0"/>
            </a:br>
            <a:r>
              <a:rPr lang="en-US" altLang="es-CO" sz="2400" dirty="0"/>
              <a:t>other forms.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D7738C9-67AD-44F3-9C3C-27764B264070}"/>
              </a:ext>
            </a:extLst>
          </p:cNvPr>
          <p:cNvSpPr/>
          <p:nvPr/>
        </p:nvSpPr>
        <p:spPr>
          <a:xfrm>
            <a:off x="2554271" y="1851889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4990261-1940-4C64-A317-D6C424B4A9D8}"/>
              </a:ext>
            </a:extLst>
          </p:cNvPr>
          <p:cNvSpPr/>
          <p:nvPr/>
        </p:nvSpPr>
        <p:spPr>
          <a:xfrm>
            <a:off x="2202564" y="3933676"/>
            <a:ext cx="1342282" cy="1510087"/>
          </a:xfrm>
          <a:prstGeom prst="rect">
            <a:avLst/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7519ACF-E7D1-4F38-ABEC-6E55C8B53352}"/>
              </a:ext>
            </a:extLst>
          </p:cNvPr>
          <p:cNvSpPr/>
          <p:nvPr/>
        </p:nvSpPr>
        <p:spPr>
          <a:xfrm>
            <a:off x="4341888" y="3933676"/>
            <a:ext cx="5696553" cy="1510087"/>
          </a:xfrm>
          <a:prstGeom prst="rect">
            <a:avLst/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bject 21">
            <a:extLst>
              <a:ext uri="{FF2B5EF4-FFF2-40B4-BE49-F238E27FC236}">
                <a16:creationId xmlns:a16="http://schemas.microsoft.com/office/drawing/2014/main" id="{CD97FAA0-0263-4437-8AB9-901D428179D0}"/>
              </a:ext>
            </a:extLst>
          </p:cNvPr>
          <p:cNvSpPr txBox="1"/>
          <p:nvPr/>
        </p:nvSpPr>
        <p:spPr>
          <a:xfrm>
            <a:off x="2230538" y="3999196"/>
            <a:ext cx="923021" cy="1343958"/>
          </a:xfrm>
          <a:prstGeom prst="rect">
            <a:avLst/>
          </a:prstGeom>
          <a:noFill/>
        </p:spPr>
        <p:txBody>
          <a:bodyPr vert="horz" wrap="square" lIns="0" tIns="5080" rIns="0" bIns="0" rtlCol="0">
            <a:spAutoFit/>
          </a:bodyPr>
          <a:lstStyle/>
          <a:p>
            <a:pPr marL="182880" marR="144145">
              <a:spcAft>
                <a:spcPts val="600"/>
              </a:spcAft>
            </a:pPr>
            <a:r>
              <a:rPr lang="en-US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caer</a:t>
            </a:r>
            <a:endParaRPr lang="en-US" b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marR="144145">
              <a:spcAft>
                <a:spcPts val="600"/>
              </a:spcAft>
            </a:pPr>
            <a:r>
              <a:rPr lang="en-US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creer</a:t>
            </a:r>
            <a:endParaRPr lang="en-US" b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marR="144145">
              <a:spcAft>
                <a:spcPts val="600"/>
              </a:spcAft>
            </a:pPr>
            <a:r>
              <a:rPr lang="en-U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</a:t>
            </a:r>
          </a:p>
          <a:p>
            <a:pPr marL="182880" marR="144145">
              <a:spcAft>
                <a:spcPts val="600"/>
              </a:spcAft>
            </a:pPr>
            <a:r>
              <a:rPr lang="en-US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oír</a:t>
            </a:r>
            <a:endParaRPr lang="en-US" b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22">
            <a:extLst>
              <a:ext uri="{FF2B5EF4-FFF2-40B4-BE49-F238E27FC236}">
                <a16:creationId xmlns:a16="http://schemas.microsoft.com/office/drawing/2014/main" id="{4C4F8F5B-F9A3-4E7C-B47D-70F07BE79C6E}"/>
              </a:ext>
            </a:extLst>
          </p:cNvPr>
          <p:cNvSpPr/>
          <p:nvPr/>
        </p:nvSpPr>
        <p:spPr>
          <a:xfrm>
            <a:off x="3836432" y="4351432"/>
            <a:ext cx="187906" cy="674573"/>
          </a:xfrm>
          <a:custGeom>
            <a:avLst/>
            <a:gdLst/>
            <a:ahLst/>
            <a:cxnLst/>
            <a:rect l="l" t="t" r="r" b="b"/>
            <a:pathLst>
              <a:path w="95885" h="284479">
                <a:moveTo>
                  <a:pt x="0" y="0"/>
                </a:moveTo>
                <a:lnTo>
                  <a:pt x="520" y="284238"/>
                </a:lnTo>
                <a:lnTo>
                  <a:pt x="95783" y="148158"/>
                </a:lnTo>
                <a:lnTo>
                  <a:pt x="0" y="0"/>
                </a:lnTo>
                <a:close/>
              </a:path>
            </a:pathLst>
          </a:custGeom>
          <a:solidFill>
            <a:srgbClr val="F47920"/>
          </a:solidFill>
        </p:spPr>
        <p:txBody>
          <a:bodyPr wrap="square" lIns="0" tIns="0" rIns="0" bIns="0" rtlCol="0"/>
          <a:lstStyle/>
          <a:p>
            <a:pPr marL="182880"/>
            <a:endParaRPr/>
          </a:p>
        </p:txBody>
      </p:sp>
      <p:sp>
        <p:nvSpPr>
          <p:cNvPr id="17" name="object 23">
            <a:extLst>
              <a:ext uri="{FF2B5EF4-FFF2-40B4-BE49-F238E27FC236}">
                <a16:creationId xmlns:a16="http://schemas.microsoft.com/office/drawing/2014/main" id="{A1FE350E-5730-485B-A1E6-0ABE44398F90}"/>
              </a:ext>
            </a:extLst>
          </p:cNvPr>
          <p:cNvSpPr txBox="1"/>
          <p:nvPr/>
        </p:nvSpPr>
        <p:spPr>
          <a:xfrm>
            <a:off x="4341937" y="3999196"/>
            <a:ext cx="5506005" cy="1356782"/>
          </a:xfrm>
          <a:prstGeom prst="rect">
            <a:avLst/>
          </a:prstGeom>
          <a:noFill/>
        </p:spPr>
        <p:txBody>
          <a:bodyPr vert="horz" wrap="square" lIns="0" tIns="5080" rIns="0" bIns="0" rtlCol="0">
            <a:spAutoFit/>
          </a:bodyPr>
          <a:lstStyle/>
          <a:p>
            <a:pPr marL="182880" marR="140970">
              <a:spcBef>
                <a:spcPts val="40"/>
              </a:spcBef>
              <a:spcAft>
                <a:spcPts val="600"/>
              </a:spcAft>
            </a:pP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caí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caíste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US" sz="1800" b="1" spc="-30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caímos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caísteis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US" sz="1800" b="1" spc="-30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eron</a:t>
            </a:r>
            <a:endParaRPr lang="en-US" sz="1800" b="1" spc="-30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marR="140970">
              <a:spcBef>
                <a:spcPts val="40"/>
              </a:spcBef>
              <a:spcAft>
                <a:spcPts val="600"/>
              </a:spcAft>
            </a:pP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creí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creíste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</a:t>
            </a:r>
            <a:r>
              <a:rPr lang="en-US" sz="1800" b="1" spc="-30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creímos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creísteis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182880" marR="140970">
              <a:spcBef>
                <a:spcPts val="40"/>
              </a:spcBef>
              <a:spcAft>
                <a:spcPts val="600"/>
              </a:spcAft>
            </a:pP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</a:t>
            </a:r>
            <a:r>
              <a:rPr lang="en-US" sz="1800" b="1" spc="-30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eron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leí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leíste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en-US" sz="1800" b="1" spc="-30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leímos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leísteis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en-US" sz="1800" b="1" spc="-30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eron</a:t>
            </a:r>
            <a:endParaRPr lang="en-US" sz="1800" spc="-3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>
              <a:spcBef>
                <a:spcPts val="100"/>
              </a:spcBef>
              <a:spcAft>
                <a:spcPts val="600"/>
              </a:spcAft>
            </a:pP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oí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oíste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800" b="1" spc="-30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oímos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oísteis</a:t>
            </a:r>
            <a:r>
              <a:rPr lang="en-US" sz="1800" b="1" spc="-3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800" b="1" spc="-30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800" b="1" spc="-30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eron</a:t>
            </a:r>
            <a:endParaRPr lang="en-US" sz="1800" spc="-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019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A8EB5-C124-45AE-AA6C-2E5B5F07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3.1-5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293B8F-1ECF-4862-9502-AD6CFF6E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F09245C2-061B-4A11-BB8C-F52624AF3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preterite</a:t>
            </a:r>
            <a:endParaRPr lang="es-CO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EB9002B-AC58-4743-A5D6-522040BD27AA}"/>
              </a:ext>
            </a:extLst>
          </p:cNvPr>
          <p:cNvSpPr txBox="1">
            <a:spLocks/>
          </p:cNvSpPr>
          <p:nvPr/>
        </p:nvSpPr>
        <p:spPr>
          <a:xfrm>
            <a:off x="2439661" y="1724878"/>
            <a:ext cx="8393654" cy="1045089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ts val="3000"/>
              </a:lnSpc>
            </a:pPr>
            <a:r>
              <a:rPr lang="en-US" altLang="es-CO" sz="2400" dirty="0"/>
              <a:t>Verbs with infinitives ending in </a:t>
            </a:r>
            <a:r>
              <a:rPr lang="en-US" altLang="es-CO" sz="2400" b="1" dirty="0"/>
              <a:t>-</a:t>
            </a:r>
            <a:r>
              <a:rPr lang="en-US" altLang="es-CO" sz="2400" b="1" dirty="0" err="1"/>
              <a:t>uir</a:t>
            </a:r>
            <a:r>
              <a:rPr lang="en-US" altLang="es-CO" sz="2400" dirty="0"/>
              <a:t> change </a:t>
            </a:r>
            <a:r>
              <a:rPr lang="en-US" altLang="es-CO" sz="2400" b="1" dirty="0"/>
              <a:t>-</a:t>
            </a:r>
            <a:r>
              <a:rPr lang="en-US" altLang="es-CO" sz="2400" b="1" dirty="0" err="1"/>
              <a:t>i</a:t>
            </a:r>
            <a:r>
              <a:rPr lang="en-US" altLang="es-CO" sz="2400" b="1" dirty="0"/>
              <a:t>-</a:t>
            </a:r>
            <a:r>
              <a:rPr lang="en-US" altLang="es-CO" sz="2400" dirty="0"/>
              <a:t> to </a:t>
            </a:r>
            <a:r>
              <a:rPr lang="en-US" altLang="es-CO" sz="2400" b="1" dirty="0"/>
              <a:t>-y-</a:t>
            </a:r>
            <a:r>
              <a:rPr lang="en-US" altLang="es-CO" sz="2400" dirty="0"/>
              <a:t> in the third-person forms of  the </a:t>
            </a:r>
            <a:r>
              <a:rPr lang="en-US" altLang="es-CO" sz="2400" dirty="0" err="1"/>
              <a:t>preterite</a:t>
            </a:r>
            <a:r>
              <a:rPr lang="en-US" altLang="es-CO" sz="2400" dirty="0"/>
              <a:t>.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D7738C9-67AD-44F3-9C3C-27764B264070}"/>
              </a:ext>
            </a:extLst>
          </p:cNvPr>
          <p:cNvSpPr/>
          <p:nvPr/>
        </p:nvSpPr>
        <p:spPr>
          <a:xfrm>
            <a:off x="2554271" y="1851889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4990261-1940-4C64-A317-D6C424B4A9D8}"/>
              </a:ext>
            </a:extLst>
          </p:cNvPr>
          <p:cNvSpPr/>
          <p:nvPr/>
        </p:nvSpPr>
        <p:spPr>
          <a:xfrm>
            <a:off x="1738108" y="2884937"/>
            <a:ext cx="1443369" cy="1184362"/>
          </a:xfrm>
          <a:prstGeom prst="rect">
            <a:avLst/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7519ACF-E7D1-4F38-ABEC-6E55C8B53352}"/>
              </a:ext>
            </a:extLst>
          </p:cNvPr>
          <p:cNvSpPr/>
          <p:nvPr/>
        </p:nvSpPr>
        <p:spPr>
          <a:xfrm>
            <a:off x="3877433" y="2884937"/>
            <a:ext cx="6732512" cy="1184362"/>
          </a:xfrm>
          <a:prstGeom prst="rect">
            <a:avLst/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bject 21">
            <a:extLst>
              <a:ext uri="{FF2B5EF4-FFF2-40B4-BE49-F238E27FC236}">
                <a16:creationId xmlns:a16="http://schemas.microsoft.com/office/drawing/2014/main" id="{CD97FAA0-0263-4437-8AB9-901D428179D0}"/>
              </a:ext>
            </a:extLst>
          </p:cNvPr>
          <p:cNvSpPr txBox="1"/>
          <p:nvPr/>
        </p:nvSpPr>
        <p:spPr>
          <a:xfrm>
            <a:off x="1766083" y="2950456"/>
            <a:ext cx="1415395" cy="990015"/>
          </a:xfrm>
          <a:prstGeom prst="rect">
            <a:avLst/>
          </a:prstGeom>
          <a:noFill/>
        </p:spPr>
        <p:txBody>
          <a:bodyPr vert="horz" wrap="square" lIns="0" tIns="5080" rIns="0" bIns="0" rtlCol="0">
            <a:spAutoFit/>
          </a:bodyPr>
          <a:lstStyle/>
          <a:p>
            <a:pPr marL="182880" marR="144145">
              <a:spcAft>
                <a:spcPts val="600"/>
              </a:spcAft>
            </a:pPr>
            <a:r>
              <a:rPr lang="en-US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construir</a:t>
            </a:r>
            <a:endParaRPr lang="en-US" b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marR="144145">
              <a:spcAft>
                <a:spcPts val="600"/>
              </a:spcAft>
            </a:pPr>
            <a:endParaRPr lang="en-US" b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marR="144145">
              <a:spcAft>
                <a:spcPts val="600"/>
              </a:spcAft>
            </a:pPr>
            <a:r>
              <a:rPr lang="en-US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incluir</a:t>
            </a:r>
            <a:endParaRPr lang="en-US" b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22">
            <a:extLst>
              <a:ext uri="{FF2B5EF4-FFF2-40B4-BE49-F238E27FC236}">
                <a16:creationId xmlns:a16="http://schemas.microsoft.com/office/drawing/2014/main" id="{4C4F8F5B-F9A3-4E7C-B47D-70F07BE79C6E}"/>
              </a:ext>
            </a:extLst>
          </p:cNvPr>
          <p:cNvSpPr/>
          <p:nvPr/>
        </p:nvSpPr>
        <p:spPr>
          <a:xfrm>
            <a:off x="3444547" y="3157552"/>
            <a:ext cx="187906" cy="674573"/>
          </a:xfrm>
          <a:custGeom>
            <a:avLst/>
            <a:gdLst/>
            <a:ahLst/>
            <a:cxnLst/>
            <a:rect l="l" t="t" r="r" b="b"/>
            <a:pathLst>
              <a:path w="95885" h="284479">
                <a:moveTo>
                  <a:pt x="0" y="0"/>
                </a:moveTo>
                <a:lnTo>
                  <a:pt x="520" y="284238"/>
                </a:lnTo>
                <a:lnTo>
                  <a:pt x="95783" y="148158"/>
                </a:lnTo>
                <a:lnTo>
                  <a:pt x="0" y="0"/>
                </a:lnTo>
                <a:close/>
              </a:path>
            </a:pathLst>
          </a:custGeom>
          <a:solidFill>
            <a:srgbClr val="F47920"/>
          </a:solidFill>
        </p:spPr>
        <p:txBody>
          <a:bodyPr wrap="square" lIns="0" tIns="0" rIns="0" bIns="0" rtlCol="0"/>
          <a:lstStyle/>
          <a:p>
            <a:pPr marL="182880"/>
            <a:endParaRPr/>
          </a:p>
        </p:txBody>
      </p:sp>
      <p:sp>
        <p:nvSpPr>
          <p:cNvPr id="17" name="object 23">
            <a:extLst>
              <a:ext uri="{FF2B5EF4-FFF2-40B4-BE49-F238E27FC236}">
                <a16:creationId xmlns:a16="http://schemas.microsoft.com/office/drawing/2014/main" id="{A1FE350E-5730-485B-A1E6-0ABE44398F90}"/>
              </a:ext>
            </a:extLst>
          </p:cNvPr>
          <p:cNvSpPr txBox="1"/>
          <p:nvPr/>
        </p:nvSpPr>
        <p:spPr>
          <a:xfrm>
            <a:off x="3877482" y="2950456"/>
            <a:ext cx="7066292" cy="990015"/>
          </a:xfrm>
          <a:prstGeom prst="rect">
            <a:avLst/>
          </a:prstGeom>
          <a:noFill/>
        </p:spPr>
        <p:txBody>
          <a:bodyPr vert="horz" wrap="square" lIns="0" tIns="5080" rIns="0" bIns="0" rtlCol="0">
            <a:spAutoFit/>
          </a:bodyPr>
          <a:lstStyle/>
          <a:p>
            <a:pPr marL="182880" marR="140970">
              <a:spcBef>
                <a:spcPts val="40"/>
              </a:spcBef>
              <a:spcAft>
                <a:spcPts val="600"/>
              </a:spcAft>
            </a:pP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construí</a:t>
            </a: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construiste</a:t>
            </a: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</a:t>
            </a:r>
            <a:r>
              <a:rPr lang="en-US" sz="1800" b="1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construimos</a:t>
            </a: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82880" marR="140970">
              <a:spcBef>
                <a:spcPts val="40"/>
              </a:spcBef>
              <a:spcAft>
                <a:spcPts val="600"/>
              </a:spcAft>
            </a:pP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construisteis</a:t>
            </a: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</a:t>
            </a:r>
            <a:r>
              <a:rPr lang="en-US" sz="1800" b="1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eron</a:t>
            </a:r>
            <a:endParaRPr lang="en-US" sz="1800" b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marR="140970">
              <a:spcBef>
                <a:spcPts val="40"/>
              </a:spcBef>
              <a:spcAft>
                <a:spcPts val="600"/>
              </a:spcAft>
            </a:pP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incluí</a:t>
            </a: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incluiste</a:t>
            </a: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</a:t>
            </a:r>
            <a:r>
              <a:rPr lang="en-US" sz="1800" b="1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incluimos</a:t>
            </a: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incluisteis</a:t>
            </a:r>
            <a:r>
              <a:rPr lang="en-US" sz="18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</a:t>
            </a:r>
            <a:r>
              <a:rPr lang="en-US" b="1" dirty="0" err="1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8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eron</a:t>
            </a:r>
            <a:endParaRPr lang="en-US" sz="1800" b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8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7181E3A-108B-4D13-B331-58E132BB29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710670"/>
            <a:ext cx="8672839" cy="1556069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spc="-20" dirty="0"/>
              <a:t>Stem-changing </a:t>
            </a:r>
            <a:r>
              <a:rPr lang="en-US" altLang="es-CO" sz="2400" b="1" spc="-20" dirty="0"/>
              <a:t>-</a:t>
            </a:r>
            <a:r>
              <a:rPr lang="en-US" altLang="es-CO" sz="2400" b="1" spc="-20" dirty="0" err="1"/>
              <a:t>ir</a:t>
            </a:r>
            <a:r>
              <a:rPr lang="en-US" altLang="es-CO" sz="2400" spc="-20" dirty="0"/>
              <a:t> verbs also have a stem change in the third-person forms of the </a:t>
            </a:r>
            <a:r>
              <a:rPr lang="en-US" altLang="es-CO" sz="2400" spc="-20" dirty="0" err="1"/>
              <a:t>preterite</a:t>
            </a:r>
            <a:r>
              <a:rPr lang="en-US" altLang="es-CO" sz="2400" spc="-20" dirty="0"/>
              <a:t>. Stem-changing </a:t>
            </a:r>
            <a:r>
              <a:rPr lang="en-US" altLang="es-CO" sz="2400" b="1" spc="-20" dirty="0"/>
              <a:t>-</a:t>
            </a:r>
            <a:r>
              <a:rPr lang="en-US" altLang="es-CO" sz="2400" b="1" spc="-20" dirty="0" err="1"/>
              <a:t>ar</a:t>
            </a:r>
            <a:r>
              <a:rPr lang="en-US" altLang="es-CO" sz="2400" spc="-20" dirty="0"/>
              <a:t> </a:t>
            </a:r>
            <a:br>
              <a:rPr lang="en-US" altLang="es-CO" sz="2400" spc="-20" dirty="0"/>
            </a:br>
            <a:r>
              <a:rPr lang="en-US" altLang="es-CO" sz="2400" spc="-20" dirty="0"/>
              <a:t>and </a:t>
            </a:r>
            <a:r>
              <a:rPr lang="en-US" altLang="es-CO" sz="2400" b="1" spc="-20" dirty="0"/>
              <a:t>-er</a:t>
            </a:r>
            <a:r>
              <a:rPr lang="en-US" altLang="es-CO" sz="2400" spc="-20" dirty="0"/>
              <a:t> verbs do not have a stem change in the </a:t>
            </a:r>
            <a:r>
              <a:rPr lang="en-US" altLang="es-CO" sz="2400" spc="-20" dirty="0" err="1"/>
              <a:t>preterite</a:t>
            </a:r>
            <a:r>
              <a:rPr lang="en-US" altLang="es-CO" sz="2400" spc="-20" dirty="0"/>
              <a:t>.</a:t>
            </a:r>
            <a:endParaRPr lang="en-US" altLang="es-CO" sz="240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15C1DB-963E-4553-AFAD-61209094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3.1-6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846C23-4D93-41B5-B153-5D8B4026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4AF69D77-ACD4-4DB5-B162-4CAE55111A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preterite</a:t>
            </a:r>
            <a:endParaRPr lang="es-CO" dirty="0"/>
          </a:p>
        </p:txBody>
      </p:sp>
      <p:sp>
        <p:nvSpPr>
          <p:cNvPr id="41" name="object 19">
            <a:extLst>
              <a:ext uri="{FF2B5EF4-FFF2-40B4-BE49-F238E27FC236}">
                <a16:creationId xmlns:a16="http://schemas.microsoft.com/office/drawing/2014/main" id="{50BC4D56-09C4-4720-AE38-85ECB083591F}"/>
              </a:ext>
            </a:extLst>
          </p:cNvPr>
          <p:cNvSpPr txBox="1"/>
          <p:nvPr/>
        </p:nvSpPr>
        <p:spPr>
          <a:xfrm>
            <a:off x="8293338" y="3156117"/>
            <a:ext cx="185460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Reflexive</a:t>
            </a:r>
            <a:r>
              <a:rPr b="1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ángulo: esquinas superiores redondeadas 27">
            <a:extLst>
              <a:ext uri="{FF2B5EF4-FFF2-40B4-BE49-F238E27FC236}">
                <a16:creationId xmlns:a16="http://schemas.microsoft.com/office/drawing/2014/main" id="{90032718-34C6-4415-B876-DD4963F9AB48}"/>
              </a:ext>
            </a:extLst>
          </p:cNvPr>
          <p:cNvSpPr/>
          <p:nvPr/>
        </p:nvSpPr>
        <p:spPr>
          <a:xfrm>
            <a:off x="3102432" y="3475074"/>
            <a:ext cx="6404425" cy="427990"/>
          </a:xfrm>
          <a:prstGeom prst="round2SameRect">
            <a:avLst>
              <a:gd name="adj1" fmla="val 44445"/>
              <a:gd name="adj2" fmla="val 0"/>
            </a:avLst>
          </a:prstGeom>
          <a:solidFill>
            <a:srgbClr val="F479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1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r>
              <a:rPr 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18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b="1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stem-changing verbs</a:t>
            </a:r>
          </a:p>
        </p:txBody>
      </p:sp>
      <p:sp>
        <p:nvSpPr>
          <p:cNvPr id="32" name="Rectángulo: esquinas superiores redondeadas 31">
            <a:extLst>
              <a:ext uri="{FF2B5EF4-FFF2-40B4-BE49-F238E27FC236}">
                <a16:creationId xmlns:a16="http://schemas.microsoft.com/office/drawing/2014/main" id="{5BEDAB6B-2DF7-435C-BB9D-FA289D9EC320}"/>
              </a:ext>
            </a:extLst>
          </p:cNvPr>
          <p:cNvSpPr/>
          <p:nvPr/>
        </p:nvSpPr>
        <p:spPr>
          <a:xfrm>
            <a:off x="3102433" y="3903064"/>
            <a:ext cx="6404424" cy="1295851"/>
          </a:xfrm>
          <a:prstGeom prst="round2SameRect">
            <a:avLst>
              <a:gd name="adj1" fmla="val 1"/>
              <a:gd name="adj2" fmla="val 8358"/>
            </a:avLst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3" name="Tabla 11">
            <a:extLst>
              <a:ext uri="{FF2B5EF4-FFF2-40B4-BE49-F238E27FC236}">
                <a16:creationId xmlns:a16="http://schemas.microsoft.com/office/drawing/2014/main" id="{061A7A99-C9E9-422C-B284-64F583B5D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026996"/>
              </p:ext>
            </p:extLst>
          </p:nvPr>
        </p:nvGraphicFramePr>
        <p:xfrm>
          <a:off x="3102431" y="3903064"/>
          <a:ext cx="6404426" cy="1271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285">
                  <a:extLst>
                    <a:ext uri="{9D8B030D-6E8A-4147-A177-3AD203B41FA5}">
                      <a16:colId xmlns:a16="http://schemas.microsoft.com/office/drawing/2014/main" val="3566693749"/>
                    </a:ext>
                  </a:extLst>
                </a:gridCol>
                <a:gridCol w="1372897">
                  <a:extLst>
                    <a:ext uri="{9D8B030D-6E8A-4147-A177-3AD203B41FA5}">
                      <a16:colId xmlns:a16="http://schemas.microsoft.com/office/drawing/2014/main" val="3096168871"/>
                    </a:ext>
                  </a:extLst>
                </a:gridCol>
                <a:gridCol w="1577650">
                  <a:extLst>
                    <a:ext uri="{9D8B030D-6E8A-4147-A177-3AD203B41FA5}">
                      <a16:colId xmlns:a16="http://schemas.microsoft.com/office/drawing/2014/main" val="3382546356"/>
                    </a:ext>
                  </a:extLst>
                </a:gridCol>
                <a:gridCol w="1956594">
                  <a:extLst>
                    <a:ext uri="{9D8B030D-6E8A-4147-A177-3AD203B41FA5}">
                      <a16:colId xmlns:a16="http://schemas.microsoft.com/office/drawing/2014/main" val="1708201414"/>
                    </a:ext>
                  </a:extLst>
                </a:gridCol>
              </a:tblGrid>
              <a:tr h="283695">
                <a:tc gridSpan="2">
                  <a:txBody>
                    <a:bodyPr/>
                    <a:lstStyle/>
                    <a:p>
                      <a:pPr marL="0" algn="ctr">
                        <a:spcAft>
                          <a:spcPts val="600"/>
                        </a:spcAft>
                      </a:pPr>
                      <a:r>
                        <a:rPr lang="en-US" sz="1600" b="1" spc="-10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pedir</a:t>
                      </a:r>
                      <a:endParaRPr lang="en-US" sz="1600" b="0" i="1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65760" algn="l" defTabSz="914400" rtl="0" eaLnBrk="1" latinLnBrk="0" hangingPunct="1">
                        <a:spcAft>
                          <a:spcPts val="600"/>
                        </a:spcAft>
                      </a:pPr>
                      <a:endParaRPr lang="en-US" sz="1600" b="0" i="1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600" b="1" spc="-10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dormir</a:t>
                      </a:r>
                      <a:endParaRPr lang="en-US" sz="1600" b="0" i="1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65760" algn="l" defTabSz="914400" rtl="0" eaLnBrk="1" latinLnBrk="0" hangingPunct="1">
                        <a:spcAft>
                          <a:spcPts val="600"/>
                        </a:spcAft>
                      </a:pPr>
                      <a:endParaRPr lang="en-US" sz="1600" b="0" i="1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 marR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0215"/>
                  </a:ext>
                </a:extLst>
              </a:tr>
              <a:tr h="936645">
                <a:tc>
                  <a:txBody>
                    <a:bodyPr/>
                    <a:lstStyle/>
                    <a:p>
                      <a:pPr marL="182880" marR="50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pedí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2880" marR="50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pediste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2880" marR="50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600" b="1" dirty="0" err="1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dió</a:t>
                      </a:r>
                      <a:endParaRPr lang="es-ES" sz="1600" b="0" i="0" kern="1200" dirty="0">
                        <a:solidFill>
                          <a:srgbClr val="005CAA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pedimos</a:t>
                      </a:r>
                    </a:p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pedisteis</a:t>
                      </a:r>
                    </a:p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dieron</a:t>
                      </a:r>
                    </a:p>
                  </a:txBody>
                  <a:tcPr marL="21600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marR="50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dormí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2880" marR="50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dormiste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2880" marR="50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600" b="1" dirty="0" err="1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rmió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dormimos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dormisteis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600" b="1" dirty="0" err="1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rmieron</a:t>
                      </a:r>
                      <a:endParaRPr lang="en-US" sz="1600" b="0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67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2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E96693D-47E9-45AB-AA8B-68D95D4C0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3.1-7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33E465-9BAA-436C-9605-CCCF4C307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8122AF6-CD68-4957-B9B5-CDD59E94F216}"/>
              </a:ext>
            </a:extLst>
          </p:cNvPr>
          <p:cNvSpPr/>
          <p:nvPr/>
        </p:nvSpPr>
        <p:spPr>
          <a:xfrm>
            <a:off x="3303559" y="2396886"/>
            <a:ext cx="5361343" cy="3259995"/>
          </a:xfrm>
          <a:prstGeom prst="roundRect">
            <a:avLst>
              <a:gd name="adj" fmla="val 9721"/>
            </a:avLst>
          </a:prstGeom>
          <a:noFill/>
          <a:ln>
            <a:solidFill>
              <a:srgbClr val="0052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54755AB-6E57-4A90-9BB1-66CFEFFB67FA}"/>
              </a:ext>
            </a:extLst>
          </p:cNvPr>
          <p:cNvSpPr txBox="1"/>
          <p:nvPr/>
        </p:nvSpPr>
        <p:spPr>
          <a:xfrm>
            <a:off x="3632678" y="2915375"/>
            <a:ext cx="5565624" cy="390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705" marR="92710">
              <a:lnSpc>
                <a:spcPct val="104200"/>
              </a:lnSpc>
              <a:spcBef>
                <a:spcPts val="685"/>
              </a:spcBef>
              <a:spcAft>
                <a:spcPts val="600"/>
              </a:spcAft>
            </a:pPr>
            <a:r>
              <a:rPr lang="en-US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stem-changing verbs include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01089F25-2F04-475C-94F1-1198BD1A5063}"/>
              </a:ext>
            </a:extLst>
          </p:cNvPr>
          <p:cNvSpPr/>
          <p:nvPr/>
        </p:nvSpPr>
        <p:spPr>
          <a:xfrm>
            <a:off x="4160412" y="2163649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CE1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E7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3E19864-41CB-419C-AF68-E38368B5ACF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preterite</a:t>
            </a:r>
            <a:endParaRPr lang="en-US" dirty="0"/>
          </a:p>
        </p:txBody>
      </p:sp>
      <p:graphicFrame>
        <p:nvGraphicFramePr>
          <p:cNvPr id="8" name="Group 139">
            <a:extLst>
              <a:ext uri="{FF2B5EF4-FFF2-40B4-BE49-F238E27FC236}">
                <a16:creationId xmlns:a16="http://schemas.microsoft.com/office/drawing/2014/main" id="{64D687DD-CAFF-47C1-A696-E767B200A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154901"/>
              </p:ext>
            </p:extLst>
          </p:nvPr>
        </p:nvGraphicFramePr>
        <p:xfrm>
          <a:off x="3900890" y="3480113"/>
          <a:ext cx="2743200" cy="192024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15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conseguir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consentir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hervir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morir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preferir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repetir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seguir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sentir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servir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279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7181E3A-108B-4D13-B331-58E132BB29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710670"/>
            <a:ext cx="8672839" cy="1556069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dirty="0"/>
              <a:t>A number of </a:t>
            </a:r>
            <a:r>
              <a:rPr lang="en-US" altLang="es-CO" sz="2400" b="1" dirty="0"/>
              <a:t>-er</a:t>
            </a:r>
            <a:r>
              <a:rPr lang="en-US" altLang="es-CO" sz="2400" dirty="0"/>
              <a:t> and </a:t>
            </a:r>
            <a:r>
              <a:rPr lang="en-US" altLang="es-CO" sz="2400" b="1" dirty="0"/>
              <a:t>-</a:t>
            </a:r>
            <a:r>
              <a:rPr lang="en-US" altLang="es-CO" sz="2400" b="1" dirty="0" err="1"/>
              <a:t>ir</a:t>
            </a:r>
            <a:r>
              <a:rPr lang="en-US" altLang="es-CO" sz="2400" b="1" dirty="0"/>
              <a:t> </a:t>
            </a:r>
            <a:r>
              <a:rPr lang="en-US" altLang="es-CO" sz="2400" dirty="0"/>
              <a:t>verbs have irregular </a:t>
            </a:r>
            <a:r>
              <a:rPr lang="en-US" altLang="es-CO" sz="2400" dirty="0" err="1"/>
              <a:t>preterite</a:t>
            </a:r>
            <a:r>
              <a:rPr lang="en-US" altLang="es-CO" sz="2400" dirty="0"/>
              <a:t> stems. Note that none of these verbs takes a written accent on the </a:t>
            </a:r>
            <a:r>
              <a:rPr lang="en-US" altLang="es-CO" sz="2400" dirty="0" err="1"/>
              <a:t>preterite</a:t>
            </a:r>
            <a:r>
              <a:rPr lang="en-US" altLang="es-CO" sz="2400" dirty="0"/>
              <a:t> endings.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15C1DB-963E-4553-AFAD-61209094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3.1-8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846C23-4D93-41B5-B153-5D8B4026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4AF69D77-ACD4-4DB5-B162-4CAE55111A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preterite</a:t>
            </a:r>
            <a:endParaRPr lang="es-CO" dirty="0"/>
          </a:p>
        </p:txBody>
      </p:sp>
      <p:pic>
        <p:nvPicPr>
          <p:cNvPr id="9" name="Imagen 8" descr="Ricardo tells the vendor, Creo que ya me entendió.">
            <a:extLst>
              <a:ext uri="{FF2B5EF4-FFF2-40B4-BE49-F238E27FC236}">
                <a16:creationId xmlns:a16="http://schemas.microsoft.com/office/drawing/2014/main" id="{9773948A-E65A-4AFE-BF0C-7AC77FFC5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930" y="3064225"/>
            <a:ext cx="3473728" cy="2973970"/>
          </a:xfrm>
          <a:prstGeom prst="rect">
            <a:avLst/>
          </a:prstGeom>
        </p:spPr>
      </p:pic>
      <p:pic>
        <p:nvPicPr>
          <p:cNvPr id="19" name="Imagen 18" descr="Lupita tells Marcela, Termina tu almuerzo y después te vas. Mira, dejaste la mitad.">
            <a:extLst>
              <a:ext uri="{FF2B5EF4-FFF2-40B4-BE49-F238E27FC236}">
                <a16:creationId xmlns:a16="http://schemas.microsoft.com/office/drawing/2014/main" id="{5E95D477-8CDA-4571-85F8-23D3DCB5AB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1745" y="2938971"/>
            <a:ext cx="4410932" cy="329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434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C2234E55-5589-4AD8-BDF3-4610DA034616}"/>
              </a:ext>
            </a:extLst>
          </p:cNvPr>
          <p:cNvSpPr/>
          <p:nvPr/>
        </p:nvSpPr>
        <p:spPr>
          <a:xfrm>
            <a:off x="5252352" y="2277506"/>
            <a:ext cx="1844224" cy="234004"/>
          </a:xfrm>
          <a:prstGeom prst="roundRect">
            <a:avLst/>
          </a:prstGeom>
          <a:solidFill>
            <a:srgbClr val="FFE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B235B1E8-AB75-467E-B57C-B1A1602E5F04}"/>
              </a:ext>
            </a:extLst>
          </p:cNvPr>
          <p:cNvSpPr/>
          <p:nvPr/>
        </p:nvSpPr>
        <p:spPr>
          <a:xfrm>
            <a:off x="5252352" y="5034832"/>
            <a:ext cx="1844224" cy="240012"/>
          </a:xfrm>
          <a:prstGeom prst="roundRect">
            <a:avLst/>
          </a:prstGeom>
          <a:solidFill>
            <a:srgbClr val="FFE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CCB7E593-2111-4344-BD9F-FA6E3D3BC6BB}"/>
              </a:ext>
            </a:extLst>
          </p:cNvPr>
          <p:cNvSpPr/>
          <p:nvPr/>
        </p:nvSpPr>
        <p:spPr>
          <a:xfrm>
            <a:off x="5252352" y="4005307"/>
            <a:ext cx="1844224" cy="223634"/>
          </a:xfrm>
          <a:prstGeom prst="roundRect">
            <a:avLst/>
          </a:prstGeom>
          <a:solidFill>
            <a:srgbClr val="FFE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bject 49">
            <a:extLst>
              <a:ext uri="{FF2B5EF4-FFF2-40B4-BE49-F238E27FC236}">
                <a16:creationId xmlns:a16="http://schemas.microsoft.com/office/drawing/2014/main" id="{4810EC08-94C7-46C2-A521-566B04556AD2}"/>
              </a:ext>
            </a:extLst>
          </p:cNvPr>
          <p:cNvSpPr txBox="1"/>
          <p:nvPr/>
        </p:nvSpPr>
        <p:spPr>
          <a:xfrm>
            <a:off x="4395080" y="2268078"/>
            <a:ext cx="5837683" cy="37702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2215">
              <a:spcBef>
                <a:spcPts val="1000"/>
              </a:spcBef>
            </a:pPr>
            <a:r>
              <a:rPr sz="14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r>
              <a:rPr sz="1400" b="1" spc="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marR="154305">
              <a:spcBef>
                <a:spcPts val="465"/>
              </a:spcBef>
            </a:pP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anduve,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anduviste,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anduvo,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anduvimos,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anduvisteis,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anduvieron  estuve, estuviste, estuvo, estuvimos, estuvisteis, </a:t>
            </a:r>
            <a:r>
              <a:rPr sz="14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estuvieron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US"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14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pude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pudiste, pudo, pudimos, pudisteis,</a:t>
            </a:r>
            <a:r>
              <a:rPr sz="1400" b="1" spc="-9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pudieron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marR="826769">
              <a:spcAft>
                <a:spcPts val="600"/>
              </a:spcAft>
            </a:pP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puse,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pusiste,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puso,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pusimos,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pusisteis,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pusieron</a:t>
            </a:r>
            <a:br>
              <a:rPr lang="en-US"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supiste,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supimos,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supisteis,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supieron</a:t>
            </a:r>
            <a:br>
              <a:rPr lang="en-US"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14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tuve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tuviste, tuvo, tuvimos, tuvisteis,</a:t>
            </a:r>
            <a:r>
              <a:rPr sz="1400" b="1" spc="-12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tuvieron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12215">
              <a:spcBef>
                <a:spcPts val="830"/>
              </a:spcBef>
            </a:pPr>
            <a:r>
              <a:rPr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r>
              <a:rPr sz="1400" b="1" spc="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>
              <a:spcBef>
                <a:spcPts val="685"/>
              </a:spcBef>
            </a:pP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hice,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hiciste,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hizo,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hicimos,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hicisteis,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hicieron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marR="662305"/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quise,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quisiste,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quiso,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quisimos,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quisisteis,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quisieron</a:t>
            </a:r>
            <a:br>
              <a:rPr lang="en-US"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vine, viniste, vino, vinimos, vinisteis,</a:t>
            </a:r>
            <a:r>
              <a:rPr sz="1400" b="1" spc="-10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vinieron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12215">
              <a:spcBef>
                <a:spcPts val="830"/>
              </a:spcBef>
            </a:pPr>
            <a:r>
              <a:rPr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r>
              <a:rPr sz="1400" b="1" spc="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marR="5080">
              <a:spcBef>
                <a:spcPts val="465"/>
              </a:spcBef>
            </a:pP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conduje,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condujiste,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condujo,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condujimos,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condujisteis,</a:t>
            </a:r>
            <a:r>
              <a:rPr sz="1400" b="1" spc="-3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condujeron  dije, dijiste, dijo, dijimos, dijisteis,</a:t>
            </a:r>
            <a:r>
              <a:rPr sz="1400" b="1" spc="-8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dijeron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>
              <a:spcBef>
                <a:spcPts val="220"/>
              </a:spcBef>
            </a:pP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traje, trajiste, trajo, trajimos, trajisteis,</a:t>
            </a:r>
            <a:r>
              <a:rPr sz="1400" b="1" spc="-9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trajeron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541FECAC-D336-45EC-9F87-73CB43F0860D}"/>
              </a:ext>
            </a:extLst>
          </p:cNvPr>
          <p:cNvSpPr/>
          <p:nvPr/>
        </p:nvSpPr>
        <p:spPr>
          <a:xfrm>
            <a:off x="2487724" y="3996736"/>
            <a:ext cx="831458" cy="232935"/>
          </a:xfrm>
          <a:prstGeom prst="roundRect">
            <a:avLst/>
          </a:prstGeom>
          <a:solidFill>
            <a:srgbClr val="FFE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0AF78493-8813-488E-9CAB-830A09E7B9C9}"/>
              </a:ext>
            </a:extLst>
          </p:cNvPr>
          <p:cNvSpPr/>
          <p:nvPr/>
        </p:nvSpPr>
        <p:spPr>
          <a:xfrm>
            <a:off x="2487724" y="5029953"/>
            <a:ext cx="831458" cy="232935"/>
          </a:xfrm>
          <a:prstGeom prst="roundRect">
            <a:avLst/>
          </a:prstGeom>
          <a:solidFill>
            <a:srgbClr val="FFE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FA4BBDA2-8738-46C2-A5BA-669CD1B641D0}"/>
              </a:ext>
            </a:extLst>
          </p:cNvPr>
          <p:cNvSpPr/>
          <p:nvPr/>
        </p:nvSpPr>
        <p:spPr>
          <a:xfrm>
            <a:off x="3458211" y="2277506"/>
            <a:ext cx="831458" cy="232935"/>
          </a:xfrm>
          <a:prstGeom prst="roundRect">
            <a:avLst/>
          </a:prstGeom>
          <a:solidFill>
            <a:srgbClr val="FFE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138121B5-822E-4636-A32B-3A4449CB82A5}"/>
              </a:ext>
            </a:extLst>
          </p:cNvPr>
          <p:cNvSpPr/>
          <p:nvPr/>
        </p:nvSpPr>
        <p:spPr>
          <a:xfrm>
            <a:off x="3481071" y="4005307"/>
            <a:ext cx="831458" cy="232935"/>
          </a:xfrm>
          <a:prstGeom prst="roundRect">
            <a:avLst/>
          </a:prstGeom>
          <a:solidFill>
            <a:srgbClr val="FFE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C863C4F8-B3CD-4A0F-9699-CF4CCA000871}"/>
              </a:ext>
            </a:extLst>
          </p:cNvPr>
          <p:cNvSpPr/>
          <p:nvPr/>
        </p:nvSpPr>
        <p:spPr>
          <a:xfrm>
            <a:off x="3458211" y="5029953"/>
            <a:ext cx="831458" cy="232935"/>
          </a:xfrm>
          <a:prstGeom prst="roundRect">
            <a:avLst/>
          </a:prstGeom>
          <a:solidFill>
            <a:srgbClr val="FFE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C3277296-99C8-4D98-A051-4E1D6529DC4C}"/>
              </a:ext>
            </a:extLst>
          </p:cNvPr>
          <p:cNvSpPr/>
          <p:nvPr/>
        </p:nvSpPr>
        <p:spPr>
          <a:xfrm>
            <a:off x="2487724" y="2277506"/>
            <a:ext cx="831458" cy="232935"/>
          </a:xfrm>
          <a:prstGeom prst="roundRect">
            <a:avLst/>
          </a:prstGeom>
          <a:solidFill>
            <a:srgbClr val="FFE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E96693D-47E9-45AB-AA8B-68D95D4C0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3.1-9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33E465-9BAA-436C-9605-CCCF4C307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AE018810-69E2-4BC3-8CE3-E5F6366211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575" y="-66278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preterite</a:t>
            </a:r>
            <a:endParaRPr lang="en-US" dirty="0"/>
          </a:p>
        </p:txBody>
      </p:sp>
      <p:sp>
        <p:nvSpPr>
          <p:cNvPr id="10" name="object 47">
            <a:extLst>
              <a:ext uri="{FF2B5EF4-FFF2-40B4-BE49-F238E27FC236}">
                <a16:creationId xmlns:a16="http://schemas.microsoft.com/office/drawing/2014/main" id="{588E82AD-A386-43F4-8EF6-CBAE46B3A7DD}"/>
              </a:ext>
            </a:extLst>
          </p:cNvPr>
          <p:cNvSpPr txBox="1"/>
          <p:nvPr/>
        </p:nvSpPr>
        <p:spPr>
          <a:xfrm>
            <a:off x="2429670" y="2262290"/>
            <a:ext cx="923130" cy="37189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algn="ctr">
              <a:spcBef>
                <a:spcPts val="100"/>
              </a:spcBef>
            </a:pPr>
            <a:r>
              <a:rPr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Infinitive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marR="184785">
              <a:spcBef>
                <a:spcPts val="470"/>
              </a:spcBef>
              <a:spcAft>
                <a:spcPts val="600"/>
              </a:spcAft>
            </a:pP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andar  estar  poder  poner  saber  tener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35" algn="ctr">
              <a:spcBef>
                <a:spcPts val="825"/>
              </a:spcBef>
            </a:pPr>
            <a:r>
              <a:rPr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Infinitive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marR="151130">
              <a:spcBef>
                <a:spcPts val="470"/>
              </a:spcBef>
            </a:pP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  querer  venir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825"/>
              </a:spcBef>
            </a:pPr>
            <a:r>
              <a:rPr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Infinitive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marR="49530">
              <a:spcBef>
                <a:spcPts val="465"/>
              </a:spcBef>
            </a:pP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conducir  decir  traer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48">
            <a:extLst>
              <a:ext uri="{FF2B5EF4-FFF2-40B4-BE49-F238E27FC236}">
                <a16:creationId xmlns:a16="http://schemas.microsoft.com/office/drawing/2014/main" id="{87CAAEEF-D7D9-4BB7-815B-46FE27C5EEBD}"/>
              </a:ext>
            </a:extLst>
          </p:cNvPr>
          <p:cNvSpPr txBox="1"/>
          <p:nvPr/>
        </p:nvSpPr>
        <p:spPr>
          <a:xfrm>
            <a:off x="3502820" y="2266620"/>
            <a:ext cx="785976" cy="37702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u-stem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marR="40640">
              <a:spcBef>
                <a:spcPts val="465"/>
              </a:spcBef>
              <a:spcAft>
                <a:spcPts val="600"/>
              </a:spcAft>
            </a:pP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v-  est</a:t>
            </a:r>
            <a:r>
              <a:rPr sz="1400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v-  p</a:t>
            </a:r>
            <a:r>
              <a:rPr sz="1400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  p</a:t>
            </a:r>
            <a:r>
              <a:rPr sz="1400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s-  s</a:t>
            </a:r>
            <a:r>
              <a:rPr sz="1400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p-  t</a:t>
            </a:r>
            <a:r>
              <a:rPr sz="1400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v-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09" algn="ctr">
              <a:spcBef>
                <a:spcPts val="830"/>
              </a:spcBef>
            </a:pPr>
            <a:r>
              <a:rPr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i-stem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marR="125095">
              <a:spcBef>
                <a:spcPts val="465"/>
              </a:spcBef>
            </a:pP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1400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  qu</a:t>
            </a:r>
            <a:r>
              <a:rPr sz="1400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s-  v</a:t>
            </a:r>
            <a:r>
              <a:rPr sz="1400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0" algn="ctr">
              <a:spcBef>
                <a:spcPts val="830"/>
              </a:spcBef>
            </a:pPr>
            <a:r>
              <a:rPr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j-stem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marR="10795">
              <a:spcBef>
                <a:spcPts val="465"/>
              </a:spcBef>
            </a:pP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</a:t>
            </a:r>
            <a:r>
              <a:rPr sz="1400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di</a:t>
            </a:r>
            <a:r>
              <a:rPr sz="1400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>
              <a:spcBef>
                <a:spcPts val="220"/>
              </a:spcBef>
            </a:pP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sz="1400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z="14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9859C83-448B-4171-8F46-09E8972F6598}"/>
              </a:ext>
            </a:extLst>
          </p:cNvPr>
          <p:cNvSpPr/>
          <p:nvPr/>
        </p:nvSpPr>
        <p:spPr>
          <a:xfrm>
            <a:off x="4896754" y="1708202"/>
            <a:ext cx="2628216" cy="345516"/>
          </a:xfrm>
          <a:prstGeom prst="rect">
            <a:avLst/>
          </a:prstGeom>
          <a:solidFill>
            <a:srgbClr val="FFE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6ABEBAE-0139-42EC-8E29-EC0DBDB145D3}"/>
              </a:ext>
            </a:extLst>
          </p:cNvPr>
          <p:cNvSpPr txBox="1"/>
          <p:nvPr/>
        </p:nvSpPr>
        <p:spPr>
          <a:xfrm>
            <a:off x="5050287" y="1731427"/>
            <a:ext cx="244565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r>
              <a:rPr lang="en-US"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irregular</a:t>
            </a:r>
            <a:r>
              <a:rPr lang="en-US" sz="1400" b="1"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FED75C57-A9FB-4DF5-B1F2-FCE58E814880}"/>
              </a:ext>
            </a:extLst>
          </p:cNvPr>
          <p:cNvSpPr/>
          <p:nvPr/>
        </p:nvSpPr>
        <p:spPr>
          <a:xfrm>
            <a:off x="2260600" y="1569712"/>
            <a:ext cx="8166100" cy="4577088"/>
          </a:xfrm>
          <a:prstGeom prst="roundRect">
            <a:avLst>
              <a:gd name="adj" fmla="val 3229"/>
            </a:avLst>
          </a:prstGeom>
          <a:noFill/>
          <a:ln>
            <a:solidFill>
              <a:srgbClr val="0060B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2004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2378</TotalTime>
  <Words>1004</Words>
  <Application>Microsoft Office PowerPoint</Application>
  <PresentationFormat>Widescreen</PresentationFormat>
  <Paragraphs>165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Main-MASTER</vt:lpstr>
      <vt:lpstr>The preterite</vt:lpstr>
      <vt:lpstr>The preterite</vt:lpstr>
      <vt:lpstr>The preterite</vt:lpstr>
      <vt:lpstr>The preterite</vt:lpstr>
      <vt:lpstr>The preterite</vt:lpstr>
      <vt:lpstr>The preterite</vt:lpstr>
      <vt:lpstr>The preterite</vt:lpstr>
      <vt:lpstr>The preterite</vt:lpstr>
      <vt:lpstr>The preterite</vt:lpstr>
      <vt:lpstr>The preterite</vt:lpstr>
      <vt:lpstr>The preterite</vt:lpstr>
      <vt:lpstr>The preterite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BURAK, ANNETTE</cp:lastModifiedBy>
  <cp:revision>138</cp:revision>
  <dcterms:created xsi:type="dcterms:W3CDTF">2020-01-23T15:55:24Z</dcterms:created>
  <dcterms:modified xsi:type="dcterms:W3CDTF">2022-01-24T21:49:10Z</dcterms:modified>
</cp:coreProperties>
</file>