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jandra Rodríguez" initials="AR" lastIdx="2" clrIdx="0">
    <p:extLst>
      <p:ext uri="{19B8F6BF-5375-455C-9EA6-DF929625EA0E}">
        <p15:presenceInfo xmlns:p15="http://schemas.microsoft.com/office/powerpoint/2012/main" userId="321a8f04f5659db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B4"/>
    <a:srgbClr val="FFF9C7"/>
    <a:srgbClr val="F7941E"/>
    <a:srgbClr val="D4EDFC"/>
    <a:srgbClr val="F8F4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6" autoAdjust="0"/>
    <p:restoredTop sz="94291" autoAdjust="0"/>
  </p:normalViewPr>
  <p:slideViewPr>
    <p:cSldViewPr snapToGrid="0">
      <p:cViewPr varScale="1">
        <p:scale>
          <a:sx n="67" d="100"/>
          <a:sy n="67" d="100"/>
        </p:scale>
        <p:origin x="368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08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2B467F-CD28-44DA-9D0A-EB6F2DF4DD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E3734F-F2B8-4963-BF6B-422051BC82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D1A4F7-85C0-4C39-9DB0-3770A7945AEB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DC767-27BC-431B-97F9-E19E4E8D66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AD48C-13DE-4C7B-885A-09140D0515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532EC2-33C0-40F1-8F2A-EFCE365F5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5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3D60C6E-EBEF-47ED-A33F-0861FCE885F7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3C0CE4-C608-40AD-8998-4CF4DB8727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F8E633D2-4032-487E-8C9E-DCA3263BD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3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67CA505E-D5A4-4B75-85A8-9ADC4B8E45C8}"/>
              </a:ext>
            </a:extLst>
          </p:cNvPr>
          <p:cNvSpPr/>
          <p:nvPr userDrawn="1"/>
        </p:nvSpPr>
        <p:spPr>
          <a:xfrm>
            <a:off x="2430796" y="1602184"/>
            <a:ext cx="1562165" cy="462360"/>
          </a:xfrm>
          <a:prstGeom prst="roundRect">
            <a:avLst>
              <a:gd name="adj" fmla="val 29028"/>
            </a:avLst>
          </a:prstGeom>
          <a:solidFill>
            <a:srgbClr val="00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ANTE TODO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38336" y="1602184"/>
            <a:ext cx="8229600" cy="3099816"/>
          </a:xfrm>
        </p:spPr>
        <p:txBody>
          <a:bodyPr wrap="square">
            <a:noAutofit/>
          </a:bodyPr>
          <a:lstStyle>
            <a:lvl1pPr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 dirty="0"/>
              <a:t>2.4-1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588B40-3913-4B4C-B6CB-E233ED16FFAC}"/>
              </a:ext>
            </a:extLst>
          </p:cNvPr>
          <p:cNvSpPr txBox="1"/>
          <p:nvPr userDrawn="1"/>
        </p:nvSpPr>
        <p:spPr>
          <a:xfrm>
            <a:off x="2438335" y="0"/>
            <a:ext cx="3657600" cy="685800"/>
          </a:xfrm>
          <a:prstGeom prst="rect">
            <a:avLst/>
          </a:prstGeom>
          <a:solidFill>
            <a:srgbClr val="0060B4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pPr marL="91440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CEFEF07-2263-4B55-93BD-01C92B7689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439661" y="1602184"/>
            <a:ext cx="8229600" cy="3099816"/>
          </a:xfrm>
        </p:spPr>
        <p:txBody>
          <a:bodyPr wrap="square">
            <a:noAutofit/>
          </a:bodyPr>
          <a:lstStyle>
            <a:lvl1pPr marL="457200" indent="0" algn="l">
              <a:defRPr/>
            </a:lvl1pPr>
          </a:lstStyle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 dirty="0"/>
              <a:t>2.4-1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BC729514-DE1D-4A10-AF9B-AD290FDB0DAA}"/>
              </a:ext>
            </a:extLst>
          </p:cNvPr>
          <p:cNvSpPr/>
          <p:nvPr userDrawn="1"/>
        </p:nvSpPr>
        <p:spPr>
          <a:xfrm rot="5400000">
            <a:off x="2531411" y="1822729"/>
            <a:ext cx="274320" cy="228600"/>
          </a:xfrm>
          <a:prstGeom prst="triangle">
            <a:avLst/>
          </a:prstGeom>
          <a:solidFill>
            <a:srgbClr val="F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EDB7F0-3112-42D1-9C70-7840D45346D7}"/>
              </a:ext>
            </a:extLst>
          </p:cNvPr>
          <p:cNvSpPr txBox="1"/>
          <p:nvPr userDrawn="1"/>
        </p:nvSpPr>
        <p:spPr>
          <a:xfrm>
            <a:off x="2438335" y="0"/>
            <a:ext cx="3657600" cy="685800"/>
          </a:xfrm>
          <a:prstGeom prst="rect">
            <a:avLst/>
          </a:prstGeom>
          <a:solidFill>
            <a:srgbClr val="0060B4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pPr marL="91440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</a:t>
            </a:r>
          </a:p>
        </p:txBody>
      </p:sp>
    </p:spTree>
    <p:extLst>
      <p:ext uri="{BB962C8B-B14F-4D97-AF65-F5344CB8AC3E}">
        <p14:creationId xmlns:p14="http://schemas.microsoft.com/office/powerpoint/2010/main" val="1493722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ter-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 dirty="0"/>
              <a:t>2.4-1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© by Vista Higher Learning, Inc. All rights reserved.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09BD19-AFCF-40F0-A6D6-D4CF7623525D}"/>
              </a:ext>
            </a:extLst>
          </p:cNvPr>
          <p:cNvSpPr txBox="1"/>
          <p:nvPr userDrawn="1"/>
        </p:nvSpPr>
        <p:spPr>
          <a:xfrm>
            <a:off x="2438335" y="0"/>
            <a:ext cx="3657600" cy="685800"/>
          </a:xfrm>
          <a:prstGeom prst="rect">
            <a:avLst/>
          </a:prstGeom>
          <a:solidFill>
            <a:srgbClr val="0060B4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pPr marL="91440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</a:t>
            </a:r>
          </a:p>
        </p:txBody>
      </p:sp>
    </p:spTree>
    <p:extLst>
      <p:ext uri="{BB962C8B-B14F-4D97-AF65-F5344CB8AC3E}">
        <p14:creationId xmlns:p14="http://schemas.microsoft.com/office/powerpoint/2010/main" val="2255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3F6935C-36EC-4373-925E-1C714CEFD675}"/>
              </a:ext>
            </a:extLst>
          </p:cNvPr>
          <p:cNvSpPr txBox="1"/>
          <p:nvPr userDrawn="1"/>
        </p:nvSpPr>
        <p:spPr>
          <a:xfrm>
            <a:off x="1524881" y="0"/>
            <a:ext cx="868680" cy="70788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9064" y="1602719"/>
            <a:ext cx="8229600" cy="3101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r>
              <a:rPr lang="en-US" dirty="0"/>
              <a:t> </a:t>
            </a:r>
            <a:r>
              <a:rPr lang="en-US" dirty="0" err="1"/>
              <a:t>ins_txt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CO" dirty="0"/>
              <a:t>2.4-1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0" i="0" u="none" strike="noStrike" baseline="0" smtClean="0"/>
            </a:lvl1pPr>
          </a:lstStyle>
          <a:p>
            <a:r>
              <a:rPr lang="en-US" dirty="0"/>
              <a:t>© by Vista Higher Learning, Inc. All rights reserved.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1ADD6E-AAEC-4CF5-9E7F-495FD6488308}"/>
              </a:ext>
            </a:extLst>
          </p:cNvPr>
          <p:cNvSpPr/>
          <p:nvPr userDrawn="1"/>
        </p:nvSpPr>
        <p:spPr>
          <a:xfrm>
            <a:off x="1524881" y="685800"/>
            <a:ext cx="10671048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CD28239-7DCE-4033-97FD-73B19AEFC210}"/>
              </a:ext>
            </a:extLst>
          </p:cNvPr>
          <p:cNvSpPr/>
          <p:nvPr userDrawn="1"/>
        </p:nvSpPr>
        <p:spPr>
          <a:xfrm>
            <a:off x="1783872" y="963374"/>
            <a:ext cx="640080" cy="365760"/>
          </a:xfrm>
          <a:prstGeom prst="roundRect">
            <a:avLst/>
          </a:prstGeom>
          <a:noFill/>
          <a:ln w="28575">
            <a:solidFill>
              <a:srgbClr val="0060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375F2B-26EA-4526-A753-2EBBD136C5C2}"/>
              </a:ext>
            </a:extLst>
          </p:cNvPr>
          <p:cNvSpPr txBox="1"/>
          <p:nvPr userDrawn="1"/>
        </p:nvSpPr>
        <p:spPr>
          <a:xfrm>
            <a:off x="2534925" y="884644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Numbers 31 and higher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512B9F36-943E-4878-9A6A-B23E6F23500D}"/>
              </a:ext>
            </a:extLst>
          </p:cNvPr>
          <p:cNvSpPr txBox="1"/>
          <p:nvPr userDrawn="1"/>
        </p:nvSpPr>
        <p:spPr>
          <a:xfrm>
            <a:off x="2438335" y="0"/>
            <a:ext cx="3657600" cy="685800"/>
          </a:xfrm>
          <a:prstGeom prst="rect">
            <a:avLst/>
          </a:prstGeom>
          <a:solidFill>
            <a:srgbClr val="0060B4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 rtlCol="0">
            <a:spAutoFit/>
          </a:bodyPr>
          <a:lstStyle/>
          <a:p>
            <a:pPr marL="91440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none" spc="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1737360" algn="l" defTabSz="914400" rtl="0" eaLnBrk="1" latinLnBrk="0" hangingPunct="1">
        <a:lnSpc>
          <a:spcPts val="4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None/>
        <a:defRPr sz="2800" kern="1200">
          <a:ln>
            <a:noFill/>
          </a:ln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4ABD53B3-1992-4C18-ADB3-AF98020100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8336" y="1588536"/>
            <a:ext cx="7083035" cy="1509506"/>
          </a:xfrm>
        </p:spPr>
        <p:txBody>
          <a:bodyPr/>
          <a:lstStyle/>
          <a:p>
            <a:r>
              <a:rPr lang="en-US" dirty="0"/>
              <a:t>You have already learned numbers 0–30. Now you will learn the rest of the numbers. </a:t>
            </a:r>
            <a:endParaRPr lang="es-CO" sz="260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5DAAD4F-3D8D-46E7-9BD1-CE16A6D93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2.4-1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65EE966-B4F6-48B4-BD5D-C9E345D27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86B98647-A94E-42CD-BAC6-8FACC7C22D4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Numbers</a:t>
            </a:r>
            <a:r>
              <a:rPr lang="es-CO" dirty="0"/>
              <a:t> 31 and </a:t>
            </a:r>
            <a:r>
              <a:rPr lang="es-CO" dirty="0" err="1"/>
              <a:t>higher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15435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71FA0997-F59C-46CB-8526-8D4067B2E7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02184"/>
            <a:ext cx="8229600" cy="1024902"/>
          </a:xfrm>
        </p:spPr>
        <p:txBody>
          <a:bodyPr/>
          <a:lstStyle/>
          <a:p>
            <a:r>
              <a:rPr lang="en-US" dirty="0"/>
              <a:t>To express a complex number (including years), string together all of its components. </a:t>
            </a:r>
            <a:endParaRPr lang="es-CO" dirty="0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2579510-7997-474E-9904-EA2E8DAE1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2.4-10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614193C-0509-4E9D-B80C-874B4C3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E9424BD-2663-4DA7-AD4E-642381E052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6042730"/>
              </p:ext>
            </p:extLst>
          </p:nvPr>
        </p:nvGraphicFramePr>
        <p:xfrm>
          <a:off x="2906973" y="3143316"/>
          <a:ext cx="7668201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8201">
                  <a:extLst>
                    <a:ext uri="{9D8B030D-6E8A-4147-A177-3AD203B41FA5}">
                      <a16:colId xmlns:a16="http://schemas.microsoft.com/office/drawing/2014/main" val="1422211351"/>
                    </a:ext>
                  </a:extLst>
                </a:gridCol>
              </a:tblGrid>
              <a:tr h="465806">
                <a:tc>
                  <a:txBody>
                    <a:bodyPr/>
                    <a:lstStyle/>
                    <a:p>
                      <a:pPr defTabSz="540000">
                        <a:tabLst/>
                      </a:pPr>
                      <a:r>
                        <a:rPr lang="es-CO" sz="25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55.422   cincuenta y cinco mil cuatrocientos veintidós</a:t>
                      </a:r>
                      <a:endParaRPr lang="es-CO" sz="2500" b="1" i="0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218573"/>
                  </a:ext>
                </a:extLst>
              </a:tr>
            </a:tbl>
          </a:graphicData>
        </a:graphic>
      </p:graphicFrame>
      <p:sp>
        <p:nvSpPr>
          <p:cNvPr id="7" name="Título 6">
            <a:extLst>
              <a:ext uri="{FF2B5EF4-FFF2-40B4-BE49-F238E27FC236}">
                <a16:creationId xmlns:a16="http://schemas.microsoft.com/office/drawing/2014/main" id="{C131EB08-5DC7-4642-B069-E6B41E8FF7A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Numbers</a:t>
            </a:r>
            <a:r>
              <a:rPr lang="es-CO" dirty="0"/>
              <a:t> 31 and </a:t>
            </a:r>
            <a:r>
              <a:rPr lang="es-CO" dirty="0" err="1"/>
              <a:t>higher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30474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F508DD7-3C95-4515-8A84-D2829C2ED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2.4-11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E57A73F-E07A-4BBD-92CE-81C3AA936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8DCAE1F-767F-45C7-9FA1-5ADBD6A8D4EA}"/>
              </a:ext>
            </a:extLst>
          </p:cNvPr>
          <p:cNvSpPr/>
          <p:nvPr/>
        </p:nvSpPr>
        <p:spPr>
          <a:xfrm>
            <a:off x="2628900" y="1606294"/>
            <a:ext cx="7772400" cy="3603659"/>
          </a:xfrm>
          <a:prstGeom prst="rect">
            <a:avLst/>
          </a:prstGeom>
          <a:solidFill>
            <a:srgbClr val="D4ED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FB1E0B9-D770-4D3B-B4BA-C568DA224C3F}"/>
              </a:ext>
            </a:extLst>
          </p:cNvPr>
          <p:cNvSpPr txBox="1"/>
          <p:nvPr/>
        </p:nvSpPr>
        <p:spPr>
          <a:xfrm>
            <a:off x="2959100" y="1897235"/>
            <a:ext cx="7010400" cy="307777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pPr marL="1668463" lvl="3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Write out the Spanish equivalent of each number.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66B871F2-A642-42B2-9399-0F85C3CFD4B4}"/>
              </a:ext>
            </a:extLst>
          </p:cNvPr>
          <p:cNvSpPr/>
          <p:nvPr/>
        </p:nvSpPr>
        <p:spPr>
          <a:xfrm>
            <a:off x="3001511" y="1841246"/>
            <a:ext cx="1603375" cy="441325"/>
          </a:xfrm>
          <a:prstGeom prst="roundRect">
            <a:avLst/>
          </a:prstGeom>
          <a:solidFill>
            <a:srgbClr val="00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432000" bIns="432000" numCol="1" rtlCol="0" anchor="ctr"/>
          <a:lstStyle/>
          <a:p>
            <a:pPr algn="ctr"/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¡INTÉNTALO!</a:t>
            </a:r>
          </a:p>
        </p:txBody>
      </p:sp>
      <p:graphicFrame>
        <p:nvGraphicFramePr>
          <p:cNvPr id="7" name="Tabla 18">
            <a:extLst>
              <a:ext uri="{FF2B5EF4-FFF2-40B4-BE49-F238E27FC236}">
                <a16:creationId xmlns:a16="http://schemas.microsoft.com/office/drawing/2014/main" id="{C93CC2E9-D653-49CF-92CA-9A37405DC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35647"/>
              </p:ext>
            </p:extLst>
          </p:nvPr>
        </p:nvGraphicFramePr>
        <p:xfrm>
          <a:off x="2959100" y="2497818"/>
          <a:ext cx="7200000" cy="2577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0">
                  <a:extLst>
                    <a:ext uri="{9D8B030D-6E8A-4147-A177-3AD203B41FA5}">
                      <a16:colId xmlns:a16="http://schemas.microsoft.com/office/drawing/2014/main" val="1531092812"/>
                    </a:ext>
                  </a:extLst>
                </a:gridCol>
                <a:gridCol w="3600000">
                  <a:extLst>
                    <a:ext uri="{9D8B030D-6E8A-4147-A177-3AD203B41FA5}">
                      <a16:colId xmlns:a16="http://schemas.microsoft.com/office/drawing/2014/main" val="159213880"/>
                    </a:ext>
                  </a:extLst>
                </a:gridCol>
              </a:tblGrid>
              <a:tr h="2577456">
                <a:tc>
                  <a:txBody>
                    <a:bodyPr/>
                    <a:lstStyle/>
                    <a:p>
                      <a:pPr marL="0" indent="0" algn="just" defTabSz="108000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  <a:tabLst/>
                      </a:pP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	</a:t>
                      </a:r>
                      <a:r>
                        <a:rPr lang="es-E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 </a:t>
                      </a: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</a:t>
                      </a:r>
                    </a:p>
                    <a:p>
                      <a:pPr marL="0" indent="0" algn="just" defTabSz="108000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  <a:tabLst/>
                      </a:pP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	</a:t>
                      </a:r>
                      <a:r>
                        <a:rPr lang="es-E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5.000.000</a:t>
                      </a: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_________________________</a:t>
                      </a:r>
                    </a:p>
                    <a:p>
                      <a:pPr marL="0" indent="0" algn="just" defTabSz="108000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  <a:tabLst/>
                      </a:pP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	</a:t>
                      </a:r>
                      <a:r>
                        <a:rPr lang="es-E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</a:t>
                      </a: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______________________________</a:t>
                      </a:r>
                    </a:p>
                    <a:p>
                      <a:pPr marL="0" indent="0" algn="just" defTabSz="108000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  <a:tabLst/>
                      </a:pP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	</a:t>
                      </a:r>
                      <a:r>
                        <a:rPr lang="es-E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_______________________________</a:t>
                      </a:r>
                    </a:p>
                    <a:p>
                      <a:pPr marL="0" indent="0" algn="just" defTabSz="108000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  <a:tabLst/>
                      </a:pP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	</a:t>
                      </a:r>
                      <a:r>
                        <a:rPr lang="es-E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_______________________________</a:t>
                      </a:r>
                    </a:p>
                    <a:p>
                      <a:pPr marL="0" marR="0" lvl="0" indent="0" algn="just" defTabSz="1080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	</a:t>
                      </a:r>
                      <a:r>
                        <a:rPr lang="es-E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550.300 </a:t>
                      </a: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108000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  <a:tabLst/>
                      </a:pP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7.	</a:t>
                      </a:r>
                      <a:r>
                        <a:rPr lang="es-E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</a:t>
                      </a: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______________________________</a:t>
                      </a:r>
                    </a:p>
                    <a:p>
                      <a:pPr marL="0" indent="0" algn="just" defTabSz="108000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  <a:tabLst/>
                      </a:pP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8.	</a:t>
                      </a:r>
                      <a:r>
                        <a:rPr lang="es-E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_______________________________</a:t>
                      </a:r>
                    </a:p>
                    <a:p>
                      <a:pPr marL="0" indent="0" algn="just" defTabSz="108000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  <a:tabLst/>
                      </a:pP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9.	</a:t>
                      </a:r>
                      <a:r>
                        <a:rPr lang="es-E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______________________________</a:t>
                      </a:r>
                    </a:p>
                    <a:p>
                      <a:pPr marL="0" indent="0" algn="just" defTabSz="108000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  <a:tabLst>
                          <a:tab pos="180975" algn="l"/>
                        </a:tabLst>
                      </a:pP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	</a:t>
                      </a:r>
                      <a:r>
                        <a:rPr lang="es-E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</a:t>
                      </a: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_______________________________</a:t>
                      </a:r>
                    </a:p>
                    <a:p>
                      <a:pPr marL="0" indent="0" algn="just" defTabSz="108000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  <a:tabLst>
                          <a:tab pos="180975" algn="l"/>
                        </a:tabLst>
                      </a:pP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		</a:t>
                      </a:r>
                      <a:r>
                        <a:rPr lang="es-E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17.123</a:t>
                      </a: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___________________________</a:t>
                      </a:r>
                    </a:p>
                    <a:p>
                      <a:pPr marL="0" marR="0" lvl="0" indent="0" algn="just" defTabSz="1080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0" algn="dec"/>
                        </a:tabLst>
                        <a:defRPr/>
                      </a:pP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12.	</a:t>
                      </a:r>
                      <a:r>
                        <a:rPr lang="es-ES" sz="1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497</a:t>
                      </a:r>
                      <a:r>
                        <a:rPr lang="es-ES" sz="14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______________________________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548276"/>
                  </a:ext>
                </a:extLst>
              </a:tr>
            </a:tbl>
          </a:graphicData>
        </a:graphic>
      </p:graphicFrame>
      <p:sp>
        <p:nvSpPr>
          <p:cNvPr id="11" name="CuadroTexto 10">
            <a:extLst>
              <a:ext uri="{FF2B5EF4-FFF2-40B4-BE49-F238E27FC236}">
                <a16:creationId xmlns:a16="http://schemas.microsoft.com/office/drawing/2014/main" id="{CF9A2FDA-F923-48A3-86AE-DDDA360BA1B1}"/>
              </a:ext>
            </a:extLst>
          </p:cNvPr>
          <p:cNvSpPr txBox="1"/>
          <p:nvPr/>
        </p:nvSpPr>
        <p:spPr>
          <a:xfrm>
            <a:off x="3561966" y="2517523"/>
            <a:ext cx="2722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i="1" dirty="0">
                <a:solidFill>
                  <a:srgbClr val="0060B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ciento dos</a:t>
            </a:r>
            <a:endParaRPr lang="es-CO" sz="1300" b="1" i="1" dirty="0">
              <a:solidFill>
                <a:srgbClr val="0060B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ítulo 11">
            <a:extLst>
              <a:ext uri="{FF2B5EF4-FFF2-40B4-BE49-F238E27FC236}">
                <a16:creationId xmlns:a16="http://schemas.microsoft.com/office/drawing/2014/main" id="{00C0D595-20F8-4143-BB55-BFD0A1CD0B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Numbers</a:t>
            </a:r>
            <a:r>
              <a:rPr lang="es-CO" dirty="0"/>
              <a:t> 31 and </a:t>
            </a:r>
            <a:r>
              <a:rPr lang="es-CO" dirty="0" err="1"/>
              <a:t>higher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8196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889AB1C-86BE-479F-A64A-CDFF8692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2.4-2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78BFE2C-1EFE-4561-BCC5-E72583DF6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20C9D451-03D7-4EE7-B43D-A2C472C9D275}"/>
              </a:ext>
            </a:extLst>
          </p:cNvPr>
          <p:cNvSpPr txBox="1"/>
          <p:nvPr/>
        </p:nvSpPr>
        <p:spPr>
          <a:xfrm>
            <a:off x="2443485" y="1639024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Numbers 31–100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D1EFB9CF-99C1-4DD9-943B-8AA1E0C4B4D0}"/>
              </a:ext>
            </a:extLst>
          </p:cNvPr>
          <p:cNvSpPr txBox="1">
            <a:spLocks/>
          </p:cNvSpPr>
          <p:nvPr/>
        </p:nvSpPr>
        <p:spPr>
          <a:xfrm>
            <a:off x="2439661" y="2116535"/>
            <a:ext cx="8286396" cy="452326"/>
          </a:xfrm>
          <a:prstGeom prst="rect">
            <a:avLst/>
          </a:prstGeom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Numbers 31–99 follow the same basic pattern as 21–29.</a:t>
            </a:r>
          </a:p>
        </p:txBody>
      </p:sp>
      <p:sp>
        <p:nvSpPr>
          <p:cNvPr id="6" name="Isosceles Triangle 2">
            <a:extLst>
              <a:ext uri="{FF2B5EF4-FFF2-40B4-BE49-F238E27FC236}">
                <a16:creationId xmlns:a16="http://schemas.microsoft.com/office/drawing/2014/main" id="{68F24104-7E7B-4045-8698-8C53453D4DFE}"/>
              </a:ext>
            </a:extLst>
          </p:cNvPr>
          <p:cNvSpPr/>
          <p:nvPr/>
        </p:nvSpPr>
        <p:spPr>
          <a:xfrm rot="5400000">
            <a:off x="2531411" y="2317400"/>
            <a:ext cx="274320" cy="228600"/>
          </a:xfrm>
          <a:prstGeom prst="triangle">
            <a:avLst/>
          </a:prstGeom>
          <a:solidFill>
            <a:srgbClr val="F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: esquinas superiores redondeadas 6">
            <a:extLst>
              <a:ext uri="{FF2B5EF4-FFF2-40B4-BE49-F238E27FC236}">
                <a16:creationId xmlns:a16="http://schemas.microsoft.com/office/drawing/2014/main" id="{7AB0DAF6-5215-4AC0-A980-6DB8BAFDF3E9}"/>
              </a:ext>
            </a:extLst>
          </p:cNvPr>
          <p:cNvSpPr/>
          <p:nvPr/>
        </p:nvSpPr>
        <p:spPr>
          <a:xfrm>
            <a:off x="2665294" y="3140828"/>
            <a:ext cx="7241242" cy="2950268"/>
          </a:xfrm>
          <a:prstGeom prst="round2SameRect">
            <a:avLst>
              <a:gd name="adj1" fmla="val 0"/>
              <a:gd name="adj2" fmla="val 9895"/>
            </a:avLst>
          </a:prstGeom>
          <a:solidFill>
            <a:srgbClr val="F8F4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D5F2AC12-5C2A-431D-BCAD-E17942D9986E}"/>
              </a:ext>
            </a:extLst>
          </p:cNvPr>
          <p:cNvSpPr/>
          <p:nvPr/>
        </p:nvSpPr>
        <p:spPr>
          <a:xfrm>
            <a:off x="2549180" y="2828437"/>
            <a:ext cx="7448482" cy="457200"/>
          </a:xfrm>
          <a:prstGeom prst="roundRect">
            <a:avLst>
              <a:gd name="adj" fmla="val 33334"/>
            </a:avLst>
          </a:prstGeom>
          <a:solidFill>
            <a:srgbClr val="00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err="1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 31–100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9D0CB736-DE9D-40B5-A985-0C1CB8427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459480"/>
              </p:ext>
            </p:extLst>
          </p:nvPr>
        </p:nvGraphicFramePr>
        <p:xfrm>
          <a:off x="2918684" y="3495020"/>
          <a:ext cx="6709473" cy="2377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9187">
                  <a:extLst>
                    <a:ext uri="{9D8B030D-6E8A-4147-A177-3AD203B41FA5}">
                      <a16:colId xmlns:a16="http://schemas.microsoft.com/office/drawing/2014/main" val="3542052583"/>
                    </a:ext>
                  </a:extLst>
                </a:gridCol>
                <a:gridCol w="2441360">
                  <a:extLst>
                    <a:ext uri="{9D8B030D-6E8A-4147-A177-3AD203B41FA5}">
                      <a16:colId xmlns:a16="http://schemas.microsoft.com/office/drawing/2014/main" val="3664607184"/>
                    </a:ext>
                  </a:extLst>
                </a:gridCol>
                <a:gridCol w="2338926">
                  <a:extLst>
                    <a:ext uri="{9D8B030D-6E8A-4147-A177-3AD203B41FA5}">
                      <a16:colId xmlns:a16="http://schemas.microsoft.com/office/drawing/2014/main" val="2348320218"/>
                    </a:ext>
                  </a:extLst>
                </a:gridCol>
              </a:tblGrid>
              <a:tr h="2377001">
                <a:tc>
                  <a:txBody>
                    <a:bodyPr/>
                    <a:lstStyle/>
                    <a:p>
                      <a:pPr marL="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31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 y uno  </a:t>
                      </a:r>
                    </a:p>
                    <a:p>
                      <a:pPr marL="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 y dos  </a:t>
                      </a:r>
                    </a:p>
                    <a:p>
                      <a:pPr marL="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 y tres  </a:t>
                      </a:r>
                    </a:p>
                    <a:p>
                      <a:pPr marL="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 y cuatro  </a:t>
                      </a:r>
                    </a:p>
                    <a:p>
                      <a:pPr marL="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 y cinco  </a:t>
                      </a:r>
                    </a:p>
                    <a:p>
                      <a:pPr marL="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 y seis </a:t>
                      </a:r>
                    </a:p>
                    <a:p>
                      <a:pPr marL="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 y siete  </a:t>
                      </a:r>
                    </a:p>
                    <a:p>
                      <a:pPr marL="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 y ocho  </a:t>
                      </a:r>
                    </a:p>
                    <a:p>
                      <a:pPr marL="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  </a:t>
                      </a:r>
                      <a:r>
                        <a:rPr lang="es-CO" sz="14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 y nueve</a:t>
                      </a:r>
                      <a:endParaRPr lang="es-CO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6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cuarenta</a:t>
                      </a:r>
                    </a:p>
                    <a:p>
                      <a:pPr marL="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cuarenta y uno  </a:t>
                      </a:r>
                    </a:p>
                    <a:p>
                      <a:pPr marL="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cuarenta y dos  </a:t>
                      </a:r>
                    </a:p>
                    <a:p>
                      <a:pPr marL="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cuarenta y tres  </a:t>
                      </a:r>
                    </a:p>
                    <a:p>
                      <a:pPr marL="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cuarenta y cuatro  </a:t>
                      </a:r>
                    </a:p>
                    <a:p>
                      <a:pPr marL="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cuarenta y cinco  </a:t>
                      </a:r>
                    </a:p>
                    <a:p>
                      <a:pPr marL="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cuarenta y seis  </a:t>
                      </a:r>
                    </a:p>
                    <a:p>
                      <a:pPr marL="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cuarenta y siete  </a:t>
                      </a:r>
                    </a:p>
                    <a:p>
                      <a:pPr marL="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cuarenta y ocho  </a:t>
                      </a:r>
                    </a:p>
                    <a:p>
                      <a:pPr marL="0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cuarenta y nueve</a:t>
                      </a:r>
                    </a:p>
                  </a:txBody>
                  <a:tcPr>
                    <a:lnL w="12700" cap="flat" cmpd="sng" algn="ctr">
                      <a:solidFill>
                        <a:srgbClr val="006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250825" indent="49213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50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cincuenta</a:t>
                      </a:r>
                    </a:p>
                    <a:p>
                      <a:pPr marL="250825" indent="49213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51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cincuenta y uno  </a:t>
                      </a:r>
                    </a:p>
                    <a:p>
                      <a:pPr marL="250825" indent="49213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52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cincuenta y dos  </a:t>
                      </a:r>
                    </a:p>
                    <a:p>
                      <a:pPr marL="250825" indent="49213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60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sesenta</a:t>
                      </a:r>
                    </a:p>
                    <a:p>
                      <a:pPr marL="250825" indent="49213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63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sesenta y tres  </a:t>
                      </a:r>
                    </a:p>
                    <a:p>
                      <a:pPr marL="250825" indent="49213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64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sesenta y cuatro  </a:t>
                      </a:r>
                    </a:p>
                    <a:p>
                      <a:pPr marL="250825" indent="49213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70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setenta</a:t>
                      </a:r>
                    </a:p>
                    <a:p>
                      <a:pPr marL="250825" indent="49213" algn="l" defTabSz="360000"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80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ochenta</a:t>
                      </a:r>
                    </a:p>
                    <a:p>
                      <a:pPr marL="250825" indent="49213" algn="l" defTabSz="360000">
                        <a:buNone/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90  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Noventa</a:t>
                      </a:r>
                    </a:p>
                    <a:p>
                      <a:pPr marL="252000" indent="0" algn="l" defTabSz="360000">
                        <a:buNone/>
                        <a:tabLst>
                          <a:tab pos="324000" algn="ctr"/>
                          <a:tab pos="360000" algn="l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cien, ciento</a:t>
                      </a:r>
                    </a:p>
                  </a:txBody>
                  <a:tcPr>
                    <a:lnL w="12700" cap="flat" cmpd="sng" algn="ctr">
                      <a:solidFill>
                        <a:srgbClr val="006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026119"/>
                  </a:ext>
                </a:extLst>
              </a:tr>
            </a:tbl>
          </a:graphicData>
        </a:graphic>
      </p:graphicFrame>
      <p:sp>
        <p:nvSpPr>
          <p:cNvPr id="10" name="Elipse 9">
            <a:extLst>
              <a:ext uri="{FF2B5EF4-FFF2-40B4-BE49-F238E27FC236}">
                <a16:creationId xmlns:a16="http://schemas.microsoft.com/office/drawing/2014/main" id="{187CF1D1-41DB-46F0-A6D1-4DCC5BE85F2B}"/>
              </a:ext>
            </a:extLst>
          </p:cNvPr>
          <p:cNvSpPr/>
          <p:nvPr/>
        </p:nvSpPr>
        <p:spPr>
          <a:xfrm>
            <a:off x="4785863" y="5831795"/>
            <a:ext cx="108000" cy="108000"/>
          </a:xfrm>
          <a:prstGeom prst="ellipse">
            <a:avLst/>
          </a:prstGeom>
          <a:solidFill>
            <a:srgbClr val="00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A1D6A988-6A9F-4B04-A1B3-B0E9E993AC2F}"/>
              </a:ext>
            </a:extLst>
          </p:cNvPr>
          <p:cNvSpPr/>
          <p:nvPr/>
        </p:nvSpPr>
        <p:spPr>
          <a:xfrm>
            <a:off x="7233437" y="5831795"/>
            <a:ext cx="108000" cy="108000"/>
          </a:xfrm>
          <a:prstGeom prst="ellipse">
            <a:avLst/>
          </a:prstGeom>
          <a:solidFill>
            <a:srgbClr val="00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Título 11">
            <a:extLst>
              <a:ext uri="{FF2B5EF4-FFF2-40B4-BE49-F238E27FC236}">
                <a16:creationId xmlns:a16="http://schemas.microsoft.com/office/drawing/2014/main" id="{66BECA2F-690D-49EB-8585-ACE5978923A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Numbers</a:t>
            </a:r>
            <a:r>
              <a:rPr lang="es-CO" dirty="0"/>
              <a:t> 31 and </a:t>
            </a:r>
            <a:r>
              <a:rPr lang="es-CO" dirty="0" err="1"/>
              <a:t>higher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954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780917B-A784-45D0-8BA9-BF6B12F424F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711368"/>
            <a:ext cx="8229600" cy="1111987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sz="2400" b="1" dirty="0"/>
              <a:t>Y </a:t>
            </a:r>
            <a:r>
              <a:rPr lang="en-US" sz="2400" dirty="0"/>
              <a:t>is used in most numbers from </a:t>
            </a:r>
            <a:r>
              <a:rPr lang="en-US" sz="2400" b="1" dirty="0"/>
              <a:t>31 </a:t>
            </a:r>
            <a:r>
              <a:rPr lang="en-US" sz="2400" dirty="0"/>
              <a:t>through </a:t>
            </a:r>
            <a:r>
              <a:rPr lang="en-US" sz="2400" b="1" dirty="0"/>
              <a:t>99</a:t>
            </a:r>
            <a:r>
              <a:rPr lang="en-US" sz="2400" dirty="0"/>
              <a:t>. Unlike numbers 21–29, these numbers must be written as three separate words. </a:t>
            </a:r>
            <a:endParaRPr lang="es-CO" sz="240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5523CC5-0480-41EA-A200-19E3A41F6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2.4-3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DB6E2A-5566-46E2-A0C9-7FDFE953F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5" name="Tabla 18">
            <a:extLst>
              <a:ext uri="{FF2B5EF4-FFF2-40B4-BE49-F238E27FC236}">
                <a16:creationId xmlns:a16="http://schemas.microsoft.com/office/drawing/2014/main" id="{64354B76-5B93-414E-B388-BD1B70176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353808"/>
              </p:ext>
            </p:extLst>
          </p:nvPr>
        </p:nvGraphicFramePr>
        <p:xfrm>
          <a:off x="2927350" y="3030015"/>
          <a:ext cx="770255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2065">
                  <a:extLst>
                    <a:ext uri="{9D8B030D-6E8A-4147-A177-3AD203B41FA5}">
                      <a16:colId xmlns:a16="http://schemas.microsoft.com/office/drawing/2014/main" val="1531092812"/>
                    </a:ext>
                  </a:extLst>
                </a:gridCol>
                <a:gridCol w="3710485">
                  <a:extLst>
                    <a:ext uri="{9D8B030D-6E8A-4147-A177-3AD203B41FA5}">
                      <a16:colId xmlns:a16="http://schemas.microsoft.com/office/drawing/2014/main" val="159213880"/>
                    </a:ext>
                  </a:extLst>
                </a:gridCol>
              </a:tblGrid>
              <a:tr h="1570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 </a:t>
                      </a:r>
                      <a:r>
                        <a:rPr lang="en-US" sz="18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noventa</a:t>
                      </a:r>
                      <a:r>
                        <a:rPr lang="en-US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US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dos </a:t>
                      </a:r>
                      <a:r>
                        <a:rPr lang="en-US" sz="18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exámenes</a:t>
                      </a:r>
                      <a:r>
                        <a:rPr 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r>
                        <a:rPr lang="en-US" sz="1800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There are ninety-two exams.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Hay </a:t>
                      </a:r>
                      <a:r>
                        <a:rPr lang="es-E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cuarenta </a:t>
                      </a:r>
                      <a:r>
                        <a:rPr lang="es-ES" sz="18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</a:t>
                      </a:r>
                      <a:r>
                        <a:rPr lang="es-E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dos </a:t>
                      </a:r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estudiantes.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There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are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forty-two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8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students</a:t>
                      </a:r>
                      <a:r>
                        <a:rPr lang="es-E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53038"/>
                  </a:ext>
                </a:extLst>
              </a:tr>
            </a:tbl>
          </a:graphicData>
        </a:graphic>
      </p:graphicFrame>
      <p:sp>
        <p:nvSpPr>
          <p:cNvPr id="9" name="Título 8">
            <a:extLst>
              <a:ext uri="{FF2B5EF4-FFF2-40B4-BE49-F238E27FC236}">
                <a16:creationId xmlns:a16="http://schemas.microsoft.com/office/drawing/2014/main" id="{944F574E-D3D2-430E-9A52-697E35F08FA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Numbers</a:t>
            </a:r>
            <a:r>
              <a:rPr lang="es-CO" dirty="0"/>
              <a:t> 31 and </a:t>
            </a:r>
            <a:r>
              <a:rPr lang="es-CO" dirty="0" err="1"/>
              <a:t>higher</a:t>
            </a:r>
            <a:endParaRPr lang="es-CO" dirty="0"/>
          </a:p>
        </p:txBody>
      </p:sp>
      <p:pic>
        <p:nvPicPr>
          <p:cNvPr id="10" name="Imagen 9" descr="A student enters a classroom and her teacher looks at her with disdain, from the front of the classroom. A speech box above the teacher says &quot;¡Llegas treinta y cinco minutos tarde!&quot;">
            <a:extLst>
              <a:ext uri="{FF2B5EF4-FFF2-40B4-BE49-F238E27FC236}">
                <a16:creationId xmlns:a16="http://schemas.microsoft.com/office/drawing/2014/main" id="{97D8BD2B-8CDB-47B5-B9E2-0DFE5369A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821" y="3755152"/>
            <a:ext cx="3139880" cy="252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500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6CF6F01-41F3-4EA8-ACD7-3CE302A3F8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02184"/>
            <a:ext cx="7792910" cy="1518387"/>
          </a:xfrm>
        </p:spPr>
        <p:txBody>
          <a:bodyPr/>
          <a:lstStyle/>
          <a:p>
            <a:r>
              <a:rPr lang="en-US" dirty="0"/>
              <a:t>With numbers that end in </a:t>
            </a:r>
            <a:r>
              <a:rPr lang="en-US" b="1" dirty="0" err="1"/>
              <a:t>uno</a:t>
            </a:r>
            <a:r>
              <a:rPr lang="en-US" b="1" dirty="0"/>
              <a:t> </a:t>
            </a:r>
            <a:r>
              <a:rPr lang="en-US" dirty="0"/>
              <a:t>(31, 41, etc.), </a:t>
            </a:r>
            <a:r>
              <a:rPr lang="en-US" b="1" dirty="0" err="1"/>
              <a:t>uno</a:t>
            </a:r>
            <a:r>
              <a:rPr lang="en-US" b="1" dirty="0"/>
              <a:t> </a:t>
            </a:r>
            <a:r>
              <a:rPr lang="en-US" dirty="0"/>
              <a:t>becomes </a:t>
            </a:r>
            <a:r>
              <a:rPr lang="en-US" b="1" dirty="0"/>
              <a:t>un </a:t>
            </a:r>
            <a:r>
              <a:rPr lang="en-US" dirty="0"/>
              <a:t>before a masculine noun and </a:t>
            </a:r>
            <a:r>
              <a:rPr lang="en-US" b="1" dirty="0"/>
              <a:t>una </a:t>
            </a:r>
            <a:r>
              <a:rPr lang="en-US" dirty="0"/>
              <a:t>before a feminine noun. 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27E83EA-62BC-4D74-AAF9-1949ED20F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2.4-4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8D8FD31-92C6-4511-A234-6710F18F4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5" name="Tabla 18">
            <a:extLst>
              <a:ext uri="{FF2B5EF4-FFF2-40B4-BE49-F238E27FC236}">
                <a16:creationId xmlns:a16="http://schemas.microsoft.com/office/drawing/2014/main" id="{672B2EA1-70D2-4898-9D90-05BF54714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714357"/>
              </p:ext>
            </p:extLst>
          </p:nvPr>
        </p:nvGraphicFramePr>
        <p:xfrm>
          <a:off x="2927350" y="3527620"/>
          <a:ext cx="770255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1247">
                  <a:extLst>
                    <a:ext uri="{9D8B030D-6E8A-4147-A177-3AD203B41FA5}">
                      <a16:colId xmlns:a16="http://schemas.microsoft.com/office/drawing/2014/main" val="1531092812"/>
                    </a:ext>
                  </a:extLst>
                </a:gridCol>
                <a:gridCol w="3601303">
                  <a:extLst>
                    <a:ext uri="{9D8B030D-6E8A-4147-A177-3AD203B41FA5}">
                      <a16:colId xmlns:a16="http://schemas.microsoft.com/office/drawing/2014/main" val="159213880"/>
                    </a:ext>
                  </a:extLst>
                </a:gridCol>
              </a:tblGrid>
              <a:tr h="1570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 </a:t>
                      </a:r>
                      <a:r>
                        <a:rPr lang="en-US" sz="18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treinta</a:t>
                      </a:r>
                      <a:r>
                        <a:rPr lang="en-US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US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</a:t>
                      </a:r>
                      <a:r>
                        <a:rPr lang="en-US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chicos</a:t>
                      </a:r>
                      <a:r>
                        <a:rPr 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r>
                        <a:rPr lang="en-US" sz="1800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There are thirty-one guys.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Hay </a:t>
                      </a:r>
                      <a:r>
                        <a:rPr lang="en-US" sz="1800" b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treinta</a:t>
                      </a:r>
                      <a:r>
                        <a:rPr lang="en-U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U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una</a:t>
                      </a:r>
                      <a:r>
                        <a:rPr lang="en-U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chicas</a:t>
                      </a:r>
                      <a:r>
                        <a:rPr 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There are thirty-one girls.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53038"/>
                  </a:ext>
                </a:extLst>
              </a:tr>
            </a:tbl>
          </a:graphicData>
        </a:graphic>
      </p:graphicFrame>
      <p:sp>
        <p:nvSpPr>
          <p:cNvPr id="6" name="Título 5">
            <a:extLst>
              <a:ext uri="{FF2B5EF4-FFF2-40B4-BE49-F238E27FC236}">
                <a16:creationId xmlns:a16="http://schemas.microsoft.com/office/drawing/2014/main" id="{9129008E-654C-4DBB-964E-7B36330F106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Numbers</a:t>
            </a:r>
            <a:r>
              <a:rPr lang="es-CO" dirty="0"/>
              <a:t> 31 and </a:t>
            </a:r>
            <a:r>
              <a:rPr lang="es-CO" dirty="0" err="1"/>
              <a:t>higher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13669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6CF6F01-41F3-4EA8-ACD7-3CE302A3F8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02184"/>
            <a:ext cx="7473596" cy="2041768"/>
          </a:xfrm>
        </p:spPr>
        <p:txBody>
          <a:bodyPr/>
          <a:lstStyle/>
          <a:p>
            <a:r>
              <a:rPr lang="en-US" b="1" dirty="0" err="1"/>
              <a:t>Cien</a:t>
            </a:r>
            <a:r>
              <a:rPr lang="en-US" b="1" dirty="0"/>
              <a:t> </a:t>
            </a:r>
            <a:r>
              <a:rPr lang="en-US" dirty="0"/>
              <a:t>is used before nouns and in counting. The words </a:t>
            </a:r>
            <a:r>
              <a:rPr lang="en-US" b="1" dirty="0"/>
              <a:t>un</a:t>
            </a:r>
            <a:r>
              <a:rPr lang="en-US" dirty="0"/>
              <a:t>, </a:t>
            </a:r>
            <a:r>
              <a:rPr lang="en-US" b="1" dirty="0"/>
              <a:t>una</a:t>
            </a:r>
            <a:r>
              <a:rPr lang="en-US" dirty="0"/>
              <a:t>, and </a:t>
            </a:r>
            <a:r>
              <a:rPr lang="en-US" b="1" dirty="0" err="1"/>
              <a:t>uno</a:t>
            </a:r>
            <a:r>
              <a:rPr lang="en-US" b="1" dirty="0"/>
              <a:t> </a:t>
            </a:r>
            <a:r>
              <a:rPr lang="en-US" dirty="0"/>
              <a:t>are never used before </a:t>
            </a:r>
            <a:r>
              <a:rPr lang="en-US" b="1" dirty="0" err="1"/>
              <a:t>cien</a:t>
            </a:r>
            <a:r>
              <a:rPr lang="en-US" b="1" dirty="0"/>
              <a:t> </a:t>
            </a:r>
            <a:r>
              <a:rPr lang="en-US" dirty="0"/>
              <a:t>in Spanish. Use </a:t>
            </a:r>
            <a:r>
              <a:rPr lang="en-US" b="1" dirty="0" err="1"/>
              <a:t>cientos</a:t>
            </a:r>
            <a:r>
              <a:rPr lang="en-US" b="1" dirty="0"/>
              <a:t> </a:t>
            </a:r>
            <a:r>
              <a:rPr lang="en-US" dirty="0"/>
              <a:t>to say </a:t>
            </a:r>
            <a:r>
              <a:rPr lang="en-US" i="1" dirty="0"/>
              <a:t>hundreds</a:t>
            </a:r>
            <a:r>
              <a:rPr lang="en-US" dirty="0"/>
              <a:t>. 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27E83EA-62BC-4D74-AAF9-1949ED20F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2.4-5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8D8FD31-92C6-4511-A234-6710F18F4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5" name="Tabla 18">
            <a:extLst>
              <a:ext uri="{FF2B5EF4-FFF2-40B4-BE49-F238E27FC236}">
                <a16:creationId xmlns:a16="http://schemas.microsoft.com/office/drawing/2014/main" id="{672B2EA1-70D2-4898-9D90-05BF54714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911636"/>
              </p:ext>
            </p:extLst>
          </p:nvPr>
        </p:nvGraphicFramePr>
        <p:xfrm>
          <a:off x="2927350" y="4106898"/>
          <a:ext cx="770255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4077">
                  <a:extLst>
                    <a:ext uri="{9D8B030D-6E8A-4147-A177-3AD203B41FA5}">
                      <a16:colId xmlns:a16="http://schemas.microsoft.com/office/drawing/2014/main" val="1531092812"/>
                    </a:ext>
                  </a:extLst>
                </a:gridCol>
                <a:gridCol w="3478473">
                  <a:extLst>
                    <a:ext uri="{9D8B030D-6E8A-4147-A177-3AD203B41FA5}">
                      <a16:colId xmlns:a16="http://schemas.microsoft.com/office/drawing/2014/main" val="159213880"/>
                    </a:ext>
                  </a:extLst>
                </a:gridCol>
              </a:tblGrid>
              <a:tr h="1570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 </a:t>
                      </a:r>
                      <a:r>
                        <a:rPr lang="en-US" sz="18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cien</a:t>
                      </a:r>
                      <a:r>
                        <a:rPr 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libros</a:t>
                      </a:r>
                      <a:r>
                        <a:rPr 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</a:t>
                      </a:r>
                      <a:r>
                        <a:rPr lang="en-US" sz="18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cien</a:t>
                      </a:r>
                      <a:r>
                        <a:rPr 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sillas</a:t>
                      </a:r>
                      <a:r>
                        <a:rPr lang="en-US" sz="18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163513" indent="-163513" algn="l"/>
                      <a:r>
                        <a:rPr lang="en-US" sz="1800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There are one hundred books </a:t>
                      </a:r>
                      <a:br>
                        <a:rPr lang="en-US" sz="1800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0" i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one hundred chairs.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</a:t>
                      </a:r>
                      <a:r>
                        <a:rPr lang="en-US" sz="1800" b="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Cuántos</a:t>
                      </a:r>
                      <a:r>
                        <a:rPr 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libros</a:t>
                      </a:r>
                      <a:r>
                        <a:rPr 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hay? </a:t>
                      </a:r>
                      <a:r>
                        <a:rPr lang="en-US" sz="1800" b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Cientos</a:t>
                      </a:r>
                      <a:r>
                        <a:rPr lang="en-U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177800" indent="-177800"/>
                      <a:r>
                        <a:rPr lang="en-US" sz="18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How many books are there? Hundreds.</a:t>
                      </a:r>
                      <a:endParaRPr lang="es-CO" sz="1800" b="0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2953038"/>
                  </a:ext>
                </a:extLst>
              </a:tr>
            </a:tbl>
          </a:graphicData>
        </a:graphic>
      </p:graphicFrame>
      <p:sp>
        <p:nvSpPr>
          <p:cNvPr id="6" name="Título 5">
            <a:extLst>
              <a:ext uri="{FF2B5EF4-FFF2-40B4-BE49-F238E27FC236}">
                <a16:creationId xmlns:a16="http://schemas.microsoft.com/office/drawing/2014/main" id="{DF7672F8-9666-4240-BA9E-55FB31D5CC7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Numbers</a:t>
            </a:r>
            <a:r>
              <a:rPr lang="es-CO" dirty="0"/>
              <a:t> 31 and </a:t>
            </a:r>
            <a:r>
              <a:rPr lang="es-CO" dirty="0" err="1"/>
              <a:t>higher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76517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B14D3B-FA94-4C47-9023-00B74C05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2.4-6</a:t>
            </a:r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92AE87E-6A9A-406F-836E-5806FDD93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5901189" cy="320040"/>
          </a:xfrm>
        </p:spPr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sp>
        <p:nvSpPr>
          <p:cNvPr id="4" name="TextBox 17">
            <a:extLst>
              <a:ext uri="{FF2B5EF4-FFF2-40B4-BE49-F238E27FC236}">
                <a16:creationId xmlns:a16="http://schemas.microsoft.com/office/drawing/2014/main" id="{2B05A94D-952C-4D7D-B3B5-8438285A015E}"/>
              </a:ext>
            </a:extLst>
          </p:cNvPr>
          <p:cNvSpPr txBox="1"/>
          <p:nvPr/>
        </p:nvSpPr>
        <p:spPr>
          <a:xfrm>
            <a:off x="2443485" y="1522912"/>
            <a:ext cx="7567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Numbers 101 and higher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0869AE70-B6D1-4BF5-8D2A-F320317A4318}"/>
              </a:ext>
            </a:extLst>
          </p:cNvPr>
          <p:cNvSpPr txBox="1">
            <a:spLocks/>
          </p:cNvSpPr>
          <p:nvPr/>
        </p:nvSpPr>
        <p:spPr>
          <a:xfrm>
            <a:off x="2439661" y="2095958"/>
            <a:ext cx="7807425" cy="1161845"/>
          </a:xfrm>
          <a:prstGeom prst="rect">
            <a:avLst/>
          </a:prstGeom>
        </p:spPr>
        <p:txBody>
          <a:bodyPr wrap="square">
            <a:noAutofit/>
          </a:bodyPr>
          <a:lstStyle>
            <a:lvl1pPr marL="457200" indent="0" algn="l" defTabSz="914400" rtl="0" eaLnBrk="1" latinLnBrk="0" hangingPunct="1">
              <a:lnSpc>
                <a:spcPts val="4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800" kern="12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en-US" sz="2400" dirty="0"/>
              <a:t>As shown in the chart, Spanish uses a period to indicate thousands and millions, rather than a comma as is used in English. </a:t>
            </a:r>
          </a:p>
        </p:txBody>
      </p:sp>
      <p:sp>
        <p:nvSpPr>
          <p:cNvPr id="6" name="Isosceles Triangle 2">
            <a:extLst>
              <a:ext uri="{FF2B5EF4-FFF2-40B4-BE49-F238E27FC236}">
                <a16:creationId xmlns:a16="http://schemas.microsoft.com/office/drawing/2014/main" id="{D21C65CA-2C1B-472C-952E-8286FDBE8E12}"/>
              </a:ext>
            </a:extLst>
          </p:cNvPr>
          <p:cNvSpPr/>
          <p:nvPr/>
        </p:nvSpPr>
        <p:spPr>
          <a:xfrm rot="5400000">
            <a:off x="2531411" y="2201288"/>
            <a:ext cx="274320" cy="228600"/>
          </a:xfrm>
          <a:prstGeom prst="triangle">
            <a:avLst/>
          </a:prstGeom>
          <a:solidFill>
            <a:srgbClr val="F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: esquinas superiores redondeadas 6">
            <a:extLst>
              <a:ext uri="{FF2B5EF4-FFF2-40B4-BE49-F238E27FC236}">
                <a16:creationId xmlns:a16="http://schemas.microsoft.com/office/drawing/2014/main" id="{9EBE16CB-071C-45DB-82A0-AC24201F5273}"/>
              </a:ext>
            </a:extLst>
          </p:cNvPr>
          <p:cNvSpPr/>
          <p:nvPr/>
        </p:nvSpPr>
        <p:spPr>
          <a:xfrm>
            <a:off x="3192305" y="3692369"/>
            <a:ext cx="6443016" cy="2543839"/>
          </a:xfrm>
          <a:prstGeom prst="round2SameRect">
            <a:avLst>
              <a:gd name="adj1" fmla="val 0"/>
              <a:gd name="adj2" fmla="val 9895"/>
            </a:avLst>
          </a:prstGeom>
          <a:solidFill>
            <a:srgbClr val="F8F4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367E7EF2-F4F3-49DE-9029-359C4C04578F}"/>
              </a:ext>
            </a:extLst>
          </p:cNvPr>
          <p:cNvSpPr/>
          <p:nvPr/>
        </p:nvSpPr>
        <p:spPr>
          <a:xfrm>
            <a:off x="3013206" y="3379978"/>
            <a:ext cx="6805357" cy="457200"/>
          </a:xfrm>
          <a:prstGeom prst="roundRect">
            <a:avLst>
              <a:gd name="adj" fmla="val 33334"/>
            </a:avLst>
          </a:prstGeom>
          <a:solidFill>
            <a:srgbClr val="00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err="1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 101 and </a:t>
            </a:r>
            <a:r>
              <a:rPr lang="es-CO" b="1" dirty="0" err="1"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B9C6C7DC-EE7E-47A2-853F-DE5AB8A61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5258510"/>
              </p:ext>
            </p:extLst>
          </p:nvPr>
        </p:nvGraphicFramePr>
        <p:xfrm>
          <a:off x="3522901" y="3955637"/>
          <a:ext cx="5965066" cy="20544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2483">
                  <a:extLst>
                    <a:ext uri="{9D8B030D-6E8A-4147-A177-3AD203B41FA5}">
                      <a16:colId xmlns:a16="http://schemas.microsoft.com/office/drawing/2014/main" val="3542052583"/>
                    </a:ext>
                  </a:extLst>
                </a:gridCol>
                <a:gridCol w="3762583">
                  <a:extLst>
                    <a:ext uri="{9D8B030D-6E8A-4147-A177-3AD203B41FA5}">
                      <a16:colId xmlns:a16="http://schemas.microsoft.com/office/drawing/2014/main" val="3664607184"/>
                    </a:ext>
                  </a:extLst>
                </a:gridCol>
              </a:tblGrid>
              <a:tr h="2054437">
                <a:tc>
                  <a:txBody>
                    <a:bodyPr/>
                    <a:lstStyle/>
                    <a:p>
                      <a:pPr marL="0" indent="0" algn="l" defTabSz="144000">
                        <a:buFont typeface="+mj-lt"/>
                        <a:buNone/>
                        <a:tabLst>
                          <a:tab pos="0" algn="dec"/>
                        </a:tabLst>
                      </a:pPr>
                      <a:r>
                        <a:rPr lang="pt-BR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101	</a:t>
                      </a:r>
                      <a:r>
                        <a:rPr lang="pt-BR" sz="14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ciento</a:t>
                      </a:r>
                      <a:r>
                        <a:rPr lang="pt-BR" sz="14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uno </a:t>
                      </a:r>
                    </a:p>
                    <a:p>
                      <a:pPr marL="0" indent="0" algn="l" defTabSz="144000">
                        <a:buFont typeface="+mj-lt"/>
                        <a:buNone/>
                        <a:tabLst>
                          <a:tab pos="0" algn="dec"/>
                        </a:tabLst>
                      </a:pPr>
                      <a:r>
                        <a:rPr lang="pt-BR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	</a:t>
                      </a:r>
                      <a:r>
                        <a:rPr lang="pt-BR" sz="14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doscientos</a:t>
                      </a:r>
                      <a:r>
                        <a:rPr lang="pt-BR" sz="14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/as </a:t>
                      </a:r>
                    </a:p>
                    <a:p>
                      <a:pPr marL="0" indent="0" algn="l" defTabSz="144000">
                        <a:buFont typeface="+mj-lt"/>
                        <a:buNone/>
                        <a:tabLst>
                          <a:tab pos="0" algn="dec"/>
                        </a:tabLst>
                      </a:pPr>
                      <a:r>
                        <a:rPr lang="pt-BR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	</a:t>
                      </a:r>
                      <a:r>
                        <a:rPr lang="pt-BR" sz="14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trescientos</a:t>
                      </a:r>
                      <a:r>
                        <a:rPr lang="pt-BR" sz="14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/as </a:t>
                      </a:r>
                    </a:p>
                    <a:p>
                      <a:pPr marL="0" indent="0" algn="l" defTabSz="144000">
                        <a:buFont typeface="+mj-lt"/>
                        <a:buNone/>
                        <a:tabLst>
                          <a:tab pos="0" algn="dec"/>
                        </a:tabLst>
                      </a:pPr>
                      <a:r>
                        <a:rPr lang="pt-BR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400	</a:t>
                      </a:r>
                      <a:r>
                        <a:rPr lang="pt-BR" sz="14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cuatrocientos</a:t>
                      </a:r>
                      <a:r>
                        <a:rPr lang="pt-BR" sz="14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/as </a:t>
                      </a:r>
                    </a:p>
                    <a:p>
                      <a:pPr marL="0" indent="0" algn="l" defTabSz="144000">
                        <a:buFont typeface="+mj-lt"/>
                        <a:buNone/>
                        <a:tabLst>
                          <a:tab pos="0" algn="dec"/>
                        </a:tabLst>
                      </a:pPr>
                      <a:r>
                        <a:rPr lang="pt-BR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	</a:t>
                      </a:r>
                      <a:r>
                        <a:rPr lang="pt-BR" sz="14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quinientos</a:t>
                      </a:r>
                      <a:r>
                        <a:rPr lang="pt-BR" sz="14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/as </a:t>
                      </a:r>
                    </a:p>
                    <a:p>
                      <a:pPr marL="0" indent="0" algn="l" defTabSz="144000">
                        <a:buFont typeface="+mj-lt"/>
                        <a:buNone/>
                        <a:tabLst>
                          <a:tab pos="0" algn="dec"/>
                        </a:tabLst>
                      </a:pPr>
                      <a:r>
                        <a:rPr lang="pt-BR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600	</a:t>
                      </a:r>
                      <a:r>
                        <a:rPr lang="pt-BR" sz="14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seiscientos</a:t>
                      </a:r>
                      <a:r>
                        <a:rPr lang="pt-BR" sz="14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/as </a:t>
                      </a:r>
                    </a:p>
                    <a:p>
                      <a:pPr marL="0" indent="0" algn="l" defTabSz="144000">
                        <a:buFont typeface="+mj-lt"/>
                        <a:buNone/>
                        <a:tabLst>
                          <a:tab pos="0" algn="dec"/>
                        </a:tabLst>
                      </a:pPr>
                      <a:r>
                        <a:rPr lang="pt-BR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700	</a:t>
                      </a:r>
                      <a:r>
                        <a:rPr lang="pt-BR" sz="14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setecientos</a:t>
                      </a:r>
                      <a:r>
                        <a:rPr lang="pt-BR" sz="14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/as </a:t>
                      </a:r>
                    </a:p>
                    <a:p>
                      <a:pPr marL="0" indent="0" algn="l" defTabSz="144000">
                        <a:buFont typeface="+mj-lt"/>
                        <a:buNone/>
                        <a:tabLst>
                          <a:tab pos="0" algn="dec"/>
                        </a:tabLst>
                      </a:pPr>
                      <a:r>
                        <a:rPr lang="pt-BR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800	</a:t>
                      </a:r>
                      <a:r>
                        <a:rPr lang="pt-BR" sz="14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ochocientos</a:t>
                      </a:r>
                      <a:r>
                        <a:rPr lang="pt-BR" sz="14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/as </a:t>
                      </a:r>
                    </a:p>
                    <a:p>
                      <a:pPr marL="0" indent="0" algn="l" defTabSz="144000">
                        <a:buFont typeface="+mj-lt"/>
                        <a:buNone/>
                        <a:tabLst>
                          <a:tab pos="0" algn="dec"/>
                        </a:tabLst>
                      </a:pPr>
                      <a:r>
                        <a:rPr lang="pt-BR" sz="1400" b="1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900	</a:t>
                      </a:r>
                      <a:r>
                        <a:rPr lang="pt-BR" sz="1400" b="0" i="0" u="none" strike="noStrike" kern="1200" baseline="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novecientos</a:t>
                      </a:r>
                      <a:r>
                        <a:rPr lang="pt-BR" sz="1400" b="0" i="0" u="none" strike="noStrike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/as</a:t>
                      </a:r>
                      <a:endParaRPr lang="es-CO" sz="1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006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144000">
                        <a:tabLst>
                          <a:tab pos="0" algn="dec"/>
                        </a:tabLst>
                      </a:pPr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	 1.000		</a:t>
                      </a:r>
                      <a:r>
                        <a:rPr lang="pt-BR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</a:t>
                      </a:r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144000">
                        <a:tabLst>
                          <a:tab pos="0" algn="dec"/>
                        </a:tabLst>
                      </a:pPr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	 1.100		</a:t>
                      </a:r>
                      <a:r>
                        <a:rPr lang="pt-BR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 </a:t>
                      </a:r>
                      <a:r>
                        <a:rPr lang="pt-BR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cien</a:t>
                      </a:r>
                      <a:r>
                        <a:rPr lang="pt-BR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algn="l" defTabSz="144000">
                        <a:tabLst>
                          <a:tab pos="0" algn="dec"/>
                        </a:tabLst>
                      </a:pPr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	 2.000		</a:t>
                      </a:r>
                      <a:r>
                        <a:rPr lang="pt-BR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 mil </a:t>
                      </a:r>
                    </a:p>
                    <a:p>
                      <a:pPr marL="0" algn="l" defTabSz="144000">
                        <a:tabLst>
                          <a:tab pos="0" algn="dec"/>
                        </a:tabLst>
                      </a:pPr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	 5.000		</a:t>
                      </a:r>
                      <a:r>
                        <a:rPr lang="pt-BR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cinco mil</a:t>
                      </a:r>
                    </a:p>
                    <a:p>
                      <a:pPr marL="0" algn="l" defTabSz="144000">
                        <a:tabLst>
                          <a:tab pos="0" algn="dec"/>
                        </a:tabLst>
                      </a:pPr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100.000		</a:t>
                      </a:r>
                      <a:r>
                        <a:rPr lang="pt-BR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cien</a:t>
                      </a:r>
                      <a:r>
                        <a:rPr lang="pt-BR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mil </a:t>
                      </a:r>
                    </a:p>
                    <a:p>
                      <a:pPr marL="0" algn="l" defTabSz="144000">
                        <a:tabLst>
                          <a:tab pos="0" algn="dec"/>
                        </a:tabLst>
                      </a:pPr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200.000		</a:t>
                      </a:r>
                      <a:r>
                        <a:rPr lang="pt-BR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doscientos</a:t>
                      </a:r>
                      <a:r>
                        <a:rPr lang="pt-BR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/as mil  </a:t>
                      </a:r>
                    </a:p>
                    <a:p>
                      <a:pPr marL="0" algn="l" defTabSz="144000">
                        <a:tabLst>
                          <a:tab pos="0" algn="dec"/>
                        </a:tabLst>
                      </a:pPr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	550.000		</a:t>
                      </a:r>
                      <a:r>
                        <a:rPr lang="pt-BR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quinientos</a:t>
                      </a:r>
                      <a:r>
                        <a:rPr lang="pt-BR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/as </a:t>
                      </a:r>
                      <a:r>
                        <a:rPr lang="pt-BR" sz="14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cincuenta</a:t>
                      </a:r>
                      <a:r>
                        <a:rPr lang="pt-BR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mil</a:t>
                      </a:r>
                    </a:p>
                    <a:p>
                      <a:pPr marL="0" algn="l" defTabSz="144000">
                        <a:tabLst>
                          <a:tab pos="0" algn="dec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1.000.000		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millón (de)  </a:t>
                      </a:r>
                    </a:p>
                    <a:p>
                      <a:pPr marL="0" algn="l" defTabSz="144000">
                        <a:tabLst>
                          <a:tab pos="0" algn="dec"/>
                        </a:tabLst>
                      </a:pPr>
                      <a:r>
                        <a:rPr lang="es-CO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8.000.000		</a:t>
                      </a:r>
                      <a:r>
                        <a:rPr lang="es-CO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ocho millones (de)</a:t>
                      </a:r>
                    </a:p>
                  </a:txBody>
                  <a:tcPr marL="396000">
                    <a:lnL w="12700" cap="flat" cmpd="sng" algn="ctr">
                      <a:solidFill>
                        <a:srgbClr val="0060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8026119"/>
                  </a:ext>
                </a:extLst>
              </a:tr>
            </a:tbl>
          </a:graphicData>
        </a:graphic>
      </p:graphicFrame>
      <p:sp>
        <p:nvSpPr>
          <p:cNvPr id="10" name="Elipse 9">
            <a:extLst>
              <a:ext uri="{FF2B5EF4-FFF2-40B4-BE49-F238E27FC236}">
                <a16:creationId xmlns:a16="http://schemas.microsoft.com/office/drawing/2014/main" id="{05B9CB6B-C37D-4C89-AC06-CADD856BDF3C}"/>
              </a:ext>
            </a:extLst>
          </p:cNvPr>
          <p:cNvSpPr/>
          <p:nvPr/>
        </p:nvSpPr>
        <p:spPr>
          <a:xfrm>
            <a:off x="5672576" y="5992469"/>
            <a:ext cx="108000" cy="108000"/>
          </a:xfrm>
          <a:prstGeom prst="ellipse">
            <a:avLst/>
          </a:prstGeom>
          <a:solidFill>
            <a:srgbClr val="0060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Título 11">
            <a:extLst>
              <a:ext uri="{FF2B5EF4-FFF2-40B4-BE49-F238E27FC236}">
                <a16:creationId xmlns:a16="http://schemas.microsoft.com/office/drawing/2014/main" id="{026A6012-C747-4696-B222-5296528F4FA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Numbers</a:t>
            </a:r>
            <a:r>
              <a:rPr lang="es-CO" dirty="0"/>
              <a:t> 31 and </a:t>
            </a:r>
            <a:r>
              <a:rPr lang="es-CO" dirty="0" err="1"/>
              <a:t>higher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71324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E42A9FD-52E5-4748-BCD3-C6CA0AEA52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02184"/>
            <a:ext cx="7633253" cy="1068445"/>
          </a:xfrm>
        </p:spPr>
        <p:txBody>
          <a:bodyPr/>
          <a:lstStyle/>
          <a:p>
            <a:r>
              <a:rPr lang="en-US" dirty="0"/>
              <a:t>Notice that you should use </a:t>
            </a:r>
            <a:r>
              <a:rPr lang="en-US" b="1" dirty="0" err="1"/>
              <a:t>ciento</a:t>
            </a:r>
            <a:r>
              <a:rPr lang="en-US" b="1" dirty="0"/>
              <a:t>, </a:t>
            </a:r>
            <a:r>
              <a:rPr lang="en-US" dirty="0"/>
              <a:t>not </a:t>
            </a:r>
            <a:r>
              <a:rPr lang="en-US" b="1" dirty="0" err="1"/>
              <a:t>cien</a:t>
            </a:r>
            <a:r>
              <a:rPr lang="en-US" dirty="0"/>
              <a:t>, to count numbers over 100. 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505AE1-6262-4C53-9FAC-2475BB854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2.4-7</a:t>
            </a:r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EEEEE1-5831-44D7-8EF7-A8478D10A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A0A993E6-22B1-4C7D-89E8-9DB58761A4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692456"/>
              </p:ext>
            </p:extLst>
          </p:nvPr>
        </p:nvGraphicFramePr>
        <p:xfrm>
          <a:off x="2906973" y="3089593"/>
          <a:ext cx="766820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8201">
                  <a:extLst>
                    <a:ext uri="{9D8B030D-6E8A-4147-A177-3AD203B41FA5}">
                      <a16:colId xmlns:a16="http://schemas.microsoft.com/office/drawing/2014/main" val="1422211351"/>
                    </a:ext>
                  </a:extLst>
                </a:gridCol>
              </a:tblGrid>
              <a:tr h="339407">
                <a:tc>
                  <a:txBody>
                    <a:bodyPr/>
                    <a:lstStyle/>
                    <a:p>
                      <a:pPr defTabSz="540000">
                        <a:tabLst/>
                      </a:pPr>
                      <a:r>
                        <a:rPr lang="es-CO" sz="18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 = </a:t>
                      </a:r>
                      <a:r>
                        <a:rPr lang="es-CO" sz="18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ciento diez	</a:t>
                      </a:r>
                      <a:r>
                        <a:rPr lang="es-CO" sz="18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118 = </a:t>
                      </a:r>
                      <a:r>
                        <a:rPr lang="es-CO" sz="18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ciento dieciocho	</a:t>
                      </a:r>
                      <a:r>
                        <a:rPr lang="es-CO" sz="1800" b="0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 = </a:t>
                      </a:r>
                      <a:r>
                        <a:rPr lang="es-CO" sz="1800" b="1" i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ciento cincuenta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218573"/>
                  </a:ext>
                </a:extLst>
              </a:tr>
            </a:tbl>
          </a:graphicData>
        </a:graphic>
      </p:graphicFrame>
      <p:sp>
        <p:nvSpPr>
          <p:cNvPr id="6" name="Título 5">
            <a:extLst>
              <a:ext uri="{FF2B5EF4-FFF2-40B4-BE49-F238E27FC236}">
                <a16:creationId xmlns:a16="http://schemas.microsoft.com/office/drawing/2014/main" id="{9A2061CA-1426-4357-8E1B-EA1F4D465CB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Numbers</a:t>
            </a:r>
            <a:r>
              <a:rPr lang="es-CO" dirty="0"/>
              <a:t> 31 and </a:t>
            </a:r>
            <a:r>
              <a:rPr lang="es-CO" dirty="0" err="1"/>
              <a:t>higher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6090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04CDB45-7C16-46A4-950D-A0786BF57A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02184"/>
            <a:ext cx="8229600" cy="1053930"/>
          </a:xfrm>
        </p:spPr>
        <p:txBody>
          <a:bodyPr/>
          <a:lstStyle/>
          <a:p>
            <a:r>
              <a:rPr lang="en-US" dirty="0"/>
              <a:t>The numbers 200 through 999 agree in gender with the nouns they modify. </a:t>
            </a:r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5110EE-34F0-49CD-8FB6-9FB1D66DF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2.4-</a:t>
            </a:r>
            <a:r>
              <a:rPr lang="en-US" dirty="0"/>
              <a:t>8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A3E779C-7AE5-4A76-977C-EDF2E47CA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523F852-8939-4215-AF57-25195C7CB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589287"/>
              </p:ext>
            </p:extLst>
          </p:nvPr>
        </p:nvGraphicFramePr>
        <p:xfrm>
          <a:off x="2927349" y="3032966"/>
          <a:ext cx="7741911" cy="728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0262">
                  <a:extLst>
                    <a:ext uri="{9D8B030D-6E8A-4147-A177-3AD203B41FA5}">
                      <a16:colId xmlns:a16="http://schemas.microsoft.com/office/drawing/2014/main" val="1422211351"/>
                    </a:ext>
                  </a:extLst>
                </a:gridCol>
                <a:gridCol w="3241649">
                  <a:extLst>
                    <a:ext uri="{9D8B030D-6E8A-4147-A177-3AD203B41FA5}">
                      <a16:colId xmlns:a16="http://schemas.microsoft.com/office/drawing/2014/main" val="303582204"/>
                    </a:ext>
                  </a:extLst>
                </a:gridCol>
              </a:tblGrid>
              <a:tr h="728620">
                <a:tc>
                  <a:txBody>
                    <a:bodyPr/>
                    <a:lstStyle/>
                    <a:p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324 plum</a:t>
                      </a:r>
                      <a:r>
                        <a:rPr lang="es-E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</a:t>
                      </a:r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trescient</a:t>
                      </a:r>
                      <a:r>
                        <a:rPr lang="es-E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</a:t>
                      </a:r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veinticuatro plum</a:t>
                      </a:r>
                      <a:r>
                        <a:rPr lang="es-E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</a:t>
                      </a:r>
                      <a:endParaRPr lang="es-CO" sz="1800" b="1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605 libr</a:t>
                      </a:r>
                      <a:r>
                        <a:rPr lang="es-E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</a:t>
                      </a:r>
                    </a:p>
                    <a:p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seiscient</a:t>
                      </a:r>
                      <a:r>
                        <a:rPr lang="es-E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</a:t>
                      </a:r>
                      <a:r>
                        <a:rPr lang="es-ES" sz="18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cinco libr</a:t>
                      </a:r>
                      <a:r>
                        <a:rPr lang="es-ES" sz="18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</a:t>
                      </a:r>
                      <a:endParaRPr lang="es-CO" sz="1800" b="1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218573"/>
                  </a:ext>
                </a:extLst>
              </a:tr>
            </a:tbl>
          </a:graphicData>
        </a:graphic>
      </p:graphicFrame>
      <p:sp>
        <p:nvSpPr>
          <p:cNvPr id="6" name="Título 5">
            <a:extLst>
              <a:ext uri="{FF2B5EF4-FFF2-40B4-BE49-F238E27FC236}">
                <a16:creationId xmlns:a16="http://schemas.microsoft.com/office/drawing/2014/main" id="{7C5E84DA-D600-4071-888C-EEA648B9BAC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Numbers</a:t>
            </a:r>
            <a:r>
              <a:rPr lang="es-CO" dirty="0"/>
              <a:t> 31 and </a:t>
            </a:r>
            <a:r>
              <a:rPr lang="es-CO" dirty="0" err="1"/>
              <a:t>higher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63502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04CDB45-7C16-46A4-950D-A0786BF57A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39661" y="1602184"/>
            <a:ext cx="7923539" cy="2683213"/>
          </a:xfrm>
        </p:spPr>
        <p:txBody>
          <a:bodyPr/>
          <a:lstStyle/>
          <a:p>
            <a:pPr>
              <a:lnSpc>
                <a:spcPts val="3500"/>
              </a:lnSpc>
            </a:pPr>
            <a:r>
              <a:rPr lang="en-US" sz="2600" dirty="0"/>
              <a:t>The word </a:t>
            </a:r>
            <a:r>
              <a:rPr lang="en-US" sz="2600" b="1" dirty="0"/>
              <a:t>mil</a:t>
            </a:r>
            <a:r>
              <a:rPr lang="en-US" sz="2600" dirty="0"/>
              <a:t>, which can mean </a:t>
            </a:r>
            <a:r>
              <a:rPr lang="en-US" sz="2600" i="1" dirty="0"/>
              <a:t>a thousand </a:t>
            </a:r>
            <a:r>
              <a:rPr lang="en-US" sz="2600" dirty="0"/>
              <a:t>and </a:t>
            </a:r>
            <a:r>
              <a:rPr lang="en-US" sz="2600" i="1" dirty="0"/>
              <a:t>one thousand</a:t>
            </a:r>
            <a:r>
              <a:rPr lang="en-US" sz="2600" dirty="0"/>
              <a:t>, is not usually used in the plural form to refer to an exact number, but it can be used to express the idea of </a:t>
            </a:r>
            <a:r>
              <a:rPr lang="en-US" sz="2600" i="1" dirty="0"/>
              <a:t>a lot, many, </a:t>
            </a:r>
            <a:r>
              <a:rPr lang="en-US" sz="2600" dirty="0"/>
              <a:t>or </a:t>
            </a:r>
            <a:r>
              <a:rPr lang="en-US" sz="2600" i="1" dirty="0"/>
              <a:t>thousands. </a:t>
            </a:r>
            <a:r>
              <a:rPr lang="en-US" sz="2600" b="1" dirty="0" err="1"/>
              <a:t>Cientos</a:t>
            </a:r>
            <a:r>
              <a:rPr lang="en-US" sz="2600" b="1" dirty="0"/>
              <a:t> </a:t>
            </a:r>
            <a:r>
              <a:rPr lang="en-US" sz="2600" dirty="0"/>
              <a:t>can also be used to express </a:t>
            </a:r>
            <a:r>
              <a:rPr lang="en-US" sz="2600" i="1" dirty="0"/>
              <a:t>hundreds </a:t>
            </a:r>
            <a:r>
              <a:rPr lang="en-US" sz="2600" dirty="0"/>
              <a:t>in this manner.</a:t>
            </a:r>
            <a:endParaRPr lang="es-CO" sz="2600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5110EE-34F0-49CD-8FB6-9FB1D66DF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CO" dirty="0"/>
              <a:t>2.4-</a:t>
            </a:r>
            <a:r>
              <a:rPr lang="en-US" dirty="0"/>
              <a:t>9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A3E779C-7AE5-4A76-977C-EDF2E47CA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by Vista Higher Learning, Inc. All rights reserved.</a:t>
            </a:r>
            <a:endParaRPr lang="en-US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523F852-8939-4215-AF57-25195C7CB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209795"/>
              </p:ext>
            </p:extLst>
          </p:nvPr>
        </p:nvGraphicFramePr>
        <p:xfrm>
          <a:off x="2927349" y="4695894"/>
          <a:ext cx="764782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6532">
                  <a:extLst>
                    <a:ext uri="{9D8B030D-6E8A-4147-A177-3AD203B41FA5}">
                      <a16:colId xmlns:a16="http://schemas.microsoft.com/office/drawing/2014/main" val="1422211351"/>
                    </a:ext>
                  </a:extLst>
                </a:gridCol>
                <a:gridCol w="3751294">
                  <a:extLst>
                    <a:ext uri="{9D8B030D-6E8A-4147-A177-3AD203B41FA5}">
                      <a16:colId xmlns:a16="http://schemas.microsoft.com/office/drawing/2014/main" val="303582204"/>
                    </a:ext>
                  </a:extLst>
                </a:gridCol>
              </a:tblGrid>
              <a:tr h="728620">
                <a:tc>
                  <a:txBody>
                    <a:bodyPr/>
                    <a:lstStyle/>
                    <a:p>
                      <a:r>
                        <a:rPr lang="en-US" sz="16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¡Hay miles de personas </a:t>
                      </a:r>
                      <a:r>
                        <a:rPr lang="en-US" sz="1600" b="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US" sz="16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el </a:t>
                      </a:r>
                      <a:r>
                        <a:rPr lang="en-US" sz="1600" b="0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estadio</a:t>
                      </a:r>
                      <a:r>
                        <a:rPr lang="en-US" sz="16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! </a:t>
                      </a:r>
                    </a:p>
                    <a:p>
                      <a:pPr marL="150813" indent="-150813"/>
                      <a:r>
                        <a:rPr lang="en-US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There are thousands of people </a:t>
                      </a:r>
                      <a:br>
                        <a:rPr lang="en-US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the stadium.</a:t>
                      </a:r>
                      <a:endParaRPr lang="es-CO" sz="1600" b="1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Hay </a:t>
                      </a:r>
                      <a:r>
                        <a:rPr lang="es-ES" sz="16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cientos</a:t>
                      </a:r>
                      <a:r>
                        <a:rPr lang="es-ES" sz="1600" b="0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 libros en la biblioteca. </a:t>
                      </a:r>
                    </a:p>
                    <a:p>
                      <a:pPr marL="150813" indent="-150813"/>
                      <a:r>
                        <a:rPr lang="es-ES" sz="16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There</a:t>
                      </a:r>
                      <a:r>
                        <a:rPr lang="es-ES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are </a:t>
                      </a:r>
                      <a:r>
                        <a:rPr lang="es-ES" sz="16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hundreds</a:t>
                      </a:r>
                      <a:r>
                        <a:rPr lang="es-ES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of</a:t>
                      </a:r>
                      <a:r>
                        <a:rPr lang="es-ES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books</a:t>
                      </a:r>
                      <a:r>
                        <a:rPr lang="es-ES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s-ES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s-ES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s-ES" sz="16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s-ES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600" b="0" i="1" kern="12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library</a:t>
                      </a:r>
                      <a:r>
                        <a:rPr lang="es-ES" sz="1600" b="0" i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es-CO" sz="1600" b="1" i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218573"/>
                  </a:ext>
                </a:extLst>
              </a:tr>
            </a:tbl>
          </a:graphicData>
        </a:graphic>
      </p:graphicFrame>
      <p:sp>
        <p:nvSpPr>
          <p:cNvPr id="6" name="Título 5">
            <a:extLst>
              <a:ext uri="{FF2B5EF4-FFF2-40B4-BE49-F238E27FC236}">
                <a16:creationId xmlns:a16="http://schemas.microsoft.com/office/drawing/2014/main" id="{BADD1137-A7E2-4414-9B4A-691F7D7A609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s-CO" dirty="0" err="1"/>
              <a:t>Numbers</a:t>
            </a:r>
            <a:r>
              <a:rPr lang="es-CO" dirty="0"/>
              <a:t> 31 and </a:t>
            </a:r>
            <a:r>
              <a:rPr lang="es-CO" dirty="0" err="1"/>
              <a:t>higher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59032297"/>
      </p:ext>
    </p:extLst>
  </p:cSld>
  <p:clrMapOvr>
    <a:masterClrMapping/>
  </p:clrMapOvr>
</p:sld>
</file>

<file path=ppt/theme/theme1.xml><?xml version="1.0" encoding="utf-8"?>
<a:theme xmlns:a="http://schemas.openxmlformats.org/drawingml/2006/main" name="Main-MASTER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3270</TotalTime>
  <Words>900</Words>
  <Application>Microsoft Office PowerPoint</Application>
  <PresentationFormat>Widescreen</PresentationFormat>
  <Paragraphs>130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Main-MASTER</vt:lpstr>
      <vt:lpstr>Numbers 31 and higher</vt:lpstr>
      <vt:lpstr>Numbers 31 and higher</vt:lpstr>
      <vt:lpstr>Numbers 31 and higher</vt:lpstr>
      <vt:lpstr>Numbers 31 and higher</vt:lpstr>
      <vt:lpstr>Numbers 31 and higher</vt:lpstr>
      <vt:lpstr>Numbers 31 and higher</vt:lpstr>
      <vt:lpstr>Numbers 31 and higher</vt:lpstr>
      <vt:lpstr>Numbers 31 and higher</vt:lpstr>
      <vt:lpstr>Numbers 31 and higher</vt:lpstr>
      <vt:lpstr>Numbers 31 and higher</vt:lpstr>
      <vt:lpstr>Numbers 31 and higher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Diez</dc:creator>
  <cp:lastModifiedBy>BURAK, ANNETTE</cp:lastModifiedBy>
  <cp:revision>331</cp:revision>
  <cp:lastPrinted>2021-12-07T15:29:03Z</cp:lastPrinted>
  <dcterms:created xsi:type="dcterms:W3CDTF">2020-01-23T15:55:24Z</dcterms:created>
  <dcterms:modified xsi:type="dcterms:W3CDTF">2021-12-07T15:32:29Z</dcterms:modified>
</cp:coreProperties>
</file>