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324" r:id="rId2"/>
    <p:sldId id="325" r:id="rId3"/>
    <p:sldId id="326" r:id="rId4"/>
    <p:sldId id="331" r:id="rId5"/>
    <p:sldId id="327" r:id="rId6"/>
    <p:sldId id="328" r:id="rId7"/>
    <p:sldId id="332" r:id="rId8"/>
    <p:sldId id="333" r:id="rId9"/>
    <p:sldId id="334" r:id="rId10"/>
    <p:sldId id="329" r:id="rId11"/>
    <p:sldId id="33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BE"/>
    <a:srgbClr val="CE181E"/>
    <a:srgbClr val="FFE7B6"/>
    <a:srgbClr val="CE4A1D"/>
    <a:srgbClr val="0060B4"/>
    <a:srgbClr val="005297"/>
    <a:srgbClr val="EE7202"/>
    <a:srgbClr val="F7941E"/>
    <a:srgbClr val="FFF2D7"/>
    <a:srgbClr val="005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51" autoAdjust="0"/>
    <p:restoredTop sz="86410" autoAdjust="0"/>
  </p:normalViewPr>
  <p:slideViewPr>
    <p:cSldViewPr snapToGrid="0">
      <p:cViewPr varScale="1">
        <p:scale>
          <a:sx n="57" d="100"/>
          <a:sy n="57" d="100"/>
        </p:scale>
        <p:origin x="2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312738" indent="0" algn="l">
              <a:tabLst/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A3C984E-92E6-43E8-B8D3-081DBC5CB769}"/>
              </a:ext>
            </a:extLst>
          </p:cNvPr>
          <p:cNvSpPr/>
          <p:nvPr userDrawn="1"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E1A93458-ED01-4A78-AB68-E6E3C96BB78A}"/>
              </a:ext>
            </a:extLst>
          </p:cNvPr>
          <p:cNvSpPr/>
          <p:nvPr userDrawn="1"/>
        </p:nvSpPr>
        <p:spPr>
          <a:xfrm>
            <a:off x="2254250" y="1714"/>
            <a:ext cx="8412869" cy="720367"/>
          </a:xfrm>
          <a:prstGeom prst="rect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2.3-1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6" y="884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Reflexive verbs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733BD61-05AD-444A-856E-C56062FD148B}"/>
              </a:ext>
            </a:extLst>
          </p:cNvPr>
          <p:cNvSpPr txBox="1"/>
          <p:nvPr userDrawn="1"/>
        </p:nvSpPr>
        <p:spPr>
          <a:xfrm>
            <a:off x="1524881" y="1714"/>
            <a:ext cx="729369" cy="7203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72000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5E592760-C25A-427E-B81D-EF3026209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4908683"/>
              </p:ext>
            </p:extLst>
          </p:nvPr>
        </p:nvGraphicFramePr>
        <p:xfrm>
          <a:off x="2654300" y="184938"/>
          <a:ext cx="30416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>
                  <a:extLst>
                    <a:ext uri="{9D8B030D-6E8A-4147-A177-3AD203B41FA5}">
                      <a16:colId xmlns:a16="http://schemas.microsoft.com/office/drawing/2014/main" val="3624394622"/>
                    </a:ext>
                  </a:extLst>
                </a:gridCol>
              </a:tblGrid>
              <a:tr h="397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</a:t>
                      </a:r>
                    </a:p>
                  </a:txBody>
                  <a:tcPr marL="21600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046567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C116FD17-98B8-4310-94D6-4CB76EAD34E8}"/>
              </a:ext>
            </a:extLst>
          </p:cNvPr>
          <p:cNvSpPr/>
          <p:nvPr userDrawn="1"/>
        </p:nvSpPr>
        <p:spPr>
          <a:xfrm>
            <a:off x="1816619" y="884644"/>
            <a:ext cx="540000" cy="540000"/>
          </a:xfrm>
          <a:prstGeom prst="ellipse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CBFF093A-82A7-47EE-955E-1B868A8F2928}"/>
              </a:ext>
            </a:extLst>
          </p:cNvPr>
          <p:cNvSpPr txBox="1"/>
          <p:nvPr userDrawn="1"/>
        </p:nvSpPr>
        <p:spPr>
          <a:xfrm>
            <a:off x="1835668" y="970111"/>
            <a:ext cx="7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0"/>
            <a:ext cx="8672839" cy="155606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In a reflexive construction, the subject of the verb both </a:t>
            </a:r>
            <a:br>
              <a:rPr lang="en-US" sz="2400" spc="-50" dirty="0"/>
            </a:br>
            <a:r>
              <a:rPr lang="en-US" sz="2400" spc="-50" dirty="0"/>
              <a:t>performs and receives the action.  Reflexive verbs (</a:t>
            </a:r>
            <a:r>
              <a:rPr lang="en-US" sz="2400" b="1" spc="-50" dirty="0" err="1"/>
              <a:t>verbos</a:t>
            </a:r>
            <a:r>
              <a:rPr lang="en-US" sz="2400" b="1" spc="-50" dirty="0"/>
              <a:t> </a:t>
            </a:r>
            <a:r>
              <a:rPr lang="en-US" sz="2400" b="1" spc="-50" dirty="0" err="1"/>
              <a:t>reflexivos</a:t>
            </a:r>
            <a:r>
              <a:rPr lang="en-US" sz="2400" spc="-50" dirty="0"/>
              <a:t>) always use reflexive pronouns (</a:t>
            </a:r>
            <a:r>
              <a:rPr lang="en-US" sz="2400" b="1" spc="-50" dirty="0"/>
              <a:t>me, </a:t>
            </a:r>
            <a:r>
              <a:rPr lang="en-US" sz="2400" b="1" spc="-50" dirty="0" err="1"/>
              <a:t>te</a:t>
            </a:r>
            <a:r>
              <a:rPr lang="en-US" sz="2400" b="1" spc="-50" dirty="0"/>
              <a:t>, se, </a:t>
            </a:r>
            <a:r>
              <a:rPr lang="en-US" sz="2400" b="1" spc="-50" dirty="0" err="1"/>
              <a:t>nos</a:t>
            </a:r>
            <a:r>
              <a:rPr lang="en-US" sz="2400" b="1" spc="-50" dirty="0"/>
              <a:t>, </a:t>
            </a:r>
            <a:r>
              <a:rPr lang="en-US" sz="2400" b="1" spc="-50" dirty="0" err="1"/>
              <a:t>os</a:t>
            </a:r>
            <a:r>
              <a:rPr lang="en-US" sz="2400" b="1" spc="-50" dirty="0"/>
              <a:t>, se</a:t>
            </a:r>
            <a:r>
              <a:rPr lang="en-US" sz="2400" spc="-50" dirty="0"/>
              <a:t>).</a:t>
            </a:r>
            <a:endParaRPr lang="en-U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2.3-1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4AF69D77-ACD4-4DB5-B162-4CAE55111A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sp>
        <p:nvSpPr>
          <p:cNvPr id="14" name="object 14" descr="A woman washes her face while looking in the mirror.">
            <a:extLst>
              <a:ext uri="{FF2B5EF4-FFF2-40B4-BE49-F238E27FC236}">
                <a16:creationId xmlns:a16="http://schemas.microsoft.com/office/drawing/2014/main" id="{9F088DA2-41DA-4444-ABAB-49D6CE7A7B33}"/>
              </a:ext>
            </a:extLst>
          </p:cNvPr>
          <p:cNvSpPr/>
          <p:nvPr/>
        </p:nvSpPr>
        <p:spPr>
          <a:xfrm>
            <a:off x="2875361" y="3580657"/>
            <a:ext cx="1454357" cy="1134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6EFA1BD-E478-40A4-AAE9-6BD615CF936A}"/>
              </a:ext>
            </a:extLst>
          </p:cNvPr>
          <p:cNvSpPr/>
          <p:nvPr/>
        </p:nvSpPr>
        <p:spPr>
          <a:xfrm>
            <a:off x="2875361" y="3580657"/>
            <a:ext cx="1454785" cy="1134745"/>
          </a:xfrm>
          <a:custGeom>
            <a:avLst/>
            <a:gdLst/>
            <a:ahLst/>
            <a:cxnLst/>
            <a:rect l="l" t="t" r="r" b="b"/>
            <a:pathLst>
              <a:path w="1454785" h="1134745">
                <a:moveTo>
                  <a:pt x="61861" y="0"/>
                </a:moveTo>
                <a:lnTo>
                  <a:pt x="26097" y="966"/>
                </a:lnTo>
                <a:lnTo>
                  <a:pt x="7732" y="7732"/>
                </a:lnTo>
                <a:lnTo>
                  <a:pt x="966" y="26097"/>
                </a:lnTo>
                <a:lnTo>
                  <a:pt x="0" y="61861"/>
                </a:lnTo>
                <a:lnTo>
                  <a:pt x="0" y="1072540"/>
                </a:lnTo>
                <a:lnTo>
                  <a:pt x="966" y="1108304"/>
                </a:lnTo>
                <a:lnTo>
                  <a:pt x="7732" y="1126669"/>
                </a:lnTo>
                <a:lnTo>
                  <a:pt x="26097" y="1133435"/>
                </a:lnTo>
                <a:lnTo>
                  <a:pt x="61861" y="1134402"/>
                </a:lnTo>
                <a:lnTo>
                  <a:pt x="1392491" y="1134402"/>
                </a:lnTo>
                <a:lnTo>
                  <a:pt x="1428247" y="1133435"/>
                </a:lnTo>
                <a:lnTo>
                  <a:pt x="1446609" y="1126669"/>
                </a:lnTo>
                <a:lnTo>
                  <a:pt x="1453374" y="1108304"/>
                </a:lnTo>
                <a:lnTo>
                  <a:pt x="1454340" y="1072540"/>
                </a:lnTo>
                <a:lnTo>
                  <a:pt x="1454340" y="61861"/>
                </a:lnTo>
                <a:lnTo>
                  <a:pt x="1453374" y="26097"/>
                </a:lnTo>
                <a:lnTo>
                  <a:pt x="1446609" y="7732"/>
                </a:lnTo>
                <a:lnTo>
                  <a:pt x="1428247" y="966"/>
                </a:lnTo>
                <a:lnTo>
                  <a:pt x="1392491" y="0"/>
                </a:lnTo>
                <a:lnTo>
                  <a:pt x="61861" y="0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 descr="A person washes dishes in a sink.">
            <a:extLst>
              <a:ext uri="{FF2B5EF4-FFF2-40B4-BE49-F238E27FC236}">
                <a16:creationId xmlns:a16="http://schemas.microsoft.com/office/drawing/2014/main" id="{C9935A77-89B9-458E-B623-BA616FD8322F}"/>
              </a:ext>
            </a:extLst>
          </p:cNvPr>
          <p:cNvSpPr/>
          <p:nvPr/>
        </p:nvSpPr>
        <p:spPr>
          <a:xfrm>
            <a:off x="4280472" y="4962702"/>
            <a:ext cx="1451406" cy="11344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67E6CD19-CEAB-4CD5-9194-4B54DAC879D0}"/>
              </a:ext>
            </a:extLst>
          </p:cNvPr>
          <p:cNvSpPr/>
          <p:nvPr/>
        </p:nvSpPr>
        <p:spPr>
          <a:xfrm>
            <a:off x="4280465" y="4962699"/>
            <a:ext cx="1454785" cy="1134745"/>
          </a:xfrm>
          <a:custGeom>
            <a:avLst/>
            <a:gdLst/>
            <a:ahLst/>
            <a:cxnLst/>
            <a:rect l="l" t="t" r="r" b="b"/>
            <a:pathLst>
              <a:path w="1454785" h="1134745">
                <a:moveTo>
                  <a:pt x="61861" y="0"/>
                </a:moveTo>
                <a:lnTo>
                  <a:pt x="26097" y="966"/>
                </a:lnTo>
                <a:lnTo>
                  <a:pt x="7732" y="7732"/>
                </a:lnTo>
                <a:lnTo>
                  <a:pt x="966" y="26097"/>
                </a:lnTo>
                <a:lnTo>
                  <a:pt x="0" y="61861"/>
                </a:lnTo>
                <a:lnTo>
                  <a:pt x="0" y="1072540"/>
                </a:lnTo>
                <a:lnTo>
                  <a:pt x="966" y="1108304"/>
                </a:lnTo>
                <a:lnTo>
                  <a:pt x="7732" y="1126669"/>
                </a:lnTo>
                <a:lnTo>
                  <a:pt x="26097" y="1133435"/>
                </a:lnTo>
                <a:lnTo>
                  <a:pt x="61861" y="1134402"/>
                </a:lnTo>
                <a:lnTo>
                  <a:pt x="1392491" y="1134402"/>
                </a:lnTo>
                <a:lnTo>
                  <a:pt x="1428247" y="1133435"/>
                </a:lnTo>
                <a:lnTo>
                  <a:pt x="1446609" y="1126669"/>
                </a:lnTo>
                <a:lnTo>
                  <a:pt x="1453374" y="1108304"/>
                </a:lnTo>
                <a:lnTo>
                  <a:pt x="1454340" y="1072540"/>
                </a:lnTo>
                <a:lnTo>
                  <a:pt x="1454340" y="61861"/>
                </a:lnTo>
                <a:lnTo>
                  <a:pt x="1453374" y="26097"/>
                </a:lnTo>
                <a:lnTo>
                  <a:pt x="1446609" y="7732"/>
                </a:lnTo>
                <a:lnTo>
                  <a:pt x="1428247" y="966"/>
                </a:lnTo>
                <a:lnTo>
                  <a:pt x="1392491" y="0"/>
                </a:lnTo>
                <a:lnTo>
                  <a:pt x="61861" y="0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C5B2C0F8-374B-4564-B3A0-8C8AE7BAA969}"/>
              </a:ext>
            </a:extLst>
          </p:cNvPr>
          <p:cNvSpPr txBox="1"/>
          <p:nvPr/>
        </p:nvSpPr>
        <p:spPr>
          <a:xfrm>
            <a:off x="4547034" y="3792309"/>
            <a:ext cx="185460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Reflexive</a:t>
            </a:r>
            <a:r>
              <a:rPr sz="1600" b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C916E4F2-DD68-4549-BC81-E37F4C4C47CC}"/>
              </a:ext>
            </a:extLst>
          </p:cNvPr>
          <p:cNvSpPr txBox="1"/>
          <p:nvPr/>
        </p:nvSpPr>
        <p:spPr>
          <a:xfrm>
            <a:off x="2168045" y="5198620"/>
            <a:ext cx="18108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Non-reflexive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object 21">
            <a:extLst>
              <a:ext uri="{FF2B5EF4-FFF2-40B4-BE49-F238E27FC236}">
                <a16:creationId xmlns:a16="http://schemas.microsoft.com/office/drawing/2014/main" id="{F572B35E-F333-484D-9DE5-CE5CA70B89DB}"/>
              </a:ext>
            </a:extLst>
          </p:cNvPr>
          <p:cNvGrpSpPr/>
          <p:nvPr/>
        </p:nvGrpSpPr>
        <p:grpSpPr>
          <a:xfrm>
            <a:off x="4674029" y="4085767"/>
            <a:ext cx="863171" cy="125790"/>
            <a:chOff x="2754779" y="3190662"/>
            <a:chExt cx="509905" cy="99695"/>
          </a:xfrm>
        </p:grpSpPr>
        <p:sp>
          <p:nvSpPr>
            <p:cNvPr id="22" name="object 22">
              <a:extLst>
                <a:ext uri="{FF2B5EF4-FFF2-40B4-BE49-F238E27FC236}">
                  <a16:creationId xmlns:a16="http://schemas.microsoft.com/office/drawing/2014/main" id="{463A8790-8390-4454-B95F-64FA1CD233FE}"/>
                </a:ext>
              </a:extLst>
            </p:cNvPr>
            <p:cNvSpPr/>
            <p:nvPr/>
          </p:nvSpPr>
          <p:spPr>
            <a:xfrm>
              <a:off x="2786435" y="3195425"/>
              <a:ext cx="473075" cy="90170"/>
            </a:xfrm>
            <a:custGeom>
              <a:avLst/>
              <a:gdLst/>
              <a:ahLst/>
              <a:cxnLst/>
              <a:rect l="l" t="t" r="r" b="b"/>
              <a:pathLst>
                <a:path w="473075" h="90170">
                  <a:moveTo>
                    <a:pt x="0" y="66675"/>
                  </a:moveTo>
                  <a:lnTo>
                    <a:pt x="0" y="0"/>
                  </a:lnTo>
                  <a:lnTo>
                    <a:pt x="473049" y="12"/>
                  </a:lnTo>
                  <a:lnTo>
                    <a:pt x="473075" y="89700"/>
                  </a:lnTo>
                </a:path>
              </a:pathLst>
            </a:custGeom>
            <a:ln w="9525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>
              <a:extLst>
                <a:ext uri="{FF2B5EF4-FFF2-40B4-BE49-F238E27FC236}">
                  <a16:creationId xmlns:a16="http://schemas.microsoft.com/office/drawing/2014/main" id="{E308DB1A-07AF-47FD-A99C-1C5331B24595}"/>
                </a:ext>
              </a:extLst>
            </p:cNvPr>
            <p:cNvSpPr/>
            <p:nvPr/>
          </p:nvSpPr>
          <p:spPr>
            <a:xfrm>
              <a:off x="2754779" y="3233235"/>
              <a:ext cx="64769" cy="52069"/>
            </a:xfrm>
            <a:custGeom>
              <a:avLst/>
              <a:gdLst/>
              <a:ahLst/>
              <a:cxnLst/>
              <a:rect l="l" t="t" r="r" b="b"/>
              <a:pathLst>
                <a:path w="64769" h="52070">
                  <a:moveTo>
                    <a:pt x="64604" y="0"/>
                  </a:moveTo>
                  <a:lnTo>
                    <a:pt x="0" y="0"/>
                  </a:lnTo>
                  <a:lnTo>
                    <a:pt x="31953" y="51892"/>
                  </a:lnTo>
                  <a:lnTo>
                    <a:pt x="64604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>
            <a:extLst>
              <a:ext uri="{FF2B5EF4-FFF2-40B4-BE49-F238E27FC236}">
                <a16:creationId xmlns:a16="http://schemas.microsoft.com/office/drawing/2014/main" id="{2691A16E-0B7F-441F-90AE-8F0B455300FD}"/>
              </a:ext>
            </a:extLst>
          </p:cNvPr>
          <p:cNvGrpSpPr/>
          <p:nvPr/>
        </p:nvGrpSpPr>
        <p:grpSpPr>
          <a:xfrm>
            <a:off x="3217849" y="5570234"/>
            <a:ext cx="591887" cy="133309"/>
            <a:chOff x="4956239" y="3184634"/>
            <a:chExt cx="441446" cy="100670"/>
          </a:xfrm>
        </p:grpSpPr>
        <p:sp>
          <p:nvSpPr>
            <p:cNvPr id="25" name="object 25">
              <a:extLst>
                <a:ext uri="{FF2B5EF4-FFF2-40B4-BE49-F238E27FC236}">
                  <a16:creationId xmlns:a16="http://schemas.microsoft.com/office/drawing/2014/main" id="{7ED99305-319B-4A80-8D03-A8FD23397E1A}"/>
                </a:ext>
              </a:extLst>
            </p:cNvPr>
            <p:cNvSpPr/>
            <p:nvPr/>
          </p:nvSpPr>
          <p:spPr>
            <a:xfrm>
              <a:off x="4956239" y="3184634"/>
              <a:ext cx="410209" cy="90170"/>
            </a:xfrm>
            <a:custGeom>
              <a:avLst/>
              <a:gdLst/>
              <a:ahLst/>
              <a:cxnLst/>
              <a:rect l="l" t="t" r="r" b="b"/>
              <a:pathLst>
                <a:path w="410210" h="90170">
                  <a:moveTo>
                    <a:pt x="409625" y="66675"/>
                  </a:moveTo>
                  <a:lnTo>
                    <a:pt x="409625" y="0"/>
                  </a:lnTo>
                  <a:lnTo>
                    <a:pt x="12" y="12"/>
                  </a:lnTo>
                  <a:lnTo>
                    <a:pt x="0" y="89700"/>
                  </a:lnTo>
                </a:path>
              </a:pathLst>
            </a:custGeom>
            <a:ln w="9525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>
              <a:extLst>
                <a:ext uri="{FF2B5EF4-FFF2-40B4-BE49-F238E27FC236}">
                  <a16:creationId xmlns:a16="http://schemas.microsoft.com/office/drawing/2014/main" id="{705949D9-4AD6-41AF-A7E3-9F4CCEA117B4}"/>
                </a:ext>
              </a:extLst>
            </p:cNvPr>
            <p:cNvSpPr/>
            <p:nvPr/>
          </p:nvSpPr>
          <p:spPr>
            <a:xfrm>
              <a:off x="5332916" y="3233235"/>
              <a:ext cx="64769" cy="52069"/>
            </a:xfrm>
            <a:custGeom>
              <a:avLst/>
              <a:gdLst/>
              <a:ahLst/>
              <a:cxnLst/>
              <a:rect l="l" t="t" r="r" b="b"/>
              <a:pathLst>
                <a:path w="64770" h="52070">
                  <a:moveTo>
                    <a:pt x="64604" y="0"/>
                  </a:moveTo>
                  <a:lnTo>
                    <a:pt x="0" y="0"/>
                  </a:lnTo>
                  <a:lnTo>
                    <a:pt x="32651" y="51892"/>
                  </a:lnTo>
                  <a:lnTo>
                    <a:pt x="64604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>
            <a:extLst>
              <a:ext uri="{FF2B5EF4-FFF2-40B4-BE49-F238E27FC236}">
                <a16:creationId xmlns:a16="http://schemas.microsoft.com/office/drawing/2014/main" id="{CA0893AF-FBAB-426E-9B61-F5A99BE0FF7D}"/>
              </a:ext>
            </a:extLst>
          </p:cNvPr>
          <p:cNvSpPr txBox="1"/>
          <p:nvPr/>
        </p:nvSpPr>
        <p:spPr>
          <a:xfrm>
            <a:off x="4547034" y="4214961"/>
            <a:ext cx="279230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Marcela </a:t>
            </a:r>
            <a:r>
              <a:rPr sz="1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lava </a:t>
            </a:r>
            <a:r>
              <a:rPr sz="14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1400" spc="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cara.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BD9C47FB-F5C3-4710-8E76-C3988341DDE7}"/>
              </a:ext>
            </a:extLst>
          </p:cNvPr>
          <p:cNvSpPr/>
          <p:nvPr/>
        </p:nvSpPr>
        <p:spPr>
          <a:xfrm>
            <a:off x="7213186" y="3221452"/>
            <a:ext cx="3815562" cy="2824608"/>
          </a:xfrm>
          <a:custGeom>
            <a:avLst/>
            <a:gdLst/>
            <a:ahLst/>
            <a:cxnLst/>
            <a:rect l="l" t="t" r="r" b="b"/>
            <a:pathLst>
              <a:path w="2108835" h="1681479">
                <a:moveTo>
                  <a:pt x="1956104" y="0"/>
                </a:moveTo>
                <a:lnTo>
                  <a:pt x="152400" y="0"/>
                </a:ln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1528572"/>
                </a:lnTo>
                <a:lnTo>
                  <a:pt x="2381" y="1616678"/>
                </a:lnTo>
                <a:lnTo>
                  <a:pt x="19050" y="1661922"/>
                </a:lnTo>
                <a:lnTo>
                  <a:pt x="64293" y="1678590"/>
                </a:lnTo>
                <a:lnTo>
                  <a:pt x="152400" y="1680972"/>
                </a:lnTo>
                <a:lnTo>
                  <a:pt x="1956104" y="1680972"/>
                </a:lnTo>
                <a:lnTo>
                  <a:pt x="2044211" y="1678590"/>
                </a:lnTo>
                <a:lnTo>
                  <a:pt x="2089454" y="1661922"/>
                </a:lnTo>
                <a:lnTo>
                  <a:pt x="2106123" y="1616678"/>
                </a:lnTo>
                <a:lnTo>
                  <a:pt x="2108504" y="1528572"/>
                </a:lnTo>
                <a:lnTo>
                  <a:pt x="2108504" y="152400"/>
                </a:lnTo>
                <a:lnTo>
                  <a:pt x="2106123" y="64293"/>
                </a:lnTo>
                <a:lnTo>
                  <a:pt x="2089454" y="19050"/>
                </a:lnTo>
                <a:lnTo>
                  <a:pt x="2044211" y="2381"/>
                </a:lnTo>
                <a:lnTo>
                  <a:pt x="1956104" y="0"/>
                </a:lnTo>
                <a:close/>
              </a:path>
            </a:pathLst>
          </a:custGeom>
          <a:solidFill>
            <a:srgbClr val="FFE7B6"/>
          </a:solidFill>
        </p:spPr>
        <p:txBody>
          <a:bodyPr wrap="square" lIns="0" tIns="0" rIns="0" bIns="0" rtlCol="0"/>
          <a:lstStyle/>
          <a:p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031DF097-5866-4014-A4CE-D1642E9B164E}"/>
              </a:ext>
            </a:extLst>
          </p:cNvPr>
          <p:cNvSpPr/>
          <p:nvPr/>
        </p:nvSpPr>
        <p:spPr>
          <a:xfrm>
            <a:off x="7213190" y="3219357"/>
            <a:ext cx="3815562" cy="377012"/>
          </a:xfrm>
          <a:custGeom>
            <a:avLst/>
            <a:gdLst/>
            <a:ahLst/>
            <a:cxnLst/>
            <a:rect l="l" t="t" r="r" b="b"/>
            <a:pathLst>
              <a:path w="2108835" h="228600">
                <a:moveTo>
                  <a:pt x="1957730" y="0"/>
                </a:moveTo>
                <a:lnTo>
                  <a:pt x="150787" y="0"/>
                </a:lnTo>
                <a:lnTo>
                  <a:pt x="63613" y="23812"/>
                </a:lnTo>
                <a:lnTo>
                  <a:pt x="18848" y="76200"/>
                </a:lnTo>
                <a:lnTo>
                  <a:pt x="2356" y="128587"/>
                </a:lnTo>
                <a:lnTo>
                  <a:pt x="0" y="152400"/>
                </a:lnTo>
                <a:lnTo>
                  <a:pt x="0" y="228600"/>
                </a:lnTo>
                <a:lnTo>
                  <a:pt x="2108517" y="228600"/>
                </a:lnTo>
                <a:lnTo>
                  <a:pt x="2108517" y="152400"/>
                </a:lnTo>
                <a:lnTo>
                  <a:pt x="2084957" y="64293"/>
                </a:lnTo>
                <a:lnTo>
                  <a:pt x="2033123" y="19050"/>
                </a:lnTo>
                <a:lnTo>
                  <a:pt x="1981290" y="2381"/>
                </a:lnTo>
                <a:lnTo>
                  <a:pt x="1957730" y="0"/>
                </a:lnTo>
                <a:close/>
              </a:path>
            </a:pathLst>
          </a:custGeom>
          <a:solidFill>
            <a:srgbClr val="CE4A1D"/>
          </a:solidFill>
        </p:spPr>
        <p:txBody>
          <a:bodyPr wrap="square" lIns="0" tIns="0" rIns="0" bIns="0" rtlCol="0"/>
          <a:lstStyle/>
          <a:p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E30FFE52-D578-401D-A8AC-C4356325510A}"/>
              </a:ext>
            </a:extLst>
          </p:cNvPr>
          <p:cNvSpPr txBox="1"/>
          <p:nvPr/>
        </p:nvSpPr>
        <p:spPr>
          <a:xfrm>
            <a:off x="2588868" y="5642330"/>
            <a:ext cx="18108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Elena </a:t>
            </a:r>
            <a:r>
              <a:rPr sz="1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lava </a:t>
            </a:r>
            <a:r>
              <a:rPr sz="14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sz="1400" spc="-1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platos</a:t>
            </a:r>
            <a:r>
              <a:rPr lang="en-US" sz="14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Tabla 11">
            <a:extLst>
              <a:ext uri="{FF2B5EF4-FFF2-40B4-BE49-F238E27FC236}">
                <a16:creationId xmlns:a16="http://schemas.microsoft.com/office/drawing/2014/main" id="{F5E9FD6C-0F95-4E58-8182-667846EAC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49959"/>
              </p:ext>
            </p:extLst>
          </p:nvPr>
        </p:nvGraphicFramePr>
        <p:xfrm>
          <a:off x="7236261" y="3581941"/>
          <a:ext cx="3792489" cy="240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280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1780209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</a:tblGrid>
              <a:tr h="354809"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600" b="1" spc="-5" dirty="0" err="1">
                          <a:solidFill>
                            <a:srgbClr val="D2232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lavarse</a:t>
                      </a:r>
                      <a:r>
                        <a:rPr lang="en-US" sz="1600" b="1" spc="-5" dirty="0">
                          <a:solidFill>
                            <a:srgbClr val="D2232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wash</a:t>
                      </a:r>
                      <a:r>
                        <a:rPr lang="en-US" sz="1600" b="0" i="1" spc="2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(oneself)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364" marR="0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1645021">
                <a:tc>
                  <a:txBody>
                    <a:bodyPr/>
                    <a:lstStyle/>
                    <a:p>
                      <a:pPr marL="12700" marR="598805">
                        <a:lnSpc>
                          <a:spcPct val="1343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12700" marR="598805">
                        <a:lnSpc>
                          <a:spcPct val="1343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34300"/>
                        </a:lnSpc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12700" marR="5080">
                        <a:lnSpc>
                          <a:spcPct val="134300"/>
                        </a:lnSpc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12700" marR="5080">
                        <a:lnSpc>
                          <a:spcPct val="134300"/>
                        </a:lnSpc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12700" marR="5080">
                        <a:lnSpc>
                          <a:spcPct val="134300"/>
                        </a:lnSpc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Uds./ellos/ellas</a:t>
                      </a:r>
                      <a:endParaRPr lang="en-US" sz="1600" b="0" i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218440" algn="just">
                        <a:lnSpc>
                          <a:spcPct val="1343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  <a:r>
                        <a:rPr lang="en-US" sz="1600" b="1" spc="-7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lavo</a:t>
                      </a:r>
                      <a:endParaRPr lang="en-U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218440" algn="just">
                        <a:lnSpc>
                          <a:spcPct val="1343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US" sz="1600" b="1" spc="-6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lavas</a:t>
                      </a:r>
                    </a:p>
                    <a:p>
                      <a:pPr marL="12700" marR="218440" algn="just">
                        <a:lnSpc>
                          <a:spcPct val="1343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n-US" sz="1600" b="1" spc="-2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 algn="just">
                        <a:lnSpc>
                          <a:spcPct val="134200"/>
                        </a:lnSpc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r>
                        <a:rPr lang="en-US" sz="1600" b="1" spc="-6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lavamos</a:t>
                      </a:r>
                      <a:endParaRPr lang="en-US" sz="1600" b="1" spc="-5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 algn="just">
                        <a:lnSpc>
                          <a:spcPct val="134200"/>
                        </a:lnSpc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n-US" sz="1600" b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laváis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n-US" sz="1600" b="1" spc="-7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lavan</a:t>
                      </a:r>
                      <a:endParaRPr lang="en-US" sz="1600" b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41" name="object 19">
            <a:extLst>
              <a:ext uri="{FF2B5EF4-FFF2-40B4-BE49-F238E27FC236}">
                <a16:creationId xmlns:a16="http://schemas.microsoft.com/office/drawing/2014/main" id="{50BC4D56-09C4-4720-AE38-85ECB083591F}"/>
              </a:ext>
            </a:extLst>
          </p:cNvPr>
          <p:cNvSpPr txBox="1"/>
          <p:nvPr/>
        </p:nvSpPr>
        <p:spPr>
          <a:xfrm>
            <a:off x="8293338" y="3280101"/>
            <a:ext cx="18546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Reflexive</a:t>
            </a:r>
            <a:r>
              <a:rPr b="1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9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C4B604-C876-489E-8E09-1B1CCAB729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69"/>
            <a:ext cx="8229600" cy="1017032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altLang="es-CO" sz="2400" dirty="0"/>
              <a:t>The reflexive pronoun precedes the direct </a:t>
            </a:r>
            <a:br>
              <a:rPr lang="en-US" altLang="es-CO" sz="2400" dirty="0"/>
            </a:br>
            <a:r>
              <a:rPr lang="en-US" altLang="es-CO" sz="2400" dirty="0"/>
              <a:t>object pronoun when they are used together </a:t>
            </a:r>
            <a:br>
              <a:rPr lang="en-US" altLang="es-CO" sz="2400" dirty="0"/>
            </a:br>
            <a:r>
              <a:rPr lang="en-US" altLang="es-CO" sz="2400" dirty="0"/>
              <a:t>in a sentence.</a:t>
            </a:r>
          </a:p>
          <a:p>
            <a:endParaRPr lang="es-CO" sz="24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945EA0-2F22-4CEA-81F7-D5188479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2.3-10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478AA7-E88C-4F4C-B3F0-2087B779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A23C604-7A7D-42CA-BAA2-3005F57623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graphicFrame>
        <p:nvGraphicFramePr>
          <p:cNvPr id="8" name="Group 86">
            <a:extLst>
              <a:ext uri="{FF2B5EF4-FFF2-40B4-BE49-F238E27FC236}">
                <a16:creationId xmlns:a16="http://schemas.microsoft.com/office/drawing/2014/main" id="{296FB9C0-2A53-4839-B12F-03786566F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21468"/>
              </p:ext>
            </p:extLst>
          </p:nvPr>
        </p:nvGraphicFramePr>
        <p:xfrm>
          <a:off x="3163561" y="3539502"/>
          <a:ext cx="6781800" cy="70084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7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¿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comiste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el pastel?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Did you eat the whole cake?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20" marB="4562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Sí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 lo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comí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Yes, I ate it all up.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20" marB="4562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68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7984CD-E475-4B62-8DB5-A60E0B49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2.3-11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7FE4E7-EA26-4707-8CDF-A3EFCFDA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C71A311D-6960-47E1-9754-4E400EE40E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121ACBF-7173-49AE-B0FE-C47C9D409D86}"/>
              </a:ext>
            </a:extLst>
          </p:cNvPr>
          <p:cNvSpPr/>
          <p:nvPr/>
        </p:nvSpPr>
        <p:spPr>
          <a:xfrm>
            <a:off x="3301138" y="2396886"/>
            <a:ext cx="5677807" cy="3259995"/>
          </a:xfrm>
          <a:prstGeom prst="roundRect">
            <a:avLst>
              <a:gd name="adj" fmla="val 9721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48A68B3-0399-40B2-B5BF-2E6561AFD898}"/>
              </a:ext>
            </a:extLst>
          </p:cNvPr>
          <p:cNvSpPr txBox="1"/>
          <p:nvPr/>
        </p:nvSpPr>
        <p:spPr>
          <a:xfrm>
            <a:off x="3819676" y="3070355"/>
            <a:ext cx="4936866" cy="1986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" marR="92710">
              <a:lnSpc>
                <a:spcPct val="104200"/>
              </a:lnSpc>
              <a:spcBef>
                <a:spcPts val="685"/>
              </a:spcBef>
              <a:spcAft>
                <a:spcPts val="600"/>
              </a:spcAft>
            </a:pP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used with infinitives and present participles, reflexive pronouns follow the same rules </a:t>
            </a:r>
            <a:b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placement as object pronouns. See </a:t>
            </a:r>
            <a:r>
              <a:rPr lang="en-U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pp. 54–55.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6D57B223-52DE-4D49-9D88-CA6D9C681171}"/>
              </a:ext>
            </a:extLst>
          </p:cNvPr>
          <p:cNvSpPr/>
          <p:nvPr/>
        </p:nvSpPr>
        <p:spPr>
          <a:xfrm>
            <a:off x="4350366" y="2163649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</p:spTree>
    <p:extLst>
      <p:ext uri="{BB962C8B-B14F-4D97-AF65-F5344CB8AC3E}">
        <p14:creationId xmlns:p14="http://schemas.microsoft.com/office/powerpoint/2010/main" val="395952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1D77BD-A0CD-4733-9E9C-73ECDE9D4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93880"/>
            <a:ext cx="7792910" cy="93652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dirty="0"/>
              <a:t>Many of the verbs used to describe daily routines and personal care are reflexive.</a:t>
            </a:r>
            <a:endParaRPr lang="es-CO" sz="24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2.3-2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575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sp>
        <p:nvSpPr>
          <p:cNvPr id="17" name="object 63">
            <a:extLst>
              <a:ext uri="{FF2B5EF4-FFF2-40B4-BE49-F238E27FC236}">
                <a16:creationId xmlns:a16="http://schemas.microsoft.com/office/drawing/2014/main" id="{6BEB9721-8481-455A-9B8B-A5E64CC70DCD}"/>
              </a:ext>
            </a:extLst>
          </p:cNvPr>
          <p:cNvSpPr/>
          <p:nvPr/>
        </p:nvSpPr>
        <p:spPr>
          <a:xfrm>
            <a:off x="2120899" y="3384057"/>
            <a:ext cx="8314871" cy="2262000"/>
          </a:xfrm>
          <a:custGeom>
            <a:avLst/>
            <a:gdLst/>
            <a:ahLst/>
            <a:cxnLst/>
            <a:rect l="l" t="t" r="r" b="b"/>
            <a:pathLst>
              <a:path w="4788534" h="1038225">
                <a:moveTo>
                  <a:pt x="38100" y="0"/>
                </a:moveTo>
                <a:lnTo>
                  <a:pt x="16073" y="595"/>
                </a:lnTo>
                <a:lnTo>
                  <a:pt x="4762" y="4762"/>
                </a:lnTo>
                <a:lnTo>
                  <a:pt x="595" y="16073"/>
                </a:lnTo>
                <a:lnTo>
                  <a:pt x="0" y="38100"/>
                </a:lnTo>
                <a:lnTo>
                  <a:pt x="0" y="999959"/>
                </a:lnTo>
                <a:lnTo>
                  <a:pt x="595" y="1021986"/>
                </a:lnTo>
                <a:lnTo>
                  <a:pt x="4762" y="1033297"/>
                </a:lnTo>
                <a:lnTo>
                  <a:pt x="16073" y="1037464"/>
                </a:lnTo>
                <a:lnTo>
                  <a:pt x="38100" y="1038059"/>
                </a:lnTo>
                <a:lnTo>
                  <a:pt x="4749927" y="1038059"/>
                </a:lnTo>
                <a:lnTo>
                  <a:pt x="4771953" y="1037464"/>
                </a:lnTo>
                <a:lnTo>
                  <a:pt x="4783264" y="1033297"/>
                </a:lnTo>
                <a:lnTo>
                  <a:pt x="4787431" y="1021986"/>
                </a:lnTo>
                <a:lnTo>
                  <a:pt x="4788027" y="999959"/>
                </a:lnTo>
                <a:lnTo>
                  <a:pt x="4788027" y="38100"/>
                </a:lnTo>
                <a:lnTo>
                  <a:pt x="4787431" y="16073"/>
                </a:lnTo>
                <a:lnTo>
                  <a:pt x="4783264" y="4762"/>
                </a:lnTo>
                <a:lnTo>
                  <a:pt x="4771953" y="595"/>
                </a:lnTo>
                <a:lnTo>
                  <a:pt x="4749927" y="0"/>
                </a:lnTo>
                <a:lnTo>
                  <a:pt x="38100" y="0"/>
                </a:lnTo>
                <a:close/>
              </a:path>
            </a:pathLst>
          </a:custGeom>
          <a:ln w="6350">
            <a:solidFill>
              <a:srgbClr val="0066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Tabla 17">
            <a:extLst>
              <a:ext uri="{FF2B5EF4-FFF2-40B4-BE49-F238E27FC236}">
                <a16:creationId xmlns:a16="http://schemas.microsoft.com/office/drawing/2014/main" id="{0F7B087F-C8F4-49A1-9E67-599586F1E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97783"/>
              </p:ext>
            </p:extLst>
          </p:nvPr>
        </p:nvGraphicFramePr>
        <p:xfrm>
          <a:off x="2304684" y="3646714"/>
          <a:ext cx="8185515" cy="179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8505">
                  <a:extLst>
                    <a:ext uri="{9D8B030D-6E8A-4147-A177-3AD203B41FA5}">
                      <a16:colId xmlns:a16="http://schemas.microsoft.com/office/drawing/2014/main" val="2013538362"/>
                    </a:ext>
                  </a:extLst>
                </a:gridCol>
                <a:gridCol w="2728505">
                  <a:extLst>
                    <a:ext uri="{9D8B030D-6E8A-4147-A177-3AD203B41FA5}">
                      <a16:colId xmlns:a16="http://schemas.microsoft.com/office/drawing/2014/main" val="23981219"/>
                    </a:ext>
                  </a:extLst>
                </a:gridCol>
                <a:gridCol w="2728505">
                  <a:extLst>
                    <a:ext uri="{9D8B030D-6E8A-4147-A177-3AD203B41FA5}">
                      <a16:colId xmlns:a16="http://schemas.microsoft.com/office/drawing/2014/main" val="898300104"/>
                    </a:ext>
                  </a:extLst>
                </a:gridCol>
              </a:tblGrid>
              <a:tr h="142239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acostarse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go to</a:t>
                      </a:r>
                      <a:r>
                        <a:rPr lang="en-US" sz="1400" i="1" spc="1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219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afeitarse</a:t>
                      </a:r>
                      <a:r>
                        <a:rPr lang="en-US" sz="1400" b="1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400" i="1" spc="2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shave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508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bañarse</a:t>
                      </a:r>
                      <a:r>
                        <a:rPr lang="en-US" sz="1400" b="1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 a bath</a:t>
                      </a:r>
                      <a:r>
                        <a:rPr lang="en-US" sz="140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508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cepillarse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brush (hair/teeth)</a:t>
                      </a:r>
                      <a:r>
                        <a:rPr lang="en-US" sz="140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508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despertarse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400" b="1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wake</a:t>
                      </a:r>
                      <a:r>
                        <a:rPr lang="en-US" sz="1400" i="1" spc="-2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fall asleep</a:t>
                      </a:r>
                      <a:r>
                        <a:rPr lang="en-US" sz="140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ducharse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 a shower</a:t>
                      </a:r>
                      <a:r>
                        <a:rPr lang="en-US" sz="140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lavarse</a:t>
                      </a:r>
                      <a:r>
                        <a:rPr lang="en-US" sz="14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wash (oneself)</a:t>
                      </a:r>
                      <a:r>
                        <a:rPr lang="en-US" sz="140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levantarse</a:t>
                      </a:r>
                      <a:r>
                        <a:rPr lang="en-US" sz="1400" b="1" i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up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maquillarse</a:t>
                      </a:r>
                      <a:r>
                        <a:rPr lang="en-US" sz="1400" b="1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 on</a:t>
                      </a:r>
                      <a:r>
                        <a:rPr lang="en-US" sz="1400" i="1" spc="-2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make-up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peinarse</a:t>
                      </a:r>
                      <a:r>
                        <a:rPr lang="en-US" sz="1400" b="1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comb </a:t>
                      </a:r>
                      <a:r>
                        <a:rPr lang="en-US" sz="1400" i="1" spc="-1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(one’s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hair)</a:t>
                      </a:r>
                      <a:r>
                        <a:rPr lang="en-US" sz="140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 on </a:t>
                      </a:r>
                      <a:r>
                        <a:rPr lang="en-US" sz="1400" i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(clothing) </a:t>
                      </a:r>
                    </a:p>
                    <a:p>
                      <a:pPr marL="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quitarse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 off </a:t>
                      </a:r>
                      <a:r>
                        <a:rPr lang="en-US" sz="1400" i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(clothing) </a:t>
                      </a:r>
                    </a:p>
                    <a:p>
                      <a:pPr marL="0" marR="50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secarse</a:t>
                      </a:r>
                      <a:r>
                        <a:rPr lang="en-US" sz="1400" b="1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1400" i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dry</a:t>
                      </a:r>
                      <a:r>
                        <a:rPr lang="en-US" sz="1400" i="1" spc="3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vestirse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</a:t>
                      </a:r>
                      <a:r>
                        <a:rPr lang="en-US" sz="1400" i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dressed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7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53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CF1C5E6-70DF-49A0-9B6B-44393DE04D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0" y="1665684"/>
            <a:ext cx="8765369" cy="11916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In Spanish, most transitive verbs can also be used as </a:t>
            </a:r>
            <a:br>
              <a:rPr lang="en-US" sz="2400" dirty="0"/>
            </a:br>
            <a:r>
              <a:rPr lang="en-US" sz="2400" dirty="0"/>
              <a:t>reflexive verbs to indicate that the subject performs </a:t>
            </a:r>
            <a:br>
              <a:rPr lang="en-US" sz="2400" dirty="0"/>
            </a:br>
            <a:r>
              <a:rPr lang="en-US" sz="2400" dirty="0"/>
              <a:t>the action to or for himself or herself.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F92828-D140-4094-8D85-A4B1FAA0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2.3-3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C39F2A-7835-42B8-A5FA-8112B9C6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5D98E7C2-2BEC-45CB-8A93-1EC49272C9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graphicFrame>
        <p:nvGraphicFramePr>
          <p:cNvPr id="14" name="Group 215">
            <a:extLst>
              <a:ext uri="{FF2B5EF4-FFF2-40B4-BE49-F238E27FC236}">
                <a16:creationId xmlns:a16="http://schemas.microsoft.com/office/drawing/2014/main" id="{491F32E3-9C96-4E1C-A71D-F53C8F939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63263"/>
              </p:ext>
            </p:extLst>
          </p:nvPr>
        </p:nvGraphicFramePr>
        <p:xfrm>
          <a:off x="2439660" y="3557846"/>
          <a:ext cx="8153400" cy="731838"/>
        </p:xfrm>
        <a:graphic>
          <a:graphicData uri="http://schemas.openxmlformats.org/drawingml/2006/table">
            <a:tbl>
              <a:tblPr/>
              <a:tblGrid>
                <a:gridCol w="489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Félix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divirtió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 los invitados con sus chistes.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Félix </a:t>
                      </a: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divirtió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en la fiesta.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Félix amused the guests with his jokes.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Félix had fun at the party.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Group 224">
            <a:extLst>
              <a:ext uri="{FF2B5EF4-FFF2-40B4-BE49-F238E27FC236}">
                <a16:creationId xmlns:a16="http://schemas.microsoft.com/office/drawing/2014/main" id="{AE9EE79D-6292-4095-9DDB-01CB2272F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94047"/>
              </p:ext>
            </p:extLst>
          </p:nvPr>
        </p:nvGraphicFramePr>
        <p:xfrm>
          <a:off x="2439660" y="4898400"/>
          <a:ext cx="8229600" cy="731838"/>
        </p:xfrm>
        <a:graphic>
          <a:graphicData uri="http://schemas.openxmlformats.org/drawingml/2006/table">
            <a:tbl>
              <a:tblPr/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Ana </a:t>
                      </a: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acostó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 los gemelos antes de las nueve.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Ana </a:t>
                      </a: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acostó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muy tarde.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Ana put the twins to bed before nine.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Ana went to bed very late.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40" marB="457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Freeform 225">
            <a:extLst>
              <a:ext uri="{FF2B5EF4-FFF2-40B4-BE49-F238E27FC236}">
                <a16:creationId xmlns:a16="http://schemas.microsoft.com/office/drawing/2014/main" id="{304979B0-30A0-418C-A4CE-D5EE5B23837F}"/>
              </a:ext>
            </a:extLst>
          </p:cNvPr>
          <p:cNvSpPr>
            <a:spLocks/>
          </p:cNvSpPr>
          <p:nvPr/>
        </p:nvSpPr>
        <p:spPr bwMode="auto">
          <a:xfrm flipH="1">
            <a:off x="3448275" y="3304554"/>
            <a:ext cx="1257075" cy="253291"/>
          </a:xfrm>
          <a:custGeom>
            <a:avLst/>
            <a:gdLst>
              <a:gd name="T0" fmla="*/ 2147483647 w 672"/>
              <a:gd name="T1" fmla="*/ 2147483647 h 240"/>
              <a:gd name="T2" fmla="*/ 2147483647 w 672"/>
              <a:gd name="T3" fmla="*/ 0 h 240"/>
              <a:gd name="T4" fmla="*/ 0 w 672"/>
              <a:gd name="T5" fmla="*/ 0 h 240"/>
              <a:gd name="T6" fmla="*/ 0 w 672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240">
                <a:moveTo>
                  <a:pt x="672" y="240"/>
                </a:moveTo>
                <a:lnTo>
                  <a:pt x="672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5400">
            <a:solidFill>
              <a:srgbClr val="ED1C24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226">
            <a:extLst>
              <a:ext uri="{FF2B5EF4-FFF2-40B4-BE49-F238E27FC236}">
                <a16:creationId xmlns:a16="http://schemas.microsoft.com/office/drawing/2014/main" id="{5AB777E0-1135-4236-ADDB-14649BC4E125}"/>
              </a:ext>
            </a:extLst>
          </p:cNvPr>
          <p:cNvSpPr>
            <a:spLocks/>
          </p:cNvSpPr>
          <p:nvPr/>
        </p:nvSpPr>
        <p:spPr bwMode="auto">
          <a:xfrm>
            <a:off x="8072889" y="3383846"/>
            <a:ext cx="560571" cy="253290"/>
          </a:xfrm>
          <a:custGeom>
            <a:avLst/>
            <a:gdLst>
              <a:gd name="T0" fmla="*/ 2147483647 w 672"/>
              <a:gd name="T1" fmla="*/ 2147483647 h 240"/>
              <a:gd name="T2" fmla="*/ 2147483647 w 672"/>
              <a:gd name="T3" fmla="*/ 0 h 240"/>
              <a:gd name="T4" fmla="*/ 0 w 672"/>
              <a:gd name="T5" fmla="*/ 0 h 240"/>
              <a:gd name="T6" fmla="*/ 0 w 672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240">
                <a:moveTo>
                  <a:pt x="672" y="240"/>
                </a:moveTo>
                <a:lnTo>
                  <a:pt x="672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5400">
            <a:solidFill>
              <a:srgbClr val="ED1C24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27">
            <a:extLst>
              <a:ext uri="{FF2B5EF4-FFF2-40B4-BE49-F238E27FC236}">
                <a16:creationId xmlns:a16="http://schemas.microsoft.com/office/drawing/2014/main" id="{9D57437C-3D37-42A5-93DB-E34EB65E2C13}"/>
              </a:ext>
            </a:extLst>
          </p:cNvPr>
          <p:cNvSpPr>
            <a:spLocks/>
          </p:cNvSpPr>
          <p:nvPr/>
        </p:nvSpPr>
        <p:spPr bwMode="auto">
          <a:xfrm flipH="1">
            <a:off x="3257550" y="4702236"/>
            <a:ext cx="1215391" cy="212382"/>
          </a:xfrm>
          <a:custGeom>
            <a:avLst/>
            <a:gdLst>
              <a:gd name="T0" fmla="*/ 2147483647 w 672"/>
              <a:gd name="T1" fmla="*/ 2147483647 h 240"/>
              <a:gd name="T2" fmla="*/ 2147483647 w 672"/>
              <a:gd name="T3" fmla="*/ 0 h 240"/>
              <a:gd name="T4" fmla="*/ 0 w 672"/>
              <a:gd name="T5" fmla="*/ 0 h 240"/>
              <a:gd name="T6" fmla="*/ 0 w 672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240">
                <a:moveTo>
                  <a:pt x="672" y="240"/>
                </a:moveTo>
                <a:lnTo>
                  <a:pt x="672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5400">
            <a:solidFill>
              <a:srgbClr val="ED1C24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28">
            <a:extLst>
              <a:ext uri="{FF2B5EF4-FFF2-40B4-BE49-F238E27FC236}">
                <a16:creationId xmlns:a16="http://schemas.microsoft.com/office/drawing/2014/main" id="{09908E2C-B730-442D-9C64-86D688ACD0C3}"/>
              </a:ext>
            </a:extLst>
          </p:cNvPr>
          <p:cNvSpPr>
            <a:spLocks/>
          </p:cNvSpPr>
          <p:nvPr/>
        </p:nvSpPr>
        <p:spPr bwMode="auto">
          <a:xfrm>
            <a:off x="7719060" y="4686018"/>
            <a:ext cx="830580" cy="212382"/>
          </a:xfrm>
          <a:custGeom>
            <a:avLst/>
            <a:gdLst>
              <a:gd name="T0" fmla="*/ 2147483647 w 672"/>
              <a:gd name="T1" fmla="*/ 2147483647 h 240"/>
              <a:gd name="T2" fmla="*/ 2147483647 w 672"/>
              <a:gd name="T3" fmla="*/ 0 h 240"/>
              <a:gd name="T4" fmla="*/ 0 w 672"/>
              <a:gd name="T5" fmla="*/ 0 h 240"/>
              <a:gd name="T6" fmla="*/ 0 w 672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240">
                <a:moveTo>
                  <a:pt x="672" y="240"/>
                </a:moveTo>
                <a:lnTo>
                  <a:pt x="672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5400">
            <a:solidFill>
              <a:srgbClr val="ED1C24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2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96693D-47E9-45AB-AA8B-68D95D4C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2.3-4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33E465-9BAA-436C-9605-CCCF4C30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8122AF6-CD68-4957-B9B5-CDD59E94F216}"/>
              </a:ext>
            </a:extLst>
          </p:cNvPr>
          <p:cNvSpPr/>
          <p:nvPr/>
        </p:nvSpPr>
        <p:spPr>
          <a:xfrm>
            <a:off x="3301138" y="2396886"/>
            <a:ext cx="5677807" cy="3259995"/>
          </a:xfrm>
          <a:prstGeom prst="roundRect">
            <a:avLst>
              <a:gd name="adj" fmla="val 9721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4755AB-6E57-4A90-9BB1-66CFEFFB67FA}"/>
              </a:ext>
            </a:extLst>
          </p:cNvPr>
          <p:cNvSpPr txBox="1"/>
          <p:nvPr/>
        </p:nvSpPr>
        <p:spPr>
          <a:xfrm>
            <a:off x="3664696" y="2915375"/>
            <a:ext cx="5173954" cy="2918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" marR="92710">
              <a:lnSpc>
                <a:spcPct val="104200"/>
              </a:lnSpc>
              <a:spcBef>
                <a:spcPts val="685"/>
              </a:spcBef>
              <a:spcAft>
                <a:spcPts val="600"/>
              </a:spcAft>
            </a:pP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transitive verb is one  that takes a </a:t>
            </a:r>
            <a:b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en-US" sz="2400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05" marR="251460">
              <a:lnSpc>
                <a:spcPct val="1042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Mariela </a:t>
            </a:r>
            <a:r>
              <a:rPr lang="en-US" sz="2400" b="1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compró</a:t>
            </a:r>
            <a:r>
              <a:rPr lang="en-US" sz="2400" b="1" spc="-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 </a:t>
            </a:r>
            <a:r>
              <a:rPr lang="en-US" sz="2400" b="1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boletos</a:t>
            </a:r>
            <a: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Mariela bought</a:t>
            </a:r>
            <a:r>
              <a:rPr lang="en-US" sz="2400" i="1" spc="-6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 tickets.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">
              <a:lnSpc>
                <a:spcPct val="100000"/>
              </a:lnSpc>
              <a:spcBef>
                <a:spcPts val="340"/>
              </a:spcBef>
            </a:pPr>
            <a: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Johnny </a:t>
            </a:r>
            <a:r>
              <a:rPr lang="en-US" sz="2400" b="1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contó</a:t>
            </a:r>
            <a: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b="1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chiste</a:t>
            </a:r>
            <a: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">
              <a:lnSpc>
                <a:spcPct val="100000"/>
              </a:lnSpc>
              <a:spcBef>
                <a:spcPts val="40"/>
              </a:spcBef>
            </a:pPr>
            <a:r>
              <a:rPr lang="en-US" sz="24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Johnny told a</a:t>
            </a:r>
            <a:r>
              <a:rPr lang="en-US" sz="2400" i="1" spc="2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joke.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1089F25-2F04-475C-94F1-1198BD1A5063}"/>
              </a:ext>
            </a:extLst>
          </p:cNvPr>
          <p:cNvSpPr/>
          <p:nvPr/>
        </p:nvSpPr>
        <p:spPr>
          <a:xfrm>
            <a:off x="4350366" y="2163649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AE018810-69E2-4BC3-8CE3-E5F6366211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575" y="-66278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1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9214C9D-F99C-4310-AD0C-10E74FD831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95172"/>
            <a:ext cx="8229600" cy="80005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Many verbs change meaning when they are </a:t>
            </a:r>
            <a:br>
              <a:rPr lang="en-US" sz="2400" dirty="0"/>
            </a:br>
            <a:r>
              <a:rPr lang="en-US" sz="2400" dirty="0"/>
              <a:t>used with a reflexive pronoun.</a:t>
            </a:r>
            <a:endParaRPr 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8A67C6-4713-43CC-90CF-5183EB07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2.3-5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F43D70-407E-431A-870B-A30120FB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54E626C-25B8-4372-876B-1B95BAF4CD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sp>
        <p:nvSpPr>
          <p:cNvPr id="7" name="object 63">
            <a:extLst>
              <a:ext uri="{FF2B5EF4-FFF2-40B4-BE49-F238E27FC236}">
                <a16:creationId xmlns:a16="http://schemas.microsoft.com/office/drawing/2014/main" id="{9299CD8A-FF0D-4456-AF63-F34DECF264D1}"/>
              </a:ext>
            </a:extLst>
          </p:cNvPr>
          <p:cNvSpPr/>
          <p:nvPr/>
        </p:nvSpPr>
        <p:spPr>
          <a:xfrm>
            <a:off x="2174876" y="2595840"/>
            <a:ext cx="7757437" cy="3485388"/>
          </a:xfrm>
          <a:custGeom>
            <a:avLst/>
            <a:gdLst/>
            <a:ahLst/>
            <a:cxnLst/>
            <a:rect l="l" t="t" r="r" b="b"/>
            <a:pathLst>
              <a:path w="4788534" h="1038225">
                <a:moveTo>
                  <a:pt x="38100" y="0"/>
                </a:moveTo>
                <a:lnTo>
                  <a:pt x="16073" y="595"/>
                </a:lnTo>
                <a:lnTo>
                  <a:pt x="4762" y="4762"/>
                </a:lnTo>
                <a:lnTo>
                  <a:pt x="595" y="16073"/>
                </a:lnTo>
                <a:lnTo>
                  <a:pt x="0" y="38100"/>
                </a:lnTo>
                <a:lnTo>
                  <a:pt x="0" y="999959"/>
                </a:lnTo>
                <a:lnTo>
                  <a:pt x="595" y="1021986"/>
                </a:lnTo>
                <a:lnTo>
                  <a:pt x="4762" y="1033297"/>
                </a:lnTo>
                <a:lnTo>
                  <a:pt x="16073" y="1037464"/>
                </a:lnTo>
                <a:lnTo>
                  <a:pt x="38100" y="1038059"/>
                </a:lnTo>
                <a:lnTo>
                  <a:pt x="4749927" y="1038059"/>
                </a:lnTo>
                <a:lnTo>
                  <a:pt x="4771953" y="1037464"/>
                </a:lnTo>
                <a:lnTo>
                  <a:pt x="4783264" y="1033297"/>
                </a:lnTo>
                <a:lnTo>
                  <a:pt x="4787431" y="1021986"/>
                </a:lnTo>
                <a:lnTo>
                  <a:pt x="4788027" y="999959"/>
                </a:lnTo>
                <a:lnTo>
                  <a:pt x="4788027" y="38100"/>
                </a:lnTo>
                <a:lnTo>
                  <a:pt x="4787431" y="16073"/>
                </a:lnTo>
                <a:lnTo>
                  <a:pt x="4783264" y="4762"/>
                </a:lnTo>
                <a:lnTo>
                  <a:pt x="4771953" y="595"/>
                </a:lnTo>
                <a:lnTo>
                  <a:pt x="4749927" y="0"/>
                </a:lnTo>
                <a:lnTo>
                  <a:pt x="38100" y="0"/>
                </a:lnTo>
                <a:close/>
              </a:path>
            </a:pathLst>
          </a:custGeom>
          <a:ln w="6350">
            <a:solidFill>
              <a:srgbClr val="0066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Tabla 17">
            <a:extLst>
              <a:ext uri="{FF2B5EF4-FFF2-40B4-BE49-F238E27FC236}">
                <a16:creationId xmlns:a16="http://schemas.microsoft.com/office/drawing/2014/main" id="{098A8927-A229-410F-8186-E07B92625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80823"/>
              </p:ext>
            </p:extLst>
          </p:nvPr>
        </p:nvGraphicFramePr>
        <p:xfrm>
          <a:off x="2358662" y="2698545"/>
          <a:ext cx="7844438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7834">
                  <a:extLst>
                    <a:ext uri="{9D8B030D-6E8A-4147-A177-3AD203B41FA5}">
                      <a16:colId xmlns:a16="http://schemas.microsoft.com/office/drawing/2014/main" val="2013538362"/>
                    </a:ext>
                  </a:extLst>
                </a:gridCol>
                <a:gridCol w="4106604">
                  <a:extLst>
                    <a:ext uri="{9D8B030D-6E8A-4147-A177-3AD203B41FA5}">
                      <a16:colId xmlns:a16="http://schemas.microsoft.com/office/drawing/2014/main" val="23981219"/>
                    </a:ext>
                  </a:extLst>
                </a:gridCol>
              </a:tblGrid>
              <a:tr h="142239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aburrir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1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acordar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-3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comer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2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sleep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2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283210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llevar</a:t>
                      </a:r>
                      <a:r>
                        <a:rPr lang="en-US"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carry</a:t>
                      </a:r>
                    </a:p>
                    <a:p>
                      <a:pPr marL="12700" marR="283210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mudar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change </a:t>
                      </a:r>
                    </a:p>
                    <a:p>
                      <a:pPr marL="12700" marR="283210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parecer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seem</a:t>
                      </a:r>
                    </a:p>
                    <a:p>
                      <a:pPr marL="12700" marR="283210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65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quitar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</a:t>
                      </a:r>
                      <a:r>
                        <a:rPr lang="en-US" sz="1600" i="1" spc="1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away</a:t>
                      </a:r>
                      <a:endParaRPr lang="en-US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aburrirse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</a:t>
                      </a:r>
                      <a:r>
                        <a:rPr lang="en-US" sz="1600" i="1" spc="4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bored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2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remember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eat</a:t>
                      </a:r>
                      <a:r>
                        <a:rPr lang="en-US" sz="1600" i="1" spc="4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fall</a:t>
                      </a:r>
                      <a:r>
                        <a:rPr lang="en-US" sz="1600" i="1" spc="4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asleep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i="1" spc="4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400"/>
                        </a:spcAft>
                      </a:pPr>
                      <a:r>
                        <a:rPr lang="en-US" sz="16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llevarse</a:t>
                      </a:r>
                      <a:r>
                        <a:rPr lang="en-US"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carry</a:t>
                      </a:r>
                      <a:r>
                        <a:rPr lang="en-US" sz="1600" i="1" spc="5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move (change residence) </a:t>
                      </a:r>
                    </a:p>
                    <a:p>
                      <a:pPr marL="12700" marR="5080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parecerse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resemble; to look like </a:t>
                      </a:r>
                    </a:p>
                    <a:p>
                      <a:pPr marL="12700" marR="5080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 on</a:t>
                      </a:r>
                      <a:r>
                        <a:rPr lang="en-US" sz="1600" i="1" spc="5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(clothing)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365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quitarse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 off</a:t>
                      </a:r>
                      <a:r>
                        <a:rPr lang="en-US" sz="1600" i="1" spc="5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(clothing)</a:t>
                      </a:r>
                      <a:endParaRPr lang="en-US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7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79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5FFD776-783F-46F7-8145-5C01BE602E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0" y="1678384"/>
            <a:ext cx="8571240" cy="12446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spc="-50" dirty="0"/>
              <a:t>Some Spanish verbs and expressions are used in the reflexive even though their English equivalents may not be. Many of these are followed by the prepositions </a:t>
            </a:r>
            <a:r>
              <a:rPr lang="en-US" altLang="es-CO" sz="2400" b="1" spc="-50" dirty="0"/>
              <a:t>a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de</a:t>
            </a:r>
            <a:r>
              <a:rPr lang="en-US" altLang="es-CO" sz="2400" spc="-50" dirty="0"/>
              <a:t>, and </a:t>
            </a:r>
            <a:r>
              <a:rPr lang="en-US" altLang="es-CO" sz="2400" b="1" spc="-50" dirty="0" err="1"/>
              <a:t>en</a:t>
            </a:r>
            <a:r>
              <a:rPr lang="en-US" altLang="es-CO" sz="2400" spc="-50" dirty="0"/>
              <a:t>.</a:t>
            </a:r>
            <a:endParaRPr lang="es-CO" sz="2400" spc="-5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EBE013-03C6-403A-9399-38DD58DC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2.3-6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6ED59F-6DD7-4136-9E24-DD0CD398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1ED69B91-9C52-463B-B5B2-5EF0D19149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sp>
        <p:nvSpPr>
          <p:cNvPr id="7" name="object 63">
            <a:extLst>
              <a:ext uri="{FF2B5EF4-FFF2-40B4-BE49-F238E27FC236}">
                <a16:creationId xmlns:a16="http://schemas.microsoft.com/office/drawing/2014/main" id="{02801FB8-A391-4B1F-A372-F723D46610A5}"/>
              </a:ext>
            </a:extLst>
          </p:cNvPr>
          <p:cNvSpPr/>
          <p:nvPr/>
        </p:nvSpPr>
        <p:spPr>
          <a:xfrm>
            <a:off x="2579074" y="3124462"/>
            <a:ext cx="7757437" cy="2656406"/>
          </a:xfrm>
          <a:custGeom>
            <a:avLst/>
            <a:gdLst/>
            <a:ahLst/>
            <a:cxnLst/>
            <a:rect l="l" t="t" r="r" b="b"/>
            <a:pathLst>
              <a:path w="4788534" h="1038225">
                <a:moveTo>
                  <a:pt x="38100" y="0"/>
                </a:moveTo>
                <a:lnTo>
                  <a:pt x="16073" y="595"/>
                </a:lnTo>
                <a:lnTo>
                  <a:pt x="4762" y="4762"/>
                </a:lnTo>
                <a:lnTo>
                  <a:pt x="595" y="16073"/>
                </a:lnTo>
                <a:lnTo>
                  <a:pt x="0" y="38100"/>
                </a:lnTo>
                <a:lnTo>
                  <a:pt x="0" y="999959"/>
                </a:lnTo>
                <a:lnTo>
                  <a:pt x="595" y="1021986"/>
                </a:lnTo>
                <a:lnTo>
                  <a:pt x="4762" y="1033297"/>
                </a:lnTo>
                <a:lnTo>
                  <a:pt x="16073" y="1037464"/>
                </a:lnTo>
                <a:lnTo>
                  <a:pt x="38100" y="1038059"/>
                </a:lnTo>
                <a:lnTo>
                  <a:pt x="4749927" y="1038059"/>
                </a:lnTo>
                <a:lnTo>
                  <a:pt x="4771953" y="1037464"/>
                </a:lnTo>
                <a:lnTo>
                  <a:pt x="4783264" y="1033297"/>
                </a:lnTo>
                <a:lnTo>
                  <a:pt x="4787431" y="1021986"/>
                </a:lnTo>
                <a:lnTo>
                  <a:pt x="4788027" y="999959"/>
                </a:lnTo>
                <a:lnTo>
                  <a:pt x="4788027" y="38100"/>
                </a:lnTo>
                <a:lnTo>
                  <a:pt x="4787431" y="16073"/>
                </a:lnTo>
                <a:lnTo>
                  <a:pt x="4783264" y="4762"/>
                </a:lnTo>
                <a:lnTo>
                  <a:pt x="4771953" y="595"/>
                </a:lnTo>
                <a:lnTo>
                  <a:pt x="4749927" y="0"/>
                </a:lnTo>
                <a:lnTo>
                  <a:pt x="38100" y="0"/>
                </a:lnTo>
                <a:close/>
              </a:path>
            </a:pathLst>
          </a:custGeom>
          <a:ln w="6350">
            <a:solidFill>
              <a:srgbClr val="0066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Tabla 17">
            <a:extLst>
              <a:ext uri="{FF2B5EF4-FFF2-40B4-BE49-F238E27FC236}">
                <a16:creationId xmlns:a16="http://schemas.microsoft.com/office/drawing/2014/main" id="{6C8ACB51-378F-4ADA-824C-1C1176DF8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31917"/>
              </p:ext>
            </p:extLst>
          </p:nvPr>
        </p:nvGraphicFramePr>
        <p:xfrm>
          <a:off x="2731864" y="3289159"/>
          <a:ext cx="7827814" cy="2252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0047">
                  <a:extLst>
                    <a:ext uri="{9D8B030D-6E8A-4147-A177-3AD203B41FA5}">
                      <a16:colId xmlns:a16="http://schemas.microsoft.com/office/drawing/2014/main" val="2013538362"/>
                    </a:ext>
                  </a:extLst>
                </a:gridCol>
                <a:gridCol w="4367767">
                  <a:extLst>
                    <a:ext uri="{9D8B030D-6E8A-4147-A177-3AD203B41FA5}">
                      <a16:colId xmlns:a16="http://schemas.microsoft.com/office/drawing/2014/main" val="23981219"/>
                    </a:ext>
                  </a:extLst>
                </a:gridCol>
              </a:tblGrid>
              <a:tr h="142239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acercarse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approach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arrepentirse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regret 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atreverse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dare (to)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become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realize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find out (about)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fijarse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 notice (of)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morirse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(</a:t>
                      </a: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die (of)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olvidarse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forget (about)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preocuparse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(por)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worry (about)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complain (about)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sorprenderse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(de) </a:t>
                      </a:r>
                      <a:r>
                        <a:rPr lang="en-US" sz="1600" b="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surprised (about)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7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23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5FFD776-783F-46F7-8145-5C01BE602E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0" y="1693882"/>
            <a:ext cx="8331662" cy="91409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i="1" dirty="0"/>
              <a:t>To get </a:t>
            </a:r>
            <a:r>
              <a:rPr lang="en-US" altLang="es-CO" sz="2400" dirty="0"/>
              <a:t>or </a:t>
            </a:r>
            <a:r>
              <a:rPr lang="en-US" altLang="es-CO" sz="2400" i="1" dirty="0"/>
              <a:t>to become </a:t>
            </a:r>
            <a:r>
              <a:rPr lang="en-US" altLang="es-CO" sz="2400" dirty="0"/>
              <a:t>is frequently expressed in </a:t>
            </a:r>
            <a:r>
              <a:rPr lang="en-US" altLang="es-CO" sz="2400" spc="-50" dirty="0"/>
              <a:t>Spanish by the reflexive verb </a:t>
            </a:r>
            <a:r>
              <a:rPr lang="en-US" altLang="es-CO" sz="2400" b="1" spc="-50" dirty="0" err="1"/>
              <a:t>ponerse</a:t>
            </a:r>
            <a:r>
              <a:rPr lang="en-US" altLang="es-CO" sz="2400" spc="-50" dirty="0"/>
              <a:t> + [</a:t>
            </a:r>
            <a:r>
              <a:rPr lang="en-US" altLang="es-CO" sz="2400" i="1" spc="-50" dirty="0"/>
              <a:t>adjective</a:t>
            </a:r>
            <a:r>
              <a:rPr lang="en-US" altLang="es-CO" sz="2400" spc="-50" dirty="0"/>
              <a:t>]. 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EBE013-03C6-403A-9399-38DD58DC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2.3-7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6ED59F-6DD7-4136-9E24-DD0CD398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1ED69B91-9C52-463B-B5B2-5EF0D19149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575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graphicFrame>
        <p:nvGraphicFramePr>
          <p:cNvPr id="9" name="Group 157">
            <a:extLst>
              <a:ext uri="{FF2B5EF4-FFF2-40B4-BE49-F238E27FC236}">
                <a16:creationId xmlns:a16="http://schemas.microsoft.com/office/drawing/2014/main" id="{5E20D17B-0EBE-462F-902A-8009DB604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74808"/>
              </p:ext>
            </p:extLst>
          </p:nvPr>
        </p:nvGraphicFramePr>
        <p:xfrm>
          <a:off x="3554601" y="3287271"/>
          <a:ext cx="5901189" cy="1595438"/>
        </p:xfrm>
        <a:graphic>
          <a:graphicData uri="http://schemas.openxmlformats.org/drawingml/2006/table">
            <a:tbl>
              <a:tblPr/>
              <a:tblGrid>
                <a:gridCol w="5901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Pilar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pone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muy nerviosa antes del torneo.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7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Pilar gets very nervous before the tournament.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Si no duermo bien, </a:t>
                      </a: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 pongo insoportable</a:t>
                      </a: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If I don’t sleep well, I become unbearable.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48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96693D-47E9-45AB-AA8B-68D95D4C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2.3-8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33E465-9BAA-436C-9605-CCCF4C30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8122AF6-CD68-4957-B9B5-CDD59E94F216}"/>
              </a:ext>
            </a:extLst>
          </p:cNvPr>
          <p:cNvSpPr/>
          <p:nvPr/>
        </p:nvSpPr>
        <p:spPr>
          <a:xfrm>
            <a:off x="3301138" y="2396886"/>
            <a:ext cx="5677807" cy="3259995"/>
          </a:xfrm>
          <a:prstGeom prst="roundRect">
            <a:avLst>
              <a:gd name="adj" fmla="val 9721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4755AB-6E57-4A90-9BB1-66CFEFFB67FA}"/>
              </a:ext>
            </a:extLst>
          </p:cNvPr>
          <p:cNvSpPr txBox="1"/>
          <p:nvPr/>
        </p:nvSpPr>
        <p:spPr>
          <a:xfrm>
            <a:off x="3819676" y="2915375"/>
            <a:ext cx="5173954" cy="259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" marR="92710">
              <a:lnSpc>
                <a:spcPct val="104200"/>
              </a:lnSpc>
              <a:spcBef>
                <a:spcPts val="685"/>
              </a:spcBef>
              <a:spcAft>
                <a:spcPts val="600"/>
              </a:spcAft>
            </a:pPr>
            <a:r>
              <a:rPr lang="en-US" sz="24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Hacerse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volverse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also mean to become.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rtl="0" eaLnBrk="0" fontAlgn="base" latinLnBrk="0" hangingPunct="0">
              <a:spcBef>
                <a:spcPts val="400"/>
              </a:spcBef>
              <a:spcAft>
                <a:spcPts val="600"/>
              </a:spcAft>
            </a:pPr>
            <a:r>
              <a:rPr lang="en-US" sz="24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 ha </a:t>
            </a:r>
            <a:r>
              <a:rPr lang="en-US" sz="24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hecho</a:t>
            </a:r>
            <a:r>
              <a:rPr lang="en-US" sz="24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0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cantante.</a:t>
            </a:r>
            <a:br>
              <a:rPr lang="en-US" sz="2400" b="0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US" sz="2400" b="0" i="1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He has become a singer.</a:t>
            </a:r>
          </a:p>
          <a:p>
            <a:pPr marL="0" marR="0" indent="0" algn="l" rtl="0" eaLnBrk="0" fontAlgn="base" latinLnBrk="0" hangingPunct="0">
              <a:spcBef>
                <a:spcPts val="400"/>
              </a:spcBef>
              <a:spcAft>
                <a:spcPts val="600"/>
              </a:spcAft>
            </a:pPr>
            <a:r>
              <a:rPr lang="es-ES" sz="24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¿Te has vuelto </a:t>
            </a:r>
            <a:r>
              <a:rPr lang="es-ES" sz="2400" b="0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loco/a?</a:t>
            </a:r>
            <a:br>
              <a:rPr lang="es-ES" sz="2400" b="0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US" sz="2400" b="0" i="1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Have you gone crazy?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1089F25-2F04-475C-94F1-1198BD1A5063}"/>
              </a:ext>
            </a:extLst>
          </p:cNvPr>
          <p:cNvSpPr/>
          <p:nvPr/>
        </p:nvSpPr>
        <p:spPr>
          <a:xfrm>
            <a:off x="4350366" y="2163649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E19864-41CB-419C-AF68-E38368B5AC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7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CF1C5E6-70DF-49A0-9B6B-44393DE04D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0" y="1681182"/>
            <a:ext cx="8765369" cy="11916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spc="-40" dirty="0"/>
              <a:t>In the plural, reflexive verbs can express reciprocal actions done to </a:t>
            </a:r>
            <a:r>
              <a:rPr lang="en-US" sz="2400" i="1" spc="-40" dirty="0"/>
              <a:t>one another</a:t>
            </a:r>
            <a:r>
              <a:rPr lang="en-US" sz="2400" spc="-40" dirty="0"/>
              <a:t>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F92828-D140-4094-8D85-A4B1FAA0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2.3-9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C39F2A-7835-42B8-A5FA-8112B9C6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5D98E7C2-2BEC-45CB-8A93-1EC49272C9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Reflexive</a:t>
            </a:r>
            <a:r>
              <a:rPr lang="es-CO" dirty="0"/>
              <a:t> </a:t>
            </a:r>
            <a:r>
              <a:rPr lang="es-CO" dirty="0" err="1"/>
              <a:t>verbs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DBB5F76-A6EA-44E0-B406-CCD1106745DD}"/>
              </a:ext>
            </a:extLst>
          </p:cNvPr>
          <p:cNvSpPr txBox="1"/>
          <p:nvPr/>
        </p:nvSpPr>
        <p:spPr>
          <a:xfrm>
            <a:off x="3099720" y="3229432"/>
            <a:ext cx="6958680" cy="1502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>
              <a:lnSpc>
                <a:spcPct val="100000"/>
              </a:lnSpc>
              <a:spcBef>
                <a:spcPts val="359"/>
              </a:spcBef>
              <a:spcAft>
                <a:spcPts val="1000"/>
              </a:spcAf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dos 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equipos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b="1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saludan</a:t>
            </a:r>
            <a:r>
              <a:rPr lang="en-US" sz="20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antes de 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comenzar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</a:t>
            </a:r>
            <a:r>
              <a:rPr lang="en-US" sz="2000" spc="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partido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teams </a:t>
            </a:r>
            <a:r>
              <a:rPr lang="en-US" sz="2000" i="1" spc="-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 </a:t>
            </a:r>
            <a:r>
              <a:rPr lang="en-US" sz="20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other at the start of the</a:t>
            </a:r>
            <a:r>
              <a:rPr lang="en-US" sz="2000" i="1" spc="1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game.</a:t>
            </a:r>
          </a:p>
          <a:p>
            <a:pPr marL="292100">
              <a:lnSpc>
                <a:spcPct val="100000"/>
              </a:lnSpc>
              <a:spcBef>
                <a:spcPts val="365"/>
              </a:spcBef>
              <a:spcAft>
                <a:spcPts val="1000"/>
              </a:spcAf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¡Los 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entrenadores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b="1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en-US" sz="20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peleando</a:t>
            </a:r>
            <a:r>
              <a:rPr lang="en-US" sz="20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</a:t>
            </a:r>
            <a:r>
              <a:rPr lang="en-US" sz="2000" spc="13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coaches </a:t>
            </a:r>
            <a:r>
              <a:rPr lang="en-US" sz="2000" i="1" spc="-5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fighting</a:t>
            </a:r>
            <a:r>
              <a:rPr lang="en-US" sz="2000" i="1" spc="1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62748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2012</TotalTime>
  <Words>1000</Words>
  <Application>Microsoft Office PowerPoint</Application>
  <PresentationFormat>Widescreen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Main-MASTER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122</cp:revision>
  <dcterms:created xsi:type="dcterms:W3CDTF">2020-01-23T15:55:24Z</dcterms:created>
  <dcterms:modified xsi:type="dcterms:W3CDTF">2021-11-03T12:31:57Z</dcterms:modified>
</cp:coreProperties>
</file>