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0"/>
  </p:notesMasterIdLst>
  <p:handoutMasterIdLst>
    <p:handoutMasterId r:id="rId11"/>
  </p:handout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jandra Rodríguez" initials="AR" lastIdx="2" clrIdx="0">
    <p:extLst>
      <p:ext uri="{19B8F6BF-5375-455C-9EA6-DF929625EA0E}">
        <p15:presenceInfo xmlns:p15="http://schemas.microsoft.com/office/powerpoint/2012/main" userId="321a8f04f5659d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B4"/>
    <a:srgbClr val="FFF9C7"/>
    <a:srgbClr val="F7941E"/>
    <a:srgbClr val="D4EDFC"/>
    <a:srgbClr val="F8F4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59" autoAdjust="0"/>
    <p:restoredTop sz="94291" autoAdjust="0"/>
  </p:normalViewPr>
  <p:slideViewPr>
    <p:cSldViewPr snapToGrid="0">
      <p:cViewPr varScale="1">
        <p:scale>
          <a:sx n="67" d="100"/>
          <a:sy n="67" d="100"/>
        </p:scale>
        <p:origin x="372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080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2B467F-CD28-44DA-9D0A-EB6F2DF4DD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E3734F-F2B8-4963-BF6B-422051BC82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D1A4F7-85C0-4C39-9DB0-3770A7945AEB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BDC767-27BC-431B-97F9-E19E4E8D66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AD48C-13DE-4C7B-885A-09140D0515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F532EC2-33C0-40F1-8F2A-EFCE365F5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25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3D60C6E-EBEF-47ED-A33F-0861FCE885F7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03C0CE4-C608-40AD-8998-4CF4DB8727F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F8E633D2-4032-487E-8C9E-DCA3263BD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37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7CA505E-D5A4-4B75-85A8-9ADC4B8E45C8}"/>
              </a:ext>
            </a:extLst>
          </p:cNvPr>
          <p:cNvSpPr/>
          <p:nvPr userDrawn="1"/>
        </p:nvSpPr>
        <p:spPr>
          <a:xfrm>
            <a:off x="2430796" y="1602184"/>
            <a:ext cx="1562165" cy="462360"/>
          </a:xfrm>
          <a:prstGeom prst="roundRect">
            <a:avLst>
              <a:gd name="adj" fmla="val 29028"/>
            </a:avLst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ANTE TODO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EFEF07-2263-4B55-93BD-01C92B7689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38336" y="1602184"/>
            <a:ext cx="8229600" cy="3099816"/>
          </a:xfr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pPr lvl="0"/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 dirty="0"/>
              <a:t>2.3-1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by Vista Higher Learning, Inc. All rights reserved.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588B40-3913-4B4C-B6CB-E233ED16FFAC}"/>
              </a:ext>
            </a:extLst>
          </p:cNvPr>
          <p:cNvSpPr txBox="1"/>
          <p:nvPr userDrawn="1"/>
        </p:nvSpPr>
        <p:spPr>
          <a:xfrm>
            <a:off x="2438335" y="0"/>
            <a:ext cx="3657600" cy="685800"/>
          </a:xfrm>
          <a:prstGeom prst="rect">
            <a:avLst/>
          </a:prstGeom>
          <a:solidFill>
            <a:srgbClr val="0060B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marL="91440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EFEF07-2263-4B55-93BD-01C92B7689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39661" y="1602184"/>
            <a:ext cx="8229600" cy="3099816"/>
          </a:xfrm>
        </p:spPr>
        <p:txBody>
          <a:bodyPr wrap="square">
            <a:noAutofit/>
          </a:bodyPr>
          <a:lstStyle>
            <a:lvl1pPr marL="457200" indent="0" algn="l">
              <a:defRPr/>
            </a:lvl1pPr>
          </a:lstStyle>
          <a:p>
            <a:pPr lvl="0"/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 dirty="0"/>
              <a:t>2.3-1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by Vista Higher Learning, Inc. All rights reserved.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BC729514-DE1D-4A10-AF9B-AD290FDB0DAA}"/>
              </a:ext>
            </a:extLst>
          </p:cNvPr>
          <p:cNvSpPr/>
          <p:nvPr userDrawn="1"/>
        </p:nvSpPr>
        <p:spPr>
          <a:xfrm rot="5400000">
            <a:off x="2531411" y="1822729"/>
            <a:ext cx="274320" cy="228600"/>
          </a:xfrm>
          <a:prstGeom prst="triangle">
            <a:avLst/>
          </a:prstGeom>
          <a:solidFill>
            <a:srgbClr val="F79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EDB7F0-3112-42D1-9C70-7840D45346D7}"/>
              </a:ext>
            </a:extLst>
          </p:cNvPr>
          <p:cNvSpPr txBox="1"/>
          <p:nvPr userDrawn="1"/>
        </p:nvSpPr>
        <p:spPr>
          <a:xfrm>
            <a:off x="2438335" y="0"/>
            <a:ext cx="3657600" cy="685800"/>
          </a:xfrm>
          <a:prstGeom prst="rect">
            <a:avLst/>
          </a:prstGeom>
          <a:solidFill>
            <a:srgbClr val="0060B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marL="91440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</a:t>
            </a:r>
          </a:p>
        </p:txBody>
      </p:sp>
    </p:spTree>
    <p:extLst>
      <p:ext uri="{BB962C8B-B14F-4D97-AF65-F5344CB8AC3E}">
        <p14:creationId xmlns:p14="http://schemas.microsoft.com/office/powerpoint/2010/main" val="149372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 dirty="0"/>
              <a:t>2.3-1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by Vista Higher Learning, Inc. All rights reserved.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09BD19-AFCF-40F0-A6D6-D4CF7623525D}"/>
              </a:ext>
            </a:extLst>
          </p:cNvPr>
          <p:cNvSpPr txBox="1"/>
          <p:nvPr userDrawn="1"/>
        </p:nvSpPr>
        <p:spPr>
          <a:xfrm>
            <a:off x="2438335" y="0"/>
            <a:ext cx="3657600" cy="685800"/>
          </a:xfrm>
          <a:prstGeom prst="rect">
            <a:avLst/>
          </a:prstGeom>
          <a:solidFill>
            <a:srgbClr val="0060B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marL="91440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</a:t>
            </a:r>
          </a:p>
        </p:txBody>
      </p:sp>
    </p:spTree>
    <p:extLst>
      <p:ext uri="{BB962C8B-B14F-4D97-AF65-F5344CB8AC3E}">
        <p14:creationId xmlns:p14="http://schemas.microsoft.com/office/powerpoint/2010/main" val="2255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3F6935C-36EC-4373-925E-1C714CEFD675}"/>
              </a:ext>
            </a:extLst>
          </p:cNvPr>
          <p:cNvSpPr txBox="1"/>
          <p:nvPr userDrawn="1"/>
        </p:nvSpPr>
        <p:spPr>
          <a:xfrm>
            <a:off x="1524881" y="0"/>
            <a:ext cx="868680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9064" y="1602719"/>
            <a:ext cx="8229600" cy="31019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2.3-1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b="0" i="0" u="none" strike="noStrike" baseline="0" smtClean="0"/>
            </a:lvl1pPr>
          </a:lstStyle>
          <a:p>
            <a:r>
              <a:rPr lang="en-US" dirty="0"/>
              <a:t>© by Vista Higher Learning, Inc. All rights reserved.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1ADD6E-AAEC-4CF5-9E7F-495FD6488308}"/>
              </a:ext>
            </a:extLst>
          </p:cNvPr>
          <p:cNvSpPr/>
          <p:nvPr userDrawn="1"/>
        </p:nvSpPr>
        <p:spPr>
          <a:xfrm>
            <a:off x="1524881" y="685800"/>
            <a:ext cx="10671048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CD28239-7DCE-4033-97FD-73B19AEFC210}"/>
              </a:ext>
            </a:extLst>
          </p:cNvPr>
          <p:cNvSpPr/>
          <p:nvPr userDrawn="1"/>
        </p:nvSpPr>
        <p:spPr>
          <a:xfrm>
            <a:off x="1783872" y="963374"/>
            <a:ext cx="640080" cy="365760"/>
          </a:xfrm>
          <a:prstGeom prst="roundRect">
            <a:avLst/>
          </a:prstGeom>
          <a:noFill/>
          <a:ln w="28575"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375F2B-26EA-4526-A753-2EBBD136C5C2}"/>
              </a:ext>
            </a:extLst>
          </p:cNvPr>
          <p:cNvSpPr txBox="1"/>
          <p:nvPr userDrawn="1"/>
        </p:nvSpPr>
        <p:spPr>
          <a:xfrm>
            <a:off x="2534925" y="884644"/>
            <a:ext cx="7567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Present tense of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estar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512B9F36-943E-4878-9A6A-B23E6F23500D}"/>
              </a:ext>
            </a:extLst>
          </p:cNvPr>
          <p:cNvSpPr txBox="1"/>
          <p:nvPr userDrawn="1"/>
        </p:nvSpPr>
        <p:spPr>
          <a:xfrm>
            <a:off x="2438335" y="0"/>
            <a:ext cx="3657600" cy="685800"/>
          </a:xfrm>
          <a:prstGeom prst="rect">
            <a:avLst/>
          </a:prstGeom>
          <a:solidFill>
            <a:srgbClr val="0060B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marL="91440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none" spc="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1737360" algn="l" defTabSz="914400" rtl="0" eaLnBrk="1" latinLnBrk="0" hangingPunct="1">
        <a:lnSpc>
          <a:spcPts val="4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None/>
        <a:defRPr sz="2800" kern="1200">
          <a:ln>
            <a:noFill/>
          </a:ln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ABD53B3-1992-4C18-ADB3-AF98020100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8336" y="1602184"/>
            <a:ext cx="8136839" cy="3122216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In </a:t>
            </a:r>
            <a:r>
              <a:rPr lang="en-US" b="1" dirty="0" err="1"/>
              <a:t>Lección</a:t>
            </a:r>
            <a:r>
              <a:rPr lang="en-US" b="1" dirty="0"/>
              <a:t> 1</a:t>
            </a:r>
            <a:r>
              <a:rPr lang="en-US" dirty="0"/>
              <a:t>, you learned how to conjugate and use the verb </a:t>
            </a:r>
            <a:r>
              <a:rPr lang="en-US" b="1" dirty="0"/>
              <a:t>ser </a:t>
            </a:r>
            <a:r>
              <a:rPr lang="en-US" dirty="0"/>
              <a:t>(</a:t>
            </a:r>
            <a:r>
              <a:rPr lang="en-US" i="1" dirty="0"/>
              <a:t>to be</a:t>
            </a:r>
            <a:r>
              <a:rPr lang="en-US" dirty="0"/>
              <a:t>). You will now learn a second verb which means </a:t>
            </a:r>
            <a:r>
              <a:rPr lang="en-US" i="1" dirty="0"/>
              <a:t>to be</a:t>
            </a:r>
            <a:r>
              <a:rPr lang="en-US" dirty="0"/>
              <a:t>, the verb </a:t>
            </a:r>
            <a:r>
              <a:rPr lang="en-US" b="1" dirty="0" err="1"/>
              <a:t>estar</a:t>
            </a:r>
            <a:r>
              <a:rPr lang="en-US" dirty="0"/>
              <a:t>. Although </a:t>
            </a:r>
            <a:r>
              <a:rPr lang="en-US" b="1" dirty="0" err="1"/>
              <a:t>estar</a:t>
            </a:r>
            <a:r>
              <a:rPr lang="en-US" b="1" dirty="0"/>
              <a:t> </a:t>
            </a:r>
            <a:r>
              <a:rPr lang="en-US" dirty="0"/>
              <a:t>ends in </a:t>
            </a:r>
            <a:r>
              <a:rPr lang="en-US" b="1" dirty="0"/>
              <a:t>-</a:t>
            </a:r>
            <a:r>
              <a:rPr lang="en-US" b="1" dirty="0" err="1"/>
              <a:t>ar</a:t>
            </a:r>
            <a:r>
              <a:rPr lang="en-US" dirty="0"/>
              <a:t>, it does not follow the pattern of regular </a:t>
            </a:r>
            <a:r>
              <a:rPr lang="en-US" b="1" dirty="0"/>
              <a:t>-</a:t>
            </a:r>
            <a:r>
              <a:rPr lang="en-US" b="1" dirty="0" err="1"/>
              <a:t>ar</a:t>
            </a:r>
            <a:r>
              <a:rPr lang="en-US" b="1" dirty="0"/>
              <a:t> </a:t>
            </a:r>
            <a:r>
              <a:rPr lang="en-US" dirty="0"/>
              <a:t>verbs. The </a:t>
            </a:r>
            <a:r>
              <a:rPr lang="en-US" b="1" dirty="0" err="1"/>
              <a:t>yo</a:t>
            </a:r>
            <a:r>
              <a:rPr lang="en-US" b="1" dirty="0"/>
              <a:t> </a:t>
            </a:r>
            <a:r>
              <a:rPr lang="en-US" dirty="0"/>
              <a:t>form (</a:t>
            </a:r>
            <a:r>
              <a:rPr lang="en-US" b="1" dirty="0" err="1"/>
              <a:t>estoy</a:t>
            </a:r>
            <a:r>
              <a:rPr lang="en-US" dirty="0"/>
              <a:t>) is irregular. Also, all forms have an accented </a:t>
            </a:r>
            <a:r>
              <a:rPr lang="en-US" b="1" dirty="0"/>
              <a:t>á </a:t>
            </a:r>
            <a:r>
              <a:rPr lang="en-US" dirty="0"/>
              <a:t>except the </a:t>
            </a:r>
            <a:r>
              <a:rPr lang="en-US" b="1" dirty="0" err="1"/>
              <a:t>yo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 err="1"/>
              <a:t>nosotros</a:t>
            </a:r>
            <a:r>
              <a:rPr lang="en-US" b="1" dirty="0"/>
              <a:t>/as </a:t>
            </a:r>
            <a:r>
              <a:rPr lang="en-US" dirty="0"/>
              <a:t>forms. </a:t>
            </a:r>
            <a:endParaRPr lang="es-CO" sz="260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5DAAD4F-3D8D-46E7-9BD1-CE16A6D93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2.3-1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65EE966-B4F6-48B4-BD5D-C9E345D27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15" name="Título 14">
            <a:extLst>
              <a:ext uri="{FF2B5EF4-FFF2-40B4-BE49-F238E27FC236}">
                <a16:creationId xmlns:a16="http://schemas.microsoft.com/office/drawing/2014/main" id="{A35CDC93-18A1-45CA-A4B7-5D5F687F21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s-CO" sz="4000" b="0" kern="1200" cap="none" spc="0" baseline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Present</a:t>
            </a:r>
            <a:r>
              <a:rPr lang="es-CO" sz="4000" b="0" kern="1200" cap="none" spc="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tense </a:t>
            </a:r>
            <a:r>
              <a:rPr lang="es-CO" sz="4000" b="0" kern="1200" cap="none" spc="0" baseline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</a:t>
            </a:r>
            <a:r>
              <a:rPr lang="es-CO" sz="4000" b="0" kern="1200" cap="none" spc="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s-CO" sz="4000" b="1" kern="1200" cap="none" spc="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15435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49E3E35-06F0-4350-BC64-62B4D31BE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2.3-2</a:t>
            </a:r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6D6C795-6A9B-4851-B86D-9FC58F20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by Vista Higher Learning, Inc. All rights reserved.</a:t>
            </a:r>
          </a:p>
        </p:txBody>
      </p:sp>
      <p:sp>
        <p:nvSpPr>
          <p:cNvPr id="4" name="Rectángulo: esquinas superiores redondeadas 3">
            <a:extLst>
              <a:ext uri="{FF2B5EF4-FFF2-40B4-BE49-F238E27FC236}">
                <a16:creationId xmlns:a16="http://schemas.microsoft.com/office/drawing/2014/main" id="{D92C1C31-7644-421E-B1D8-1925D6064ED1}"/>
              </a:ext>
            </a:extLst>
          </p:cNvPr>
          <p:cNvSpPr/>
          <p:nvPr/>
        </p:nvSpPr>
        <p:spPr>
          <a:xfrm>
            <a:off x="2821105" y="1950721"/>
            <a:ext cx="7242083" cy="3157728"/>
          </a:xfrm>
          <a:prstGeom prst="round2SameRect">
            <a:avLst>
              <a:gd name="adj1" fmla="val 0"/>
              <a:gd name="adj2" fmla="val 12481"/>
            </a:avLst>
          </a:prstGeom>
          <a:solidFill>
            <a:srgbClr val="F8F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976D9D5E-FD17-43E0-95D5-CA0D28D42360}"/>
              </a:ext>
            </a:extLst>
          </p:cNvPr>
          <p:cNvSpPr/>
          <p:nvPr/>
        </p:nvSpPr>
        <p:spPr>
          <a:xfrm>
            <a:off x="2667518" y="1722120"/>
            <a:ext cx="7542614" cy="457200"/>
          </a:xfrm>
          <a:prstGeom prst="roundRect">
            <a:avLst>
              <a:gd name="adj" fmla="val 33334"/>
            </a:avLst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verb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estar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to be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1E0A605-85C3-42BA-B7FA-EA5C94F7B257}"/>
              </a:ext>
            </a:extLst>
          </p:cNvPr>
          <p:cNvSpPr/>
          <p:nvPr/>
        </p:nvSpPr>
        <p:spPr>
          <a:xfrm>
            <a:off x="6474280" y="2366145"/>
            <a:ext cx="606054" cy="1006934"/>
          </a:xfrm>
          <a:prstGeom prst="rect">
            <a:avLst/>
          </a:prstGeom>
          <a:solidFill>
            <a:srgbClr val="FFF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E33F966-C02D-48F0-B8E9-ACA55A81EB1A}"/>
              </a:ext>
            </a:extLst>
          </p:cNvPr>
          <p:cNvSpPr/>
          <p:nvPr/>
        </p:nvSpPr>
        <p:spPr>
          <a:xfrm>
            <a:off x="6474280" y="3709660"/>
            <a:ext cx="606054" cy="1006934"/>
          </a:xfrm>
          <a:prstGeom prst="rect">
            <a:avLst/>
          </a:prstGeom>
          <a:solidFill>
            <a:srgbClr val="FFF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0" name="Tabla 16">
            <a:extLst>
              <a:ext uri="{FF2B5EF4-FFF2-40B4-BE49-F238E27FC236}">
                <a16:creationId xmlns:a16="http://schemas.microsoft.com/office/drawing/2014/main" id="{6E56F48E-3388-4787-BB04-31DF008D34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809830"/>
              </p:ext>
            </p:extLst>
          </p:nvPr>
        </p:nvGraphicFramePr>
        <p:xfrm>
          <a:off x="4112695" y="2364062"/>
          <a:ext cx="5950494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844">
                  <a:extLst>
                    <a:ext uri="{9D8B030D-6E8A-4147-A177-3AD203B41FA5}">
                      <a16:colId xmlns:a16="http://schemas.microsoft.com/office/drawing/2014/main" val="2753172744"/>
                    </a:ext>
                  </a:extLst>
                </a:gridCol>
                <a:gridCol w="1538478">
                  <a:extLst>
                    <a:ext uri="{9D8B030D-6E8A-4147-A177-3AD203B41FA5}">
                      <a16:colId xmlns:a16="http://schemas.microsoft.com/office/drawing/2014/main" val="2994397550"/>
                    </a:ext>
                  </a:extLst>
                </a:gridCol>
                <a:gridCol w="2857172">
                  <a:extLst>
                    <a:ext uri="{9D8B030D-6E8A-4147-A177-3AD203B41FA5}">
                      <a16:colId xmlns:a16="http://schemas.microsoft.com/office/drawing/2014/main" val="2174551037"/>
                    </a:ext>
                  </a:extLst>
                </a:gridCol>
              </a:tblGrid>
              <a:tr h="326396">
                <a:tc>
                  <a:txBody>
                    <a:bodyPr/>
                    <a:lstStyle/>
                    <a:p>
                      <a:pPr algn="r"/>
                      <a:r>
                        <a:rPr lang="es-CO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2000" lvl="1" algn="l"/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US" sz="1600" b="1" i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oy</a:t>
                      </a:r>
                      <a:endParaRPr lang="en-US" sz="16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am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5706321"/>
                  </a:ext>
                </a:extLst>
              </a:tr>
              <a:tr h="326396">
                <a:tc>
                  <a:txBody>
                    <a:bodyPr/>
                    <a:lstStyle/>
                    <a:p>
                      <a:pPr algn="r"/>
                      <a:r>
                        <a:rPr lang="es-CO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2000" lvl="1" algn="l"/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US" sz="1600" b="1" i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ás</a:t>
                      </a:r>
                      <a:endParaRPr lang="en-US" sz="16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you 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(fam.) </a:t>
                      </a:r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9725697"/>
                  </a:ext>
                </a:extLst>
              </a:tr>
              <a:tr h="32639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Ud./él / ella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2000" lvl="1" algn="l"/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US" sz="1600" b="1" i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á</a:t>
                      </a: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you 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(form.) </a:t>
                      </a:r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are; he/she is</a:t>
                      </a:r>
                      <a:endParaRPr lang="es-CO" sz="1600" b="0" i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0786576"/>
                  </a:ext>
                </a:extLst>
              </a:tr>
              <a:tr h="32639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4000" lvl="1" algn="l"/>
                      <a:endParaRPr lang="en-US" sz="16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600" b="0" i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5956145"/>
                  </a:ext>
                </a:extLst>
              </a:tr>
              <a:tr h="326396">
                <a:tc>
                  <a:txBody>
                    <a:bodyPr/>
                    <a:lstStyle/>
                    <a:p>
                      <a:pPr algn="r"/>
                      <a:r>
                        <a:rPr lang="es-CO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nosotros/as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2000" lvl="1" algn="l"/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US" sz="1600" b="1" i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amos</a:t>
                      </a: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600" b="0" i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we</a:t>
                      </a:r>
                      <a:r>
                        <a:rPr lang="es-CO" sz="1600" b="0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are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9596114"/>
                  </a:ext>
                </a:extLst>
              </a:tr>
              <a:tr h="326396">
                <a:tc>
                  <a:txBody>
                    <a:bodyPr/>
                    <a:lstStyle/>
                    <a:p>
                      <a:pPr algn="r"/>
                      <a:r>
                        <a:rPr lang="es-CO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vosotros/as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2000" lvl="1" algn="l"/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US" sz="1600" b="1" i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áis</a:t>
                      </a:r>
                      <a:endParaRPr lang="en-US" sz="16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600" b="0" i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you</a:t>
                      </a:r>
                      <a:r>
                        <a:rPr lang="es-CO" sz="1600" b="0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6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(fam.)</a:t>
                      </a:r>
                      <a:r>
                        <a:rPr lang="es-CO" sz="1600" b="0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are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334230"/>
                  </a:ext>
                </a:extLst>
              </a:tr>
              <a:tr h="326396">
                <a:tc>
                  <a:txBody>
                    <a:bodyPr/>
                    <a:lstStyle/>
                    <a:p>
                      <a:pPr algn="r"/>
                      <a:r>
                        <a:rPr lang="es-CO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Uds./ellos/ellas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2000" lvl="1" algn="l"/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US" sz="1600" b="1" i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án</a:t>
                      </a:r>
                      <a:endParaRPr lang="en-US" sz="16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you 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(form.) </a:t>
                      </a:r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are; they are</a:t>
                      </a:r>
                      <a:endParaRPr lang="es-CO" sz="1600" b="0" i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774568"/>
                  </a:ext>
                </a:extLst>
              </a:tr>
              <a:tr h="237379">
                <a:tc>
                  <a:txBody>
                    <a:bodyPr/>
                    <a:lstStyle/>
                    <a:p>
                      <a:pPr algn="ctr"/>
                      <a:endParaRPr lang="es-CO" sz="16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/>
                      <a:endParaRPr lang="en-US" sz="16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600" b="0" i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418371"/>
                  </a:ext>
                </a:extLst>
              </a:tr>
            </a:tbl>
          </a:graphicData>
        </a:graphic>
      </p:graphicFrame>
      <p:sp>
        <p:nvSpPr>
          <p:cNvPr id="11" name="Título 10">
            <a:extLst>
              <a:ext uri="{FF2B5EF4-FFF2-40B4-BE49-F238E27FC236}">
                <a16:creationId xmlns:a16="http://schemas.microsoft.com/office/drawing/2014/main" id="{F5A248A0-269C-4B0F-B641-C3FC7EC8E3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s-CO" b="0" dirty="0" err="1"/>
              <a:t>Present</a:t>
            </a:r>
            <a:r>
              <a:rPr lang="es-CO" b="0" dirty="0"/>
              <a:t> tense </a:t>
            </a:r>
            <a:r>
              <a:rPr lang="es-CO" b="0" dirty="0" err="1"/>
              <a:t>of</a:t>
            </a:r>
            <a:r>
              <a:rPr lang="es-CO" b="0" dirty="0"/>
              <a:t> </a:t>
            </a:r>
            <a:r>
              <a:rPr lang="es-CO" dirty="0"/>
              <a:t>estar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B659B911-C78C-4E83-A84A-69623D75A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26574" y="2341763"/>
            <a:ext cx="7436615" cy="2080124"/>
            <a:chOff x="1369521" y="3913525"/>
            <a:chExt cx="7436615" cy="2080124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6AA9BD11-5EDE-4E6A-929E-044444ADBCDC}"/>
                </a:ext>
              </a:extLst>
            </p:cNvPr>
            <p:cNvSpPr txBox="1"/>
            <p:nvPr/>
          </p:nvSpPr>
          <p:spPr>
            <a:xfrm>
              <a:off x="1564053" y="5501206"/>
              <a:ext cx="120273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300" b="1" dirty="0">
                  <a:solidFill>
                    <a:srgbClr val="0060B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PLURAL</a:t>
              </a:r>
            </a:p>
            <a:p>
              <a:pPr algn="r"/>
              <a:r>
                <a:rPr lang="pt-BR" sz="1300" b="1" dirty="0">
                  <a:solidFill>
                    <a:srgbClr val="0060B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FORMS</a:t>
              </a:r>
            </a:p>
          </p:txBody>
        </p:sp>
        <p:sp>
          <p:nvSpPr>
            <p:cNvPr id="14" name="Forma libre: forma 21">
              <a:extLst>
                <a:ext uri="{FF2B5EF4-FFF2-40B4-BE49-F238E27FC236}">
                  <a16:creationId xmlns:a16="http://schemas.microsoft.com/office/drawing/2014/main" id="{A6E69F06-D9E4-417B-A838-E1532345D8C2}"/>
                </a:ext>
              </a:extLst>
            </p:cNvPr>
            <p:cNvSpPr/>
            <p:nvPr/>
          </p:nvSpPr>
          <p:spPr>
            <a:xfrm>
              <a:off x="2766786" y="3913525"/>
              <a:ext cx="6039350" cy="1100885"/>
            </a:xfrm>
            <a:custGeom>
              <a:avLst/>
              <a:gdLst>
                <a:gd name="connsiteX0" fmla="*/ 7801897 w 7816645"/>
                <a:gd name="connsiteY0" fmla="*/ 1047136 h 1047136"/>
                <a:gd name="connsiteX1" fmla="*/ 339213 w 7816645"/>
                <a:gd name="connsiteY1" fmla="*/ 1047136 h 1047136"/>
                <a:gd name="connsiteX2" fmla="*/ 0 w 7816645"/>
                <a:gd name="connsiteY2" fmla="*/ 530942 h 1047136"/>
                <a:gd name="connsiteX3" fmla="*/ 324465 w 7816645"/>
                <a:gd name="connsiteY3" fmla="*/ 0 h 1047136"/>
                <a:gd name="connsiteX4" fmla="*/ 7816645 w 7816645"/>
                <a:gd name="connsiteY4" fmla="*/ 0 h 1047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6645" h="1047136">
                  <a:moveTo>
                    <a:pt x="7801897" y="1047136"/>
                  </a:moveTo>
                  <a:lnTo>
                    <a:pt x="339213" y="1047136"/>
                  </a:lnTo>
                  <a:lnTo>
                    <a:pt x="0" y="530942"/>
                  </a:lnTo>
                  <a:lnTo>
                    <a:pt x="324465" y="0"/>
                  </a:lnTo>
                  <a:lnTo>
                    <a:pt x="7816645" y="0"/>
                  </a:lnTo>
                </a:path>
              </a:pathLst>
            </a:custGeom>
            <a:noFill/>
            <a:ln>
              <a:solidFill>
                <a:srgbClr val="0060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FBD62373-88BE-4DA4-8D81-BCEB65A7CD62}"/>
                </a:ext>
              </a:extLst>
            </p:cNvPr>
            <p:cNvSpPr txBox="1"/>
            <p:nvPr/>
          </p:nvSpPr>
          <p:spPr>
            <a:xfrm>
              <a:off x="1369521" y="4231506"/>
              <a:ext cx="139726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300" b="1" dirty="0">
                  <a:solidFill>
                    <a:srgbClr val="0060B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SINGULAR </a:t>
              </a:r>
              <a:br>
                <a:rPr lang="pt-BR" sz="1300" b="1" dirty="0">
                  <a:solidFill>
                    <a:srgbClr val="0060B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BR" sz="1300" b="1" dirty="0">
                  <a:solidFill>
                    <a:srgbClr val="0060B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FORMS</a:t>
              </a:r>
            </a:p>
          </p:txBody>
        </p:sp>
      </p:grpSp>
      <p:sp>
        <p:nvSpPr>
          <p:cNvPr id="17" name="Forma libre: forma 21">
            <a:extLst>
              <a:ext uri="{FF2B5EF4-FFF2-40B4-BE49-F238E27FC236}">
                <a16:creationId xmlns:a16="http://schemas.microsoft.com/office/drawing/2014/main" id="{001A789C-41BC-4715-9411-BCAEC734920D}"/>
              </a:ext>
            </a:extLst>
          </p:cNvPr>
          <p:cNvSpPr/>
          <p:nvPr/>
        </p:nvSpPr>
        <p:spPr>
          <a:xfrm>
            <a:off x="4004881" y="3643953"/>
            <a:ext cx="6039350" cy="1100885"/>
          </a:xfrm>
          <a:custGeom>
            <a:avLst/>
            <a:gdLst>
              <a:gd name="connsiteX0" fmla="*/ 7801897 w 7816645"/>
              <a:gd name="connsiteY0" fmla="*/ 1047136 h 1047136"/>
              <a:gd name="connsiteX1" fmla="*/ 339213 w 7816645"/>
              <a:gd name="connsiteY1" fmla="*/ 1047136 h 1047136"/>
              <a:gd name="connsiteX2" fmla="*/ 0 w 7816645"/>
              <a:gd name="connsiteY2" fmla="*/ 530942 h 1047136"/>
              <a:gd name="connsiteX3" fmla="*/ 324465 w 7816645"/>
              <a:gd name="connsiteY3" fmla="*/ 0 h 1047136"/>
              <a:gd name="connsiteX4" fmla="*/ 7816645 w 7816645"/>
              <a:gd name="connsiteY4" fmla="*/ 0 h 104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6645" h="1047136">
                <a:moveTo>
                  <a:pt x="7801897" y="1047136"/>
                </a:moveTo>
                <a:lnTo>
                  <a:pt x="339213" y="1047136"/>
                </a:lnTo>
                <a:lnTo>
                  <a:pt x="0" y="530942"/>
                </a:lnTo>
                <a:lnTo>
                  <a:pt x="324465" y="0"/>
                </a:lnTo>
                <a:lnTo>
                  <a:pt x="7816645" y="0"/>
                </a:lnTo>
              </a:path>
            </a:pathLst>
          </a:custGeom>
          <a:noFill/>
          <a:ln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50901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7DE1707-E7A5-461E-AA9E-53A3D49A5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2.3-3</a:t>
            </a:r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555FD33-86C3-4AB1-B3C7-A70E7E88D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pic>
        <p:nvPicPr>
          <p:cNvPr id="4" name="Imagen 3" descr="A young man (Manuel) and woman (Valentina) stand in front of a university building. The picture is labelled: &quot;Estamos en la universidad.&quot;">
            <a:extLst>
              <a:ext uri="{FF2B5EF4-FFF2-40B4-BE49-F238E27FC236}">
                <a16:creationId xmlns:a16="http://schemas.microsoft.com/office/drawing/2014/main" id="{445626EC-4386-4DE0-8CA6-F10AB3958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088" y="1647635"/>
            <a:ext cx="3739987" cy="2380907"/>
          </a:xfrm>
          <a:prstGeom prst="rect">
            <a:avLst/>
          </a:prstGeom>
        </p:spPr>
      </p:pic>
      <p:pic>
        <p:nvPicPr>
          <p:cNvPr id="5" name="Imagen 4" descr="A young woman (Sara) gives a presentation about the environment to her class. Her teacher leans on a desk and listens. The picture is labelled: &quot;Sara está en la clase de geografía.&quot;">
            <a:extLst>
              <a:ext uri="{FF2B5EF4-FFF2-40B4-BE49-F238E27FC236}">
                <a16:creationId xmlns:a16="http://schemas.microsoft.com/office/drawing/2014/main" id="{56EE2F44-C8E9-4119-8CB4-C9C730ED7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495" y="2976687"/>
            <a:ext cx="3721416" cy="2380906"/>
          </a:xfrm>
          <a:prstGeom prst="rect">
            <a:avLst/>
          </a:prstGeom>
        </p:spPr>
      </p:pic>
      <p:sp>
        <p:nvSpPr>
          <p:cNvPr id="6" name="Marcador de texto 1">
            <a:extLst>
              <a:ext uri="{FF2B5EF4-FFF2-40B4-BE49-F238E27FC236}">
                <a16:creationId xmlns:a16="http://schemas.microsoft.com/office/drawing/2014/main" id="{73E7C68B-4038-4DFF-9511-00E703944C0E}"/>
              </a:ext>
            </a:extLst>
          </p:cNvPr>
          <p:cNvSpPr txBox="1">
            <a:spLocks/>
          </p:cNvSpPr>
          <p:nvPr/>
        </p:nvSpPr>
        <p:spPr>
          <a:xfrm>
            <a:off x="2624792" y="3962401"/>
            <a:ext cx="3721416" cy="39262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45720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ts val="3000"/>
              </a:lnSpc>
            </a:pPr>
            <a:r>
              <a:rPr lang="en-US" sz="1600" dirty="0"/>
              <a:t>Estamos </a:t>
            </a:r>
            <a:r>
              <a:rPr lang="en-US" sz="1600" dirty="0" err="1"/>
              <a:t>en</a:t>
            </a:r>
            <a:r>
              <a:rPr lang="en-US" sz="1600" dirty="0"/>
              <a:t> la </a:t>
            </a:r>
            <a:r>
              <a:rPr lang="en-US" sz="1600" dirty="0" err="1"/>
              <a:t>universidad</a:t>
            </a:r>
            <a:r>
              <a:rPr lang="en-US" sz="1600" dirty="0"/>
              <a:t>.</a:t>
            </a:r>
            <a:endParaRPr lang="es-CO" sz="1600" dirty="0"/>
          </a:p>
        </p:txBody>
      </p:sp>
      <p:sp>
        <p:nvSpPr>
          <p:cNvPr id="7" name="Marcador de texto 1">
            <a:extLst>
              <a:ext uri="{FF2B5EF4-FFF2-40B4-BE49-F238E27FC236}">
                <a16:creationId xmlns:a16="http://schemas.microsoft.com/office/drawing/2014/main" id="{000B48E2-2DBA-435E-888E-02BC9DDB3E35}"/>
              </a:ext>
            </a:extLst>
          </p:cNvPr>
          <p:cNvSpPr txBox="1">
            <a:spLocks/>
          </p:cNvSpPr>
          <p:nvPr/>
        </p:nvSpPr>
        <p:spPr>
          <a:xfrm>
            <a:off x="6658494" y="5305100"/>
            <a:ext cx="3721416" cy="39262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45720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ts val="3000"/>
              </a:lnSpc>
            </a:pPr>
            <a:r>
              <a:rPr lang="es-CO" sz="1600" dirty="0"/>
              <a:t>Sara está en la clase de geografía.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1EE1EF84-0D3F-4DC2-921A-C2A4EC0103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s-CO" b="0" dirty="0" err="1"/>
              <a:t>Present</a:t>
            </a:r>
            <a:r>
              <a:rPr lang="es-CO" b="0" dirty="0"/>
              <a:t> tense </a:t>
            </a:r>
            <a:r>
              <a:rPr lang="es-CO" b="0" dirty="0" err="1"/>
              <a:t>of</a:t>
            </a:r>
            <a:r>
              <a:rPr lang="es-CO" b="0" dirty="0"/>
              <a:t> </a:t>
            </a:r>
            <a:r>
              <a:rPr lang="es-CO" dirty="0"/>
              <a:t>estar</a:t>
            </a:r>
          </a:p>
        </p:txBody>
      </p:sp>
    </p:spTree>
    <p:extLst>
      <p:ext uri="{BB962C8B-B14F-4D97-AF65-F5344CB8AC3E}">
        <p14:creationId xmlns:p14="http://schemas.microsoft.com/office/powerpoint/2010/main" val="1040829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4421EC73-0767-4B0F-9BB9-8D5B06179D7D}"/>
              </a:ext>
            </a:extLst>
          </p:cNvPr>
          <p:cNvSpPr/>
          <p:nvPr/>
        </p:nvSpPr>
        <p:spPr>
          <a:xfrm>
            <a:off x="7473054" y="2200273"/>
            <a:ext cx="2095499" cy="277381"/>
          </a:xfrm>
          <a:prstGeom prst="roundRect">
            <a:avLst>
              <a:gd name="adj" fmla="val 50000"/>
            </a:avLst>
          </a:prstGeom>
          <a:solidFill>
            <a:srgbClr val="FFF9C7"/>
          </a:solidFill>
          <a:ln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D7597A28-AD25-486A-B3AF-A8FA6AC703E5}"/>
              </a:ext>
            </a:extLst>
          </p:cNvPr>
          <p:cNvSpPr/>
          <p:nvPr/>
        </p:nvSpPr>
        <p:spPr>
          <a:xfrm>
            <a:off x="3714750" y="2200274"/>
            <a:ext cx="2095499" cy="277381"/>
          </a:xfrm>
          <a:prstGeom prst="roundRect">
            <a:avLst>
              <a:gd name="adj" fmla="val 50000"/>
            </a:avLst>
          </a:prstGeom>
          <a:solidFill>
            <a:srgbClr val="FFF9C7"/>
          </a:solidFill>
          <a:ln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C97E5B9-A701-45F1-A7C8-90FB7B4E1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2.3-4</a:t>
            </a:r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37C2341-A804-498A-80FC-16CB8B3EB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4" name="Rectángulo: esquinas superiores redondeadas 3">
            <a:extLst>
              <a:ext uri="{FF2B5EF4-FFF2-40B4-BE49-F238E27FC236}">
                <a16:creationId xmlns:a16="http://schemas.microsoft.com/office/drawing/2014/main" id="{7DC89936-C574-4305-B0BC-76C1AB657024}"/>
              </a:ext>
            </a:extLst>
          </p:cNvPr>
          <p:cNvSpPr/>
          <p:nvPr/>
        </p:nvSpPr>
        <p:spPr>
          <a:xfrm>
            <a:off x="2657929" y="1500834"/>
            <a:ext cx="2427151" cy="320040"/>
          </a:xfrm>
          <a:prstGeom prst="round2SameRect">
            <a:avLst>
              <a:gd name="adj1" fmla="val 42857"/>
              <a:gd name="adj2" fmla="val 0"/>
            </a:avLst>
          </a:prstGeom>
          <a:solidFill>
            <a:srgbClr val="DA0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&amp; CONTRAST</a:t>
            </a:r>
          </a:p>
        </p:txBody>
      </p:sp>
      <p:sp>
        <p:nvSpPr>
          <p:cNvPr id="5" name="Rectángulo: esquinas redondeadas 15">
            <a:extLst>
              <a:ext uri="{FF2B5EF4-FFF2-40B4-BE49-F238E27FC236}">
                <a16:creationId xmlns:a16="http://schemas.microsoft.com/office/drawing/2014/main" id="{CA011F40-D344-4C25-9546-FB03217AEBC1}"/>
              </a:ext>
            </a:extLst>
          </p:cNvPr>
          <p:cNvSpPr/>
          <p:nvPr/>
        </p:nvSpPr>
        <p:spPr>
          <a:xfrm>
            <a:off x="2664243" y="1818491"/>
            <a:ext cx="7910931" cy="4417717"/>
          </a:xfrm>
          <a:custGeom>
            <a:avLst/>
            <a:gdLst>
              <a:gd name="connsiteX0" fmla="*/ 0 w 6756400"/>
              <a:gd name="connsiteY0" fmla="*/ 189196 h 3549650"/>
              <a:gd name="connsiteX1" fmla="*/ 189196 w 6756400"/>
              <a:gd name="connsiteY1" fmla="*/ 0 h 3549650"/>
              <a:gd name="connsiteX2" fmla="*/ 6567204 w 6756400"/>
              <a:gd name="connsiteY2" fmla="*/ 0 h 3549650"/>
              <a:gd name="connsiteX3" fmla="*/ 6756400 w 6756400"/>
              <a:gd name="connsiteY3" fmla="*/ 189196 h 3549650"/>
              <a:gd name="connsiteX4" fmla="*/ 6756400 w 6756400"/>
              <a:gd name="connsiteY4" fmla="*/ 3360454 h 3549650"/>
              <a:gd name="connsiteX5" fmla="*/ 6567204 w 6756400"/>
              <a:gd name="connsiteY5" fmla="*/ 3549650 h 3549650"/>
              <a:gd name="connsiteX6" fmla="*/ 189196 w 6756400"/>
              <a:gd name="connsiteY6" fmla="*/ 3549650 h 3549650"/>
              <a:gd name="connsiteX7" fmla="*/ 0 w 6756400"/>
              <a:gd name="connsiteY7" fmla="*/ 3360454 h 3549650"/>
              <a:gd name="connsiteX8" fmla="*/ 0 w 6756400"/>
              <a:gd name="connsiteY8" fmla="*/ 189196 h 3549650"/>
              <a:gd name="connsiteX0" fmla="*/ 47408 w 6803808"/>
              <a:gd name="connsiteY0" fmla="*/ 191578 h 3552032"/>
              <a:gd name="connsiteX1" fmla="*/ 46104 w 6803808"/>
              <a:gd name="connsiteY1" fmla="*/ 0 h 3552032"/>
              <a:gd name="connsiteX2" fmla="*/ 6614612 w 6803808"/>
              <a:gd name="connsiteY2" fmla="*/ 2382 h 3552032"/>
              <a:gd name="connsiteX3" fmla="*/ 6803808 w 6803808"/>
              <a:gd name="connsiteY3" fmla="*/ 191578 h 3552032"/>
              <a:gd name="connsiteX4" fmla="*/ 6803808 w 6803808"/>
              <a:gd name="connsiteY4" fmla="*/ 3362836 h 3552032"/>
              <a:gd name="connsiteX5" fmla="*/ 6614612 w 6803808"/>
              <a:gd name="connsiteY5" fmla="*/ 3552032 h 3552032"/>
              <a:gd name="connsiteX6" fmla="*/ 236604 w 6803808"/>
              <a:gd name="connsiteY6" fmla="*/ 3552032 h 3552032"/>
              <a:gd name="connsiteX7" fmla="*/ 47408 w 6803808"/>
              <a:gd name="connsiteY7" fmla="*/ 3362836 h 3552032"/>
              <a:gd name="connsiteX8" fmla="*/ 47408 w 6803808"/>
              <a:gd name="connsiteY8" fmla="*/ 191578 h 3552032"/>
              <a:gd name="connsiteX0" fmla="*/ 1304 w 6757704"/>
              <a:gd name="connsiteY0" fmla="*/ 191578 h 3552032"/>
              <a:gd name="connsiteX1" fmla="*/ 0 w 6757704"/>
              <a:gd name="connsiteY1" fmla="*/ 0 h 3552032"/>
              <a:gd name="connsiteX2" fmla="*/ 6568508 w 6757704"/>
              <a:gd name="connsiteY2" fmla="*/ 2382 h 3552032"/>
              <a:gd name="connsiteX3" fmla="*/ 6757704 w 6757704"/>
              <a:gd name="connsiteY3" fmla="*/ 191578 h 3552032"/>
              <a:gd name="connsiteX4" fmla="*/ 6757704 w 6757704"/>
              <a:gd name="connsiteY4" fmla="*/ 3362836 h 3552032"/>
              <a:gd name="connsiteX5" fmla="*/ 6568508 w 6757704"/>
              <a:gd name="connsiteY5" fmla="*/ 3552032 h 3552032"/>
              <a:gd name="connsiteX6" fmla="*/ 190500 w 6757704"/>
              <a:gd name="connsiteY6" fmla="*/ 3552032 h 3552032"/>
              <a:gd name="connsiteX7" fmla="*/ 1304 w 6757704"/>
              <a:gd name="connsiteY7" fmla="*/ 3362836 h 3552032"/>
              <a:gd name="connsiteX8" fmla="*/ 1304 w 6757704"/>
              <a:gd name="connsiteY8" fmla="*/ 191578 h 355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7704" h="3552032">
                <a:moveTo>
                  <a:pt x="1304" y="191578"/>
                </a:moveTo>
                <a:cubicBezTo>
                  <a:pt x="1304" y="87088"/>
                  <a:pt x="285" y="90488"/>
                  <a:pt x="0" y="0"/>
                </a:cubicBezTo>
                <a:lnTo>
                  <a:pt x="6568508" y="2382"/>
                </a:lnTo>
                <a:cubicBezTo>
                  <a:pt x="6672998" y="2382"/>
                  <a:pt x="6757704" y="87088"/>
                  <a:pt x="6757704" y="191578"/>
                </a:cubicBezTo>
                <a:lnTo>
                  <a:pt x="6757704" y="3362836"/>
                </a:lnTo>
                <a:cubicBezTo>
                  <a:pt x="6757704" y="3467326"/>
                  <a:pt x="6672998" y="3552032"/>
                  <a:pt x="6568508" y="3552032"/>
                </a:cubicBezTo>
                <a:lnTo>
                  <a:pt x="190500" y="3552032"/>
                </a:lnTo>
                <a:cubicBezTo>
                  <a:pt x="86010" y="3552032"/>
                  <a:pt x="1304" y="3467326"/>
                  <a:pt x="1304" y="3362836"/>
                </a:cubicBezTo>
                <a:lnTo>
                  <a:pt x="1304" y="191578"/>
                </a:lnTo>
                <a:close/>
              </a:path>
            </a:pathLst>
          </a:custGeom>
          <a:noFill/>
          <a:ln>
            <a:solidFill>
              <a:srgbClr val="DA0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a 9">
            <a:extLst>
              <a:ext uri="{FF2B5EF4-FFF2-40B4-BE49-F238E27FC236}">
                <a16:creationId xmlns:a16="http://schemas.microsoft.com/office/drawing/2014/main" id="{DA9B25E8-1F97-462D-AA4C-4FC31A7C40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861684"/>
              </p:ext>
            </p:extLst>
          </p:nvPr>
        </p:nvGraphicFramePr>
        <p:xfrm>
          <a:off x="2860801" y="1887589"/>
          <a:ext cx="7517816" cy="4208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8908">
                  <a:extLst>
                    <a:ext uri="{9D8B030D-6E8A-4147-A177-3AD203B41FA5}">
                      <a16:colId xmlns:a16="http://schemas.microsoft.com/office/drawing/2014/main" val="4001364904"/>
                    </a:ext>
                  </a:extLst>
                </a:gridCol>
                <a:gridCol w="3758908">
                  <a:extLst>
                    <a:ext uri="{9D8B030D-6E8A-4147-A177-3AD203B41FA5}">
                      <a16:colId xmlns:a16="http://schemas.microsoft.com/office/drawing/2014/main" val="890719331"/>
                    </a:ext>
                  </a:extLst>
                </a:gridCol>
              </a:tblGrid>
              <a:tr h="252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Compare the uses of the verb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estar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those of the verb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46800" marR="46800" marT="46800" marB="46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200" b="0" i="1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4695712"/>
                  </a:ext>
                </a:extLst>
              </a:tr>
              <a:tr h="257480"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Uses </a:t>
                      </a:r>
                      <a:r>
                        <a:rPr lang="es-CO" sz="14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es-CO" sz="1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400" b="1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estar</a:t>
                      </a:r>
                    </a:p>
                  </a:txBody>
                  <a:tcPr marL="46800" marR="46800" marT="46800" marB="46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Uses of </a:t>
                      </a:r>
                      <a:r>
                        <a:rPr lang="en-US" sz="1400" b="1" i="1" u="none" strike="noStrike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 </a:t>
                      </a:r>
                    </a:p>
                  </a:txBody>
                  <a:tcPr marL="46800" marR="46800" marT="46800" marB="46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113235"/>
                  </a:ext>
                </a:extLst>
              </a:tr>
              <a:tr h="257480">
                <a:tc>
                  <a:txBody>
                    <a:bodyPr/>
                    <a:lstStyle/>
                    <a:p>
                      <a:pPr algn="l"/>
                      <a:r>
                        <a:rPr lang="es-CO" sz="1200" b="1" dirty="0" err="1">
                          <a:solidFill>
                            <a:srgbClr val="0060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  <a:endParaRPr lang="es-CO" sz="1200" b="1" dirty="0">
                        <a:solidFill>
                          <a:srgbClr val="0060B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0" marR="46800" marT="46800" marB="46800">
                    <a:lnL w="12700" cmpd="sng">
                      <a:noFill/>
                    </a:lnL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u="none" strike="noStrike" baseline="0" dirty="0">
                          <a:solidFill>
                            <a:srgbClr val="0060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Identity</a:t>
                      </a:r>
                    </a:p>
                  </a:txBody>
                  <a:tcPr marL="900000" marR="46800" marT="46800" marB="46800"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2520846"/>
                  </a:ext>
                </a:extLst>
              </a:tr>
              <a:tr h="429133">
                <a:tc rowSpan="3">
                  <a:txBody>
                    <a:bodyPr/>
                    <a:lstStyle/>
                    <a:p>
                      <a:r>
                        <a:rPr lang="es-CO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Estoy</a:t>
                      </a: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casa. </a:t>
                      </a:r>
                    </a:p>
                    <a:p>
                      <a:r>
                        <a:rPr lang="es-CO" sz="1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am at home.</a:t>
                      </a:r>
                    </a:p>
                    <a:p>
                      <a:endParaRPr lang="es-CO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Manuel </a:t>
                      </a:r>
                      <a:r>
                        <a:rPr lang="es-CO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está</a:t>
                      </a: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 lado de Valentina. </a:t>
                      </a:r>
                    </a:p>
                    <a:p>
                      <a:r>
                        <a:rPr lang="es-CO" sz="1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Manuel </a:t>
                      </a:r>
                      <a:r>
                        <a:rPr lang="es-CO" sz="1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es-CO" sz="1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next</a:t>
                      </a:r>
                      <a:r>
                        <a:rPr lang="es-CO" sz="1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s-CO" sz="1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Valentina.</a:t>
                      </a:r>
                    </a:p>
                  </a:txBody>
                  <a:tcPr marL="900000" marR="46800" marT="46800" marB="46800">
                    <a:lnL w="12700" cmpd="sng">
                      <a:noFill/>
                    </a:lnL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Hola, </a:t>
                      </a:r>
                      <a:r>
                        <a:rPr lang="es-CO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soy</a:t>
                      </a:r>
                      <a:r>
                        <a:rPr lang="es-CO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Olga Lucía. </a:t>
                      </a:r>
                    </a:p>
                    <a:p>
                      <a:pPr algn="l"/>
                      <a:r>
                        <a:rPr lang="es-CO" sz="120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Hello</a:t>
                      </a:r>
                      <a:r>
                        <a:rPr lang="es-CO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CO" sz="120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I’m</a:t>
                      </a:r>
                      <a:r>
                        <a:rPr lang="es-CO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Olga Lucía.</a:t>
                      </a:r>
                    </a:p>
                  </a:txBody>
                  <a:tcPr marL="900000" marR="46800" marT="46800" marB="46800"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0596989"/>
                  </a:ext>
                </a:extLst>
              </a:tr>
              <a:tr h="25748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i="0" dirty="0" err="1">
                          <a:solidFill>
                            <a:srgbClr val="0060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Occupation</a:t>
                      </a:r>
                      <a:endParaRPr lang="es-CO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0" marR="46800" marT="46800" marB="46800"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173049"/>
                  </a:ext>
                </a:extLst>
              </a:tr>
              <a:tr h="42913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Soy</a:t>
                      </a:r>
                      <a:r>
                        <a:rPr lang="es-CO" sz="12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estudiante.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I’m</a:t>
                      </a:r>
                      <a:r>
                        <a:rPr lang="es-CO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s-CO" sz="120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</a:t>
                      </a:r>
                      <a:r>
                        <a:rPr lang="es-CO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00000" marR="46800" marT="46800" marB="46800"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1842097"/>
                  </a:ext>
                </a:extLst>
              </a:tr>
              <a:tr h="257480">
                <a:tc>
                  <a:txBody>
                    <a:bodyPr/>
                    <a:lstStyle/>
                    <a:p>
                      <a:r>
                        <a:rPr lang="es-CO" sz="1200" b="1" i="0" dirty="0" err="1">
                          <a:solidFill>
                            <a:srgbClr val="0060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</a:t>
                      </a:r>
                      <a:endParaRPr lang="es-CO" sz="1200" b="1" i="0" dirty="0">
                        <a:solidFill>
                          <a:srgbClr val="0060B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0" marR="46800" marT="46800" marB="46800">
                    <a:lnL w="12700" cmpd="sng">
                      <a:noFill/>
                    </a:lnL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b="1" i="0" dirty="0" err="1">
                          <a:solidFill>
                            <a:srgbClr val="0060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Origin</a:t>
                      </a:r>
                      <a:endParaRPr lang="es-CO" sz="1200" b="1" i="0" dirty="0">
                        <a:solidFill>
                          <a:srgbClr val="0060B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0" marR="46800" marT="46800" marB="46800"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3077745"/>
                  </a:ext>
                </a:extLst>
              </a:tr>
              <a:tr h="429133"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Juanjo </a:t>
                      </a:r>
                      <a:r>
                        <a:rPr lang="es-CO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está</a:t>
                      </a: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enfermo hoy. </a:t>
                      </a:r>
                    </a:p>
                    <a:p>
                      <a:r>
                        <a:rPr lang="es-CO" sz="1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Juanjo </a:t>
                      </a:r>
                      <a:r>
                        <a:rPr lang="es-CO" sz="1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es-CO" sz="1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sick</a:t>
                      </a:r>
                      <a:r>
                        <a:rPr lang="es-CO" sz="1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today</a:t>
                      </a:r>
                      <a:r>
                        <a:rPr lang="es-CO" sz="1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00000" marR="46800" marT="46800" marB="46800">
                    <a:lnL w="12700" cmpd="sng">
                      <a:noFill/>
                    </a:lnL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s-CO" sz="12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—¿</a:t>
                      </a:r>
                      <a:r>
                        <a:rPr lang="es-CO" sz="12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Eres</a:t>
                      </a:r>
                      <a:r>
                        <a:rPr lang="es-CO" sz="12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México?  </a:t>
                      </a:r>
                    </a:p>
                    <a:p>
                      <a:pPr algn="l"/>
                      <a:r>
                        <a:rPr lang="es-CO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 </a:t>
                      </a:r>
                      <a:r>
                        <a:rPr lang="es-CO" sz="120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</a:t>
                      </a:r>
                      <a:r>
                        <a:rPr lang="es-CO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20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es-CO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20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Mexico</a:t>
                      </a:r>
                      <a:r>
                        <a:rPr lang="es-CO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algn="l"/>
                      <a:endParaRPr lang="es-CO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s-CO" sz="12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—No, </a:t>
                      </a:r>
                      <a:r>
                        <a:rPr lang="es-CO" sz="12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soy</a:t>
                      </a:r>
                      <a:r>
                        <a:rPr lang="es-CO" sz="12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Venezuela. </a:t>
                      </a:r>
                    </a:p>
                    <a:p>
                      <a:pPr algn="l"/>
                      <a:r>
                        <a:rPr lang="es-CO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No, </a:t>
                      </a:r>
                      <a:r>
                        <a:rPr lang="es-CO" sz="120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I’m</a:t>
                      </a:r>
                      <a:r>
                        <a:rPr lang="es-CO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20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es-CO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Venezuela.</a:t>
                      </a:r>
                    </a:p>
                  </a:txBody>
                  <a:tcPr marL="900000" marR="46800" marT="46800" marB="46800"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416426"/>
                  </a:ext>
                </a:extLst>
              </a:tr>
              <a:tr h="257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dirty="0" err="1">
                          <a:solidFill>
                            <a:srgbClr val="0060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Well-being</a:t>
                      </a:r>
                      <a:endParaRPr lang="es-CO" sz="1200" b="1" dirty="0">
                        <a:solidFill>
                          <a:srgbClr val="0060B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0" marR="46800" marT="46800" marB="46800">
                    <a:lnL w="12700" cmpd="sng">
                      <a:noFill/>
                    </a:lnL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885091"/>
                  </a:ext>
                </a:extLst>
              </a:tr>
              <a:tr h="257480">
                <a:tc rowSpan="3">
                  <a:txBody>
                    <a:bodyPr/>
                    <a:lstStyle/>
                    <a:p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—¿Cómo </a:t>
                      </a:r>
                      <a:r>
                        <a:rPr lang="es-CO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estás</a:t>
                      </a: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Sara?  </a:t>
                      </a:r>
                    </a:p>
                    <a:p>
                      <a:r>
                        <a:rPr lang="es-CO" sz="1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</a:t>
                      </a:r>
                      <a:r>
                        <a:rPr lang="es-CO" sz="1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are </a:t>
                      </a:r>
                      <a:r>
                        <a:rPr lang="es-CO" sz="1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</a:t>
                      </a:r>
                      <a:r>
                        <a:rPr lang="es-CO" sz="1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Sara</a:t>
                      </a:r>
                    </a:p>
                    <a:p>
                      <a:endParaRPr lang="es-CO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lang="es-CO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Estoy</a:t>
                      </a: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muy bien, gracias. </a:t>
                      </a:r>
                    </a:p>
                    <a:p>
                      <a:r>
                        <a:rPr lang="es-CO" sz="1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I’m</a:t>
                      </a:r>
                      <a:r>
                        <a:rPr lang="es-CO" sz="1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very</a:t>
                      </a:r>
                      <a:r>
                        <a:rPr lang="es-CO" sz="1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well</a:t>
                      </a:r>
                      <a:r>
                        <a:rPr lang="es-CO" sz="1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CO" sz="1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thank</a:t>
                      </a:r>
                      <a:r>
                        <a:rPr lang="es-CO" sz="1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</a:t>
                      </a:r>
                      <a:r>
                        <a:rPr lang="es-CO" sz="1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00000" marR="46800" marT="46800" marB="46800">
                    <a:lnL w="12700" cmpd="sng">
                      <a:noFill/>
                    </a:lnL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900483"/>
                  </a:ext>
                </a:extLst>
              </a:tr>
              <a:tr h="25748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200" b="1" i="0" dirty="0" err="1">
                          <a:solidFill>
                            <a:srgbClr val="0060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Telling</a:t>
                      </a:r>
                      <a:r>
                        <a:rPr lang="es-CO" sz="1200" b="1" i="0" dirty="0">
                          <a:solidFill>
                            <a:srgbClr val="0060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time</a:t>
                      </a:r>
                    </a:p>
                  </a:txBody>
                  <a:tcPr marL="900000" marR="46800" marT="46800" marB="46800"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527730"/>
                  </a:ext>
                </a:extLst>
              </a:tr>
              <a:tr h="56185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2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 </a:t>
                      </a:r>
                      <a:r>
                        <a:rPr lang="es-CO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 cuatro. </a:t>
                      </a:r>
                    </a:p>
                    <a:p>
                      <a:pPr algn="l"/>
                      <a:r>
                        <a:rPr lang="es-CO" sz="120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It’s</a:t>
                      </a:r>
                      <a:r>
                        <a:rPr lang="es-CO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20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four</a:t>
                      </a:r>
                      <a:r>
                        <a:rPr lang="es-CO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20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o’clock</a:t>
                      </a:r>
                      <a:r>
                        <a:rPr lang="es-CO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00000" marR="46800" marT="46800" marB="46800"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503414"/>
                  </a:ext>
                </a:extLst>
              </a:tr>
            </a:tbl>
          </a:graphicData>
        </a:graphic>
      </p:graphicFrame>
      <p:sp>
        <p:nvSpPr>
          <p:cNvPr id="9" name="Elipse 8">
            <a:extLst>
              <a:ext uri="{FF2B5EF4-FFF2-40B4-BE49-F238E27FC236}">
                <a16:creationId xmlns:a16="http://schemas.microsoft.com/office/drawing/2014/main" id="{6123FC1F-EB98-4250-B08A-ECB3CBEFFC2A}"/>
              </a:ext>
            </a:extLst>
          </p:cNvPr>
          <p:cNvSpPr/>
          <p:nvPr/>
        </p:nvSpPr>
        <p:spPr>
          <a:xfrm>
            <a:off x="6565708" y="6013914"/>
            <a:ext cx="108000" cy="108000"/>
          </a:xfrm>
          <a:prstGeom prst="ellipse">
            <a:avLst/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4674F150-8C9C-4B40-A531-BC98820273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s-CO" b="0" dirty="0" err="1"/>
              <a:t>Present</a:t>
            </a:r>
            <a:r>
              <a:rPr lang="es-CO" b="0" dirty="0"/>
              <a:t> tense </a:t>
            </a:r>
            <a:r>
              <a:rPr lang="es-CO" b="0" dirty="0" err="1"/>
              <a:t>of</a:t>
            </a:r>
            <a:r>
              <a:rPr lang="es-CO" b="0" dirty="0"/>
              <a:t> </a:t>
            </a:r>
            <a:r>
              <a:rPr lang="es-CO" dirty="0"/>
              <a:t>estar</a:t>
            </a:r>
          </a:p>
        </p:txBody>
      </p:sp>
    </p:spTree>
    <p:extLst>
      <p:ext uri="{BB962C8B-B14F-4D97-AF65-F5344CB8AC3E}">
        <p14:creationId xmlns:p14="http://schemas.microsoft.com/office/powerpoint/2010/main" val="855584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C05AE6-553A-484C-A17E-FB76A10218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9661" y="1602184"/>
            <a:ext cx="8229600" cy="1092414"/>
          </a:xfrm>
        </p:spPr>
        <p:txBody>
          <a:bodyPr/>
          <a:lstStyle/>
          <a:p>
            <a:r>
              <a:rPr lang="en-US" b="1" dirty="0" err="1"/>
              <a:t>Estar</a:t>
            </a:r>
            <a:r>
              <a:rPr lang="en-US" b="1" dirty="0"/>
              <a:t> </a:t>
            </a:r>
            <a:r>
              <a:rPr lang="en-US" dirty="0"/>
              <a:t>is often used with certain prepositions to describe the location of a person or an object. </a:t>
            </a:r>
            <a:endParaRPr lang="es-CO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B106FB7-181D-4D08-95AA-5113097E5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2.3-5</a:t>
            </a:r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B8019EF-E332-4499-AFC2-D403E625B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by Vista Higher Learning, Inc. All rights reserved.</a:t>
            </a:r>
          </a:p>
        </p:txBody>
      </p:sp>
      <p:sp>
        <p:nvSpPr>
          <p:cNvPr id="5" name="Rectángulo: esquinas superiores redondeadas 4">
            <a:extLst>
              <a:ext uri="{FF2B5EF4-FFF2-40B4-BE49-F238E27FC236}">
                <a16:creationId xmlns:a16="http://schemas.microsoft.com/office/drawing/2014/main" id="{FCC2ECD3-415C-4672-B0E4-D4E66C7F763B}"/>
              </a:ext>
            </a:extLst>
          </p:cNvPr>
          <p:cNvSpPr/>
          <p:nvPr/>
        </p:nvSpPr>
        <p:spPr>
          <a:xfrm>
            <a:off x="3179928" y="3237345"/>
            <a:ext cx="6448676" cy="2458724"/>
          </a:xfrm>
          <a:prstGeom prst="round2SameRect">
            <a:avLst>
              <a:gd name="adj1" fmla="val 0"/>
              <a:gd name="adj2" fmla="val 9895"/>
            </a:avLst>
          </a:prstGeom>
          <a:solidFill>
            <a:srgbClr val="F8F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E77B7DB-E684-4F47-9FC8-A53B7A1C1F8A}"/>
              </a:ext>
            </a:extLst>
          </p:cNvPr>
          <p:cNvSpPr/>
          <p:nvPr/>
        </p:nvSpPr>
        <p:spPr>
          <a:xfrm>
            <a:off x="3012691" y="2924953"/>
            <a:ext cx="6759105" cy="457200"/>
          </a:xfrm>
          <a:prstGeom prst="roundRect">
            <a:avLst>
              <a:gd name="adj" fmla="val 33334"/>
            </a:avLst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Prepositions and adverbs of ten used with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estar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10">
            <a:extLst>
              <a:ext uri="{FF2B5EF4-FFF2-40B4-BE49-F238E27FC236}">
                <a16:creationId xmlns:a16="http://schemas.microsoft.com/office/drawing/2014/main" id="{EB699138-A7B2-4E44-8CA8-8F2A052C0A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461067"/>
              </p:ext>
            </p:extLst>
          </p:nvPr>
        </p:nvGraphicFramePr>
        <p:xfrm>
          <a:off x="2563396" y="3591536"/>
          <a:ext cx="8287657" cy="195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7749">
                  <a:extLst>
                    <a:ext uri="{9D8B030D-6E8A-4147-A177-3AD203B41FA5}">
                      <a16:colId xmlns:a16="http://schemas.microsoft.com/office/drawing/2014/main" val="3542052583"/>
                    </a:ext>
                  </a:extLst>
                </a:gridCol>
                <a:gridCol w="1562485">
                  <a:extLst>
                    <a:ext uri="{9D8B030D-6E8A-4147-A177-3AD203B41FA5}">
                      <a16:colId xmlns:a16="http://schemas.microsoft.com/office/drawing/2014/main" val="509103783"/>
                    </a:ext>
                  </a:extLst>
                </a:gridCol>
                <a:gridCol w="1405720">
                  <a:extLst>
                    <a:ext uri="{9D8B030D-6E8A-4147-A177-3AD203B41FA5}">
                      <a16:colId xmlns:a16="http://schemas.microsoft.com/office/drawing/2014/main" val="3664607184"/>
                    </a:ext>
                  </a:extLst>
                </a:gridCol>
                <a:gridCol w="2921703">
                  <a:extLst>
                    <a:ext uri="{9D8B030D-6E8A-4147-A177-3AD203B41FA5}">
                      <a16:colId xmlns:a16="http://schemas.microsoft.com/office/drawing/2014/main" val="2944832909"/>
                    </a:ext>
                  </a:extLst>
                </a:gridCol>
              </a:tblGrid>
              <a:tr h="1957680">
                <a:tc>
                  <a:txBody>
                    <a:bodyPr/>
                    <a:lstStyle/>
                    <a:p>
                      <a:pPr algn="r"/>
                      <a:r>
                        <a:rPr lang="es-CO" sz="1400" b="1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 lado de</a:t>
                      </a:r>
                    </a:p>
                    <a:p>
                      <a:pPr algn="r"/>
                      <a:r>
                        <a:rPr lang="es-CO" sz="1400" b="1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la derecha de </a:t>
                      </a:r>
                    </a:p>
                    <a:p>
                      <a:pPr algn="r"/>
                      <a:r>
                        <a:rPr lang="es-CO" sz="1400" b="1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la izquierda de </a:t>
                      </a:r>
                    </a:p>
                    <a:p>
                      <a:pPr algn="r"/>
                      <a:r>
                        <a:rPr lang="es-CO" sz="1400" b="1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allá</a:t>
                      </a:r>
                    </a:p>
                    <a:p>
                      <a:pPr algn="r"/>
                      <a:r>
                        <a:rPr lang="es-CO" sz="1400" b="1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allí</a:t>
                      </a:r>
                    </a:p>
                    <a:p>
                      <a:pPr algn="r"/>
                      <a:r>
                        <a:rPr lang="es-CO" sz="1400" b="1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cerca de</a:t>
                      </a:r>
                    </a:p>
                    <a:p>
                      <a:pPr algn="r"/>
                      <a:r>
                        <a:rPr lang="es-CO" sz="1400" b="1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</a:t>
                      </a:r>
                    </a:p>
                    <a:p>
                      <a:pPr algn="r"/>
                      <a:r>
                        <a:rPr lang="es-CO" sz="1400" b="1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debajo de</a:t>
                      </a:r>
                      <a:endParaRPr lang="es-CO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next to; besides</a:t>
                      </a:r>
                    </a:p>
                    <a:p>
                      <a:r>
                        <a:rPr lang="en-US" sz="14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the right of</a:t>
                      </a:r>
                    </a:p>
                    <a:p>
                      <a:r>
                        <a:rPr lang="en-US" sz="14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the left of</a:t>
                      </a:r>
                    </a:p>
                    <a:p>
                      <a:r>
                        <a:rPr lang="en-US" sz="14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over there</a:t>
                      </a:r>
                    </a:p>
                    <a:p>
                      <a:r>
                        <a:rPr lang="en-US" sz="14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there</a:t>
                      </a:r>
                    </a:p>
                    <a:p>
                      <a:r>
                        <a:rPr lang="en-US" sz="14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near</a:t>
                      </a:r>
                    </a:p>
                    <a:p>
                      <a:r>
                        <a:rPr lang="en-US" sz="14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</a:t>
                      </a:r>
                    </a:p>
                    <a:p>
                      <a:r>
                        <a:rPr lang="en-US" sz="14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below</a:t>
                      </a:r>
                      <a:endParaRPr lang="es-CO" sz="14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delante de</a:t>
                      </a:r>
                    </a:p>
                    <a:p>
                      <a:pPr algn="r"/>
                      <a:r>
                        <a:rPr lang="es-CO" sz="14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detrás de</a:t>
                      </a:r>
                    </a:p>
                    <a:p>
                      <a:pPr algn="r"/>
                      <a:r>
                        <a:rPr lang="es-CO" sz="14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</a:t>
                      </a:r>
                    </a:p>
                    <a:p>
                      <a:pPr algn="r"/>
                      <a:r>
                        <a:rPr lang="es-CO" sz="14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encima de</a:t>
                      </a:r>
                    </a:p>
                    <a:p>
                      <a:pPr algn="r"/>
                      <a:r>
                        <a:rPr lang="es-CO" sz="14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entre</a:t>
                      </a:r>
                    </a:p>
                    <a:p>
                      <a:pPr algn="r"/>
                      <a:r>
                        <a:rPr lang="es-CO" sz="14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lejos de</a:t>
                      </a:r>
                    </a:p>
                    <a:p>
                      <a:pPr algn="r"/>
                      <a:r>
                        <a:rPr lang="es-CO" sz="14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</a:t>
                      </a:r>
                    </a:p>
                    <a:p>
                      <a:pPr algn="r"/>
                      <a:r>
                        <a:rPr lang="es-CO" sz="14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sobre</a:t>
                      </a:r>
                      <a:endParaRPr lang="es-CO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 front of</a:t>
                      </a:r>
                    </a:p>
                    <a:p>
                      <a:r>
                        <a:rPr lang="en-US" sz="14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behind</a:t>
                      </a:r>
                    </a:p>
                    <a:p>
                      <a:r>
                        <a:rPr lang="en-US" sz="14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in; on</a:t>
                      </a:r>
                    </a:p>
                    <a:p>
                      <a:r>
                        <a:rPr lang="en-US" sz="14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 top of</a:t>
                      </a:r>
                    </a:p>
                    <a:p>
                      <a:r>
                        <a:rPr lang="en-US" sz="14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between; among</a:t>
                      </a:r>
                    </a:p>
                    <a:p>
                      <a:r>
                        <a:rPr lang="en-US" sz="14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far from</a:t>
                      </a:r>
                    </a:p>
                    <a:p>
                      <a:r>
                        <a:rPr lang="en-US" sz="14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without</a:t>
                      </a:r>
                    </a:p>
                    <a:p>
                      <a:r>
                        <a:rPr lang="en-US" sz="14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on; over</a:t>
                      </a:r>
                      <a:endParaRPr lang="es-CO" sz="14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026119"/>
                  </a:ext>
                </a:extLst>
              </a:tr>
            </a:tbl>
          </a:graphicData>
        </a:graphic>
      </p:graphicFrame>
      <p:sp>
        <p:nvSpPr>
          <p:cNvPr id="8" name="Elipse 7">
            <a:extLst>
              <a:ext uri="{FF2B5EF4-FFF2-40B4-BE49-F238E27FC236}">
                <a16:creationId xmlns:a16="http://schemas.microsoft.com/office/drawing/2014/main" id="{34711C20-A6E1-48E3-AE06-42C46AEA1C02}"/>
              </a:ext>
            </a:extLst>
          </p:cNvPr>
          <p:cNvSpPr/>
          <p:nvPr/>
        </p:nvSpPr>
        <p:spPr>
          <a:xfrm>
            <a:off x="4908056" y="5500240"/>
            <a:ext cx="108000" cy="108000"/>
          </a:xfrm>
          <a:prstGeom prst="ellipse">
            <a:avLst/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C1E7707-53E2-4C8F-A327-110F2F43A061}"/>
              </a:ext>
            </a:extLst>
          </p:cNvPr>
          <p:cNvSpPr/>
          <p:nvPr/>
        </p:nvSpPr>
        <p:spPr>
          <a:xfrm>
            <a:off x="7875613" y="5500240"/>
            <a:ext cx="108000" cy="108000"/>
          </a:xfrm>
          <a:prstGeom prst="ellipse">
            <a:avLst/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03A0E6E9-F759-4883-805E-D789A22F75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s-CO" b="0" dirty="0" err="1"/>
              <a:t>Present</a:t>
            </a:r>
            <a:r>
              <a:rPr lang="es-CO" b="0" dirty="0"/>
              <a:t> tense </a:t>
            </a:r>
            <a:r>
              <a:rPr lang="es-CO" b="0" dirty="0" err="1"/>
              <a:t>of</a:t>
            </a:r>
            <a:r>
              <a:rPr lang="es-CO" b="0" dirty="0"/>
              <a:t> </a:t>
            </a:r>
            <a:r>
              <a:rPr lang="es-CO" dirty="0"/>
              <a:t>estar</a:t>
            </a:r>
          </a:p>
        </p:txBody>
      </p:sp>
    </p:spTree>
    <p:extLst>
      <p:ext uri="{BB962C8B-B14F-4D97-AF65-F5344CB8AC3E}">
        <p14:creationId xmlns:p14="http://schemas.microsoft.com/office/powerpoint/2010/main" val="468405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2D29BBC-CAA8-4307-9483-51B4892C1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2.3-6</a:t>
            </a:r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9C46BD3-A8CE-4C6C-858A-D32BC522D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AACDA35D-5A5E-458E-934E-C56331582C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584450"/>
              </p:ext>
            </p:extLst>
          </p:nvPr>
        </p:nvGraphicFramePr>
        <p:xfrm>
          <a:off x="2598820" y="1713297"/>
          <a:ext cx="8554454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2454">
                  <a:extLst>
                    <a:ext uri="{9D8B030D-6E8A-4147-A177-3AD203B41FA5}">
                      <a16:colId xmlns:a16="http://schemas.microsoft.com/office/drawing/2014/main" val="1422211351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303582204"/>
                    </a:ext>
                  </a:extLst>
                </a:gridCol>
              </a:tblGrid>
              <a:tr h="488950">
                <a:tc>
                  <a:txBody>
                    <a:bodyPr/>
                    <a:lstStyle/>
                    <a:p>
                      <a:r>
                        <a:rPr lang="es-ES" sz="17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tiza </a:t>
                      </a:r>
                      <a:r>
                        <a:rPr lang="es-ES" sz="17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está al lado de </a:t>
                      </a:r>
                      <a:r>
                        <a:rPr lang="es-ES" sz="17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pluma. </a:t>
                      </a:r>
                    </a:p>
                    <a:p>
                      <a:r>
                        <a:rPr lang="es-ES" sz="17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ES" sz="17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7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chalk</a:t>
                      </a:r>
                      <a:r>
                        <a:rPr lang="es-ES" sz="17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7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es-ES" sz="17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7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next</a:t>
                      </a:r>
                      <a:r>
                        <a:rPr lang="es-ES" sz="17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7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s-ES" sz="17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7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ES" sz="17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pen.</a:t>
                      </a:r>
                    </a:p>
                    <a:p>
                      <a:r>
                        <a:rPr lang="es-ES" sz="17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s-ES" sz="17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Los libros </a:t>
                      </a:r>
                      <a:r>
                        <a:rPr lang="es-ES" sz="17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están encima del </a:t>
                      </a:r>
                      <a:r>
                        <a:rPr lang="es-ES" sz="17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escritorio. </a:t>
                      </a:r>
                    </a:p>
                    <a:p>
                      <a:r>
                        <a:rPr lang="es-ES" sz="17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ES" sz="17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7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books</a:t>
                      </a:r>
                      <a:r>
                        <a:rPr lang="es-ES" sz="17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are </a:t>
                      </a:r>
                      <a:r>
                        <a:rPr lang="es-ES" sz="17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on</a:t>
                      </a:r>
                      <a:r>
                        <a:rPr lang="es-ES" sz="17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top </a:t>
                      </a:r>
                      <a:r>
                        <a:rPr lang="es-ES" sz="17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es-ES" sz="17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7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ES" sz="17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7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desk</a:t>
                      </a:r>
                      <a:r>
                        <a:rPr lang="es-ES" sz="17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endParaRPr lang="es-ES" sz="17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ES" sz="17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 laboratorio </a:t>
                      </a:r>
                      <a:r>
                        <a:rPr lang="es-ES" sz="17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está cerca de </a:t>
                      </a:r>
                      <a:r>
                        <a:rPr lang="es-ES" sz="17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clase. </a:t>
                      </a:r>
                    </a:p>
                    <a:p>
                      <a:r>
                        <a:rPr lang="es-ES" sz="17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ES" sz="17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7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lab</a:t>
                      </a:r>
                      <a:r>
                        <a:rPr lang="es-ES" sz="17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7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es-ES" sz="17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7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near</a:t>
                      </a:r>
                      <a:r>
                        <a:rPr lang="es-ES" sz="17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7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ES" sz="17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7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classroom</a:t>
                      </a:r>
                      <a:r>
                        <a:rPr lang="es-ES" sz="17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s-ES" sz="17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s-ES" sz="17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Maribel </a:t>
                      </a:r>
                      <a:r>
                        <a:rPr lang="es-ES" sz="17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está delante de </a:t>
                      </a:r>
                      <a:r>
                        <a:rPr lang="es-ES" sz="17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José. </a:t>
                      </a:r>
                    </a:p>
                    <a:p>
                      <a:r>
                        <a:rPr lang="es-ES" sz="17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Maribel </a:t>
                      </a:r>
                      <a:r>
                        <a:rPr lang="es-ES" sz="17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es-ES" sz="17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s-ES" sz="17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front</a:t>
                      </a:r>
                      <a:r>
                        <a:rPr lang="es-ES" sz="17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7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es-ES" sz="17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José. </a:t>
                      </a:r>
                    </a:p>
                    <a:p>
                      <a:endParaRPr lang="es-ES" sz="1700" b="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CO" sz="17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maleta </a:t>
                      </a:r>
                      <a:r>
                        <a:rPr lang="es-CO" sz="17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está allí</a:t>
                      </a:r>
                      <a:r>
                        <a:rPr lang="es-CO" sz="17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r>
                        <a:rPr lang="es-CO" sz="17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CO" sz="17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7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suitcase</a:t>
                      </a:r>
                      <a:r>
                        <a:rPr lang="es-CO" sz="17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7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es-CO" sz="17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7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there</a:t>
                      </a:r>
                      <a:r>
                        <a:rPr lang="es-CO" sz="17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 </a:t>
                      </a:r>
                      <a:r>
                        <a:rPr lang="en-US" sz="17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estadio</a:t>
                      </a:r>
                      <a:r>
                        <a:rPr lang="en-US" sz="17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 </a:t>
                      </a:r>
                      <a:r>
                        <a:rPr lang="en-US" sz="17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está</a:t>
                      </a:r>
                      <a:r>
                        <a:rPr lang="en-US" sz="17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lejos</a:t>
                      </a:r>
                      <a:r>
                        <a:rPr lang="en-US" sz="17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7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n-US" sz="17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librería</a:t>
                      </a:r>
                      <a:r>
                        <a:rPr lang="en-US" sz="17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r>
                        <a:rPr lang="en-US" sz="17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stadium isn’t far from the bookstore.</a:t>
                      </a:r>
                    </a:p>
                    <a:p>
                      <a:endParaRPr lang="en-US" sz="17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7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 </a:t>
                      </a:r>
                      <a:r>
                        <a:rPr lang="en-US" sz="17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mapa</a:t>
                      </a:r>
                      <a:r>
                        <a:rPr lang="en-US" sz="17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está</a:t>
                      </a:r>
                      <a:r>
                        <a:rPr lang="en-US" sz="17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entre </a:t>
                      </a:r>
                      <a:r>
                        <a:rPr lang="en-US" sz="17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n-US" sz="17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pizarra</a:t>
                      </a:r>
                      <a:r>
                        <a:rPr lang="en-US" sz="17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 la </a:t>
                      </a:r>
                      <a:r>
                        <a:rPr lang="en-US" sz="17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puerta</a:t>
                      </a:r>
                      <a:r>
                        <a:rPr lang="en-US" sz="17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r>
                        <a:rPr lang="en-US" sz="17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map is between the blackboard and the door.</a:t>
                      </a:r>
                    </a:p>
                    <a:p>
                      <a:endParaRPr lang="en-US" sz="17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7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Los </a:t>
                      </a:r>
                      <a:r>
                        <a:rPr lang="en-US" sz="17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estudiantes</a:t>
                      </a:r>
                      <a:r>
                        <a:rPr lang="en-US" sz="17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están</a:t>
                      </a:r>
                      <a:r>
                        <a:rPr lang="en-US" sz="17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US" sz="17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n-US" sz="17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clase</a:t>
                      </a:r>
                      <a:r>
                        <a:rPr lang="en-US" sz="17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r>
                        <a:rPr lang="en-US" sz="17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students are in class.</a:t>
                      </a:r>
                    </a:p>
                    <a:p>
                      <a:endParaRPr lang="en-US" sz="17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7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n-US" sz="17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calculadora</a:t>
                      </a:r>
                      <a:r>
                        <a:rPr lang="en-US" sz="17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está</a:t>
                      </a:r>
                      <a:r>
                        <a:rPr lang="en-US" sz="17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sobre</a:t>
                      </a:r>
                      <a:r>
                        <a:rPr lang="en-US" sz="17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mesa. </a:t>
                      </a:r>
                    </a:p>
                    <a:p>
                      <a:r>
                        <a:rPr lang="en-US" sz="17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calculator is on the table.</a:t>
                      </a:r>
                    </a:p>
                    <a:p>
                      <a:endParaRPr lang="en-US" sz="17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7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Los </a:t>
                      </a:r>
                      <a:r>
                        <a:rPr lang="en-US" sz="17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turistas</a:t>
                      </a:r>
                      <a:r>
                        <a:rPr lang="en-US" sz="17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están</a:t>
                      </a:r>
                      <a:r>
                        <a:rPr lang="en-US" sz="17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allá</a:t>
                      </a:r>
                      <a:r>
                        <a:rPr lang="en-US" sz="17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en-US" sz="17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tourists are over there.</a:t>
                      </a:r>
                      <a:endParaRPr lang="es-CO" sz="1700" b="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218573"/>
                  </a:ext>
                </a:extLst>
              </a:tr>
            </a:tbl>
          </a:graphicData>
        </a:graphic>
      </p:graphicFrame>
      <p:sp>
        <p:nvSpPr>
          <p:cNvPr id="6" name="Título 5">
            <a:extLst>
              <a:ext uri="{FF2B5EF4-FFF2-40B4-BE49-F238E27FC236}">
                <a16:creationId xmlns:a16="http://schemas.microsoft.com/office/drawing/2014/main" id="{056C23F4-7B47-4877-B353-BDFDA4FD02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s-CO" b="0" dirty="0" err="1"/>
              <a:t>Present</a:t>
            </a:r>
            <a:r>
              <a:rPr lang="es-CO" b="0" dirty="0"/>
              <a:t> tense </a:t>
            </a:r>
            <a:r>
              <a:rPr lang="es-CO" b="0" dirty="0" err="1"/>
              <a:t>of</a:t>
            </a:r>
            <a:r>
              <a:rPr lang="es-CO" b="0" dirty="0"/>
              <a:t> </a:t>
            </a:r>
            <a:r>
              <a:rPr lang="es-CO" dirty="0"/>
              <a:t>estar</a:t>
            </a:r>
          </a:p>
        </p:txBody>
      </p:sp>
    </p:spTree>
    <p:extLst>
      <p:ext uri="{BB962C8B-B14F-4D97-AF65-F5344CB8AC3E}">
        <p14:creationId xmlns:p14="http://schemas.microsoft.com/office/powerpoint/2010/main" val="1203957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65016D6-9CEA-4DED-AE7A-C731202CD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2.3-7</a:t>
            </a:r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D5E4F53-57F6-4423-A84F-CB6C1B75A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39999A78-1AFB-4BC7-B897-031E733B19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s-CO" b="0" dirty="0" err="1"/>
              <a:t>Present</a:t>
            </a:r>
            <a:r>
              <a:rPr lang="es-CO" b="0" dirty="0"/>
              <a:t> tense </a:t>
            </a:r>
            <a:r>
              <a:rPr lang="es-CO" b="0" dirty="0" err="1"/>
              <a:t>of</a:t>
            </a:r>
            <a:r>
              <a:rPr lang="es-CO" b="0" dirty="0"/>
              <a:t> </a:t>
            </a:r>
            <a:r>
              <a:rPr lang="es-CO" dirty="0"/>
              <a:t>estar</a:t>
            </a:r>
          </a:p>
        </p:txBody>
      </p:sp>
      <p:pic>
        <p:nvPicPr>
          <p:cNvPr id="10" name="Imagen 9" descr="Manuel and Sara speak on a stairwell. A speech box above Sara says &quot;La tarea está en la mesa.&quot;">
            <a:extLst>
              <a:ext uri="{FF2B5EF4-FFF2-40B4-BE49-F238E27FC236}">
                <a16:creationId xmlns:a16="http://schemas.microsoft.com/office/drawing/2014/main" id="{BD71E864-FB85-4015-9483-CC5408C41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538" y="1915783"/>
            <a:ext cx="3864264" cy="2802390"/>
          </a:xfrm>
          <a:prstGeom prst="rect">
            <a:avLst/>
          </a:prstGeom>
        </p:spPr>
      </p:pic>
      <p:pic>
        <p:nvPicPr>
          <p:cNvPr id="12" name="Imagen 11" descr="Manuel and Valentina talk as they walk around campus. A speech box above Valentina says &quot;Está entre la biblioteca y la&#10;La tarea está en la mesa. Facultad de Humanidades.&quot;">
            <a:extLst>
              <a:ext uri="{FF2B5EF4-FFF2-40B4-BE49-F238E27FC236}">
                <a16:creationId xmlns:a16="http://schemas.microsoft.com/office/drawing/2014/main" id="{AB9B44E2-243B-4040-AD68-6A2885076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884" y="1747341"/>
            <a:ext cx="3864264" cy="296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59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4EA950-215D-43A5-B74F-B1A0142E5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2.3-8</a:t>
            </a:r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6002027-77FE-4812-A629-8700FE261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C4F25E3-C8B4-453D-896C-8917010E681A}"/>
              </a:ext>
            </a:extLst>
          </p:cNvPr>
          <p:cNvSpPr/>
          <p:nvPr/>
        </p:nvSpPr>
        <p:spPr>
          <a:xfrm>
            <a:off x="2628900" y="1606294"/>
            <a:ext cx="7772400" cy="3391008"/>
          </a:xfrm>
          <a:prstGeom prst="rect">
            <a:avLst/>
          </a:prstGeom>
          <a:solidFill>
            <a:srgbClr val="D4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45A23A-FFAB-4237-859A-93CC13BC5EDB}"/>
              </a:ext>
            </a:extLst>
          </p:cNvPr>
          <p:cNvSpPr txBox="1"/>
          <p:nvPr/>
        </p:nvSpPr>
        <p:spPr>
          <a:xfrm>
            <a:off x="2959099" y="1898168"/>
            <a:ext cx="7088667" cy="307777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 marL="1668463" lvl="3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Provide the present tense forms of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estar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2C4FFA1-E069-4E9B-8623-AFA99198376B}"/>
              </a:ext>
            </a:extLst>
          </p:cNvPr>
          <p:cNvSpPr/>
          <p:nvPr/>
        </p:nvSpPr>
        <p:spPr>
          <a:xfrm>
            <a:off x="3001511" y="1841246"/>
            <a:ext cx="1603375" cy="441325"/>
          </a:xfrm>
          <a:prstGeom prst="roundRect">
            <a:avLst/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32000" bIns="432000" numCol="1" rtlCol="0" anchor="ctr"/>
          <a:lstStyle/>
          <a:p>
            <a:pPr algn="ctr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¡INTÉNTALO!</a:t>
            </a:r>
          </a:p>
        </p:txBody>
      </p:sp>
      <p:graphicFrame>
        <p:nvGraphicFramePr>
          <p:cNvPr id="7" name="Tabla 18">
            <a:extLst>
              <a:ext uri="{FF2B5EF4-FFF2-40B4-BE49-F238E27FC236}">
                <a16:creationId xmlns:a16="http://schemas.microsoft.com/office/drawing/2014/main" id="{B7345413-92DA-42E9-82F3-3FB64BBD0B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28393"/>
              </p:ext>
            </p:extLst>
          </p:nvPr>
        </p:nvGraphicFramePr>
        <p:xfrm>
          <a:off x="2959100" y="2497818"/>
          <a:ext cx="7311951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6850">
                  <a:extLst>
                    <a:ext uri="{9D8B030D-6E8A-4147-A177-3AD203B41FA5}">
                      <a16:colId xmlns:a16="http://schemas.microsoft.com/office/drawing/2014/main" val="1531092812"/>
                    </a:ext>
                  </a:extLst>
                </a:gridCol>
                <a:gridCol w="3955101">
                  <a:extLst>
                    <a:ext uri="{9D8B030D-6E8A-4147-A177-3AD203B41FA5}">
                      <a16:colId xmlns:a16="http://schemas.microsoft.com/office/drawing/2014/main" val="159213880"/>
                    </a:ext>
                  </a:extLst>
                </a:gridCol>
              </a:tblGrid>
              <a:tr h="1840266">
                <a:tc>
                  <a:txBody>
                    <a:bodyPr/>
                    <a:lstStyle/>
                    <a:p>
                      <a:pPr marL="180000" indent="-180000" defTabSz="468000">
                        <a:lnSpc>
                          <a:spcPct val="100000"/>
                        </a:lnSpc>
                        <a:spcAft>
                          <a:spcPts val="800"/>
                        </a:spcAft>
                        <a:buAutoNum type="arabicPeriod"/>
                        <a:tabLst>
                          <a:tab pos="468000" algn="l"/>
                        </a:tabLst>
                      </a:pPr>
                      <a:r>
                        <a:rPr lang="es-CO" sz="1400" b="0" i="0" u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Ustedes ____________ están en la clase.</a:t>
                      </a:r>
                    </a:p>
                    <a:p>
                      <a:pPr marL="180000" indent="-180000" defTabSz="468000">
                        <a:lnSpc>
                          <a:spcPct val="100000"/>
                        </a:lnSpc>
                        <a:spcAft>
                          <a:spcPts val="800"/>
                        </a:spcAft>
                        <a:buAutoNum type="arabicPeriod"/>
                        <a:tabLst>
                          <a:tab pos="468000" algn="l"/>
                        </a:tabLst>
                      </a:pPr>
                      <a:r>
                        <a:rPr lang="es-CO" sz="1400" b="0" i="0" u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José ____________ en la biblioteca.</a:t>
                      </a:r>
                    </a:p>
                    <a:p>
                      <a:pPr marL="180000" indent="-180000" defTabSz="468000">
                        <a:lnSpc>
                          <a:spcPct val="100000"/>
                        </a:lnSpc>
                        <a:spcAft>
                          <a:spcPts val="800"/>
                        </a:spcAft>
                        <a:buAutoNum type="arabicPeriod"/>
                        <a:tabLst>
                          <a:tab pos="468000" algn="l"/>
                        </a:tabLst>
                      </a:pPr>
                      <a:r>
                        <a:rPr lang="es-CO" sz="1400" b="0" i="0" u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 ____________ bien, gracias.</a:t>
                      </a:r>
                    </a:p>
                    <a:p>
                      <a:pPr marL="180000" indent="-180000" defTabSz="468000">
                        <a:lnSpc>
                          <a:spcPct val="100000"/>
                        </a:lnSpc>
                        <a:spcAft>
                          <a:spcPts val="800"/>
                        </a:spcAft>
                        <a:buAutoNum type="arabicPeriod"/>
                        <a:tabLst>
                          <a:tab pos="468000" algn="l"/>
                        </a:tabLst>
                      </a:pPr>
                      <a:r>
                        <a:rPr lang="es-CO" sz="1400" b="0" i="0" u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Nosotras ____________ en la cafetería.</a:t>
                      </a:r>
                    </a:p>
                    <a:p>
                      <a:pPr marL="180000" indent="-180000" defTabSz="468000">
                        <a:lnSpc>
                          <a:spcPct val="100000"/>
                        </a:lnSpc>
                        <a:spcAft>
                          <a:spcPts val="800"/>
                        </a:spcAft>
                        <a:buAutoNum type="arabicPeriod"/>
                        <a:tabLst>
                          <a:tab pos="468000" algn="l"/>
                        </a:tabLst>
                      </a:pPr>
                      <a:r>
                        <a:rPr lang="es-CO" sz="1400" b="0" i="0" u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 ____________ en el laboratorio.</a:t>
                      </a:r>
                    </a:p>
                    <a:p>
                      <a:pPr marL="180000" indent="-180000" defTabSz="468000">
                        <a:lnSpc>
                          <a:spcPct val="100000"/>
                        </a:lnSpc>
                        <a:spcAft>
                          <a:spcPts val="800"/>
                        </a:spcAft>
                        <a:buAutoNum type="arabicPeriod"/>
                        <a:tabLst>
                          <a:tab pos="468000" algn="l"/>
                        </a:tabLst>
                      </a:pPr>
                      <a:r>
                        <a:rPr lang="es-CO" sz="1400" b="0" i="0" u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Elena ____________ en la librería.</a:t>
                      </a:r>
                    </a:p>
                    <a:p>
                      <a:pPr marL="180000" indent="-180000" defTabSz="468000">
                        <a:lnSpc>
                          <a:spcPct val="100000"/>
                        </a:lnSpc>
                        <a:spcAft>
                          <a:spcPts val="800"/>
                        </a:spcAft>
                        <a:buAutoNum type="arabicPeriod"/>
                        <a:tabLst>
                          <a:tab pos="468000" algn="l"/>
                        </a:tabLst>
                      </a:pPr>
                      <a:r>
                        <a:rPr lang="es-CO" sz="1400" b="0" i="0" u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Ellas ____________ en la clase.</a:t>
                      </a:r>
                      <a:endParaRPr lang="es-ES" sz="1400" b="0" i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266700" defTabSz="4680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8"/>
                        <a:tabLst>
                          <a:tab pos="468000" algn="l"/>
                        </a:tabLst>
                      </a:pPr>
                      <a:r>
                        <a:rPr lang="es-CO" sz="1400" b="0" i="0" u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 y yo ____________ en la clase.</a:t>
                      </a:r>
                    </a:p>
                    <a:p>
                      <a:pPr marL="342900" indent="-274638" defTabSz="4680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8"/>
                        <a:tabLst>
                          <a:tab pos="468000" algn="l"/>
                        </a:tabLst>
                      </a:pPr>
                      <a:r>
                        <a:rPr lang="es-CO" sz="1400" b="0" i="0" u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¿Cómo ____________  usted?</a:t>
                      </a:r>
                    </a:p>
                    <a:p>
                      <a:pPr marL="342900" indent="-342900" defTabSz="4680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8"/>
                        <a:tabLst>
                          <a:tab pos="468000" algn="l"/>
                        </a:tabLst>
                      </a:pPr>
                      <a:r>
                        <a:rPr lang="es-CO" sz="1400" b="0" i="0" u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Javier y Maribel ____________ en el estadio.</a:t>
                      </a:r>
                    </a:p>
                    <a:p>
                      <a:pPr marL="342900" indent="-342900" defTabSz="4680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8"/>
                        <a:tabLst>
                          <a:tab pos="468000" algn="l"/>
                        </a:tabLst>
                      </a:pPr>
                      <a:r>
                        <a:rPr lang="es-CO" sz="1400" b="0" i="0" u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Nosotros ____________  en la cafetería.</a:t>
                      </a:r>
                    </a:p>
                    <a:p>
                      <a:pPr marL="342900" indent="-342900" defTabSz="4680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8"/>
                        <a:tabLst>
                          <a:tab pos="468000" algn="l"/>
                        </a:tabLst>
                      </a:pPr>
                      <a:r>
                        <a:rPr lang="es-CO" sz="1400" b="0" i="0" u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 ____________ en el laboratorio.</a:t>
                      </a:r>
                    </a:p>
                    <a:p>
                      <a:pPr marL="342900" indent="-342900" defTabSz="4680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8"/>
                        <a:tabLst>
                          <a:tab pos="468000" algn="l"/>
                        </a:tabLst>
                      </a:pPr>
                      <a:r>
                        <a:rPr lang="es-CO" sz="1400" b="0" i="0" u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Carmen y María ____________  enfermas.</a:t>
                      </a:r>
                    </a:p>
                    <a:p>
                      <a:pPr marL="342900" indent="-342900" defTabSz="4680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8"/>
                        <a:tabLst>
                          <a:tab pos="468000" algn="l"/>
                        </a:tabLst>
                      </a:pPr>
                      <a:r>
                        <a:rPr lang="es-CO" sz="1400" b="0" i="0" u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 ____________ en la clase.</a:t>
                      </a:r>
                      <a:endParaRPr lang="es-CO" sz="14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548276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436CD74-E070-4A31-88C5-1BBF1C3557B8}"/>
              </a:ext>
            </a:extLst>
          </p:cNvPr>
          <p:cNvSpPr txBox="1"/>
          <p:nvPr/>
        </p:nvSpPr>
        <p:spPr>
          <a:xfrm>
            <a:off x="3838352" y="2492046"/>
            <a:ext cx="107388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b="1" i="1" dirty="0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están</a:t>
            </a:r>
            <a:endParaRPr lang="es-CO" sz="1300" b="1" i="1" dirty="0">
              <a:solidFill>
                <a:srgbClr val="0060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28C66E80-839B-4335-B7F3-BAB10CD4DE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s-CO" b="0" dirty="0" err="1"/>
              <a:t>Present</a:t>
            </a:r>
            <a:r>
              <a:rPr lang="es-CO" b="0" dirty="0"/>
              <a:t> tense </a:t>
            </a:r>
            <a:r>
              <a:rPr lang="es-CO" b="0" dirty="0" err="1"/>
              <a:t>of</a:t>
            </a:r>
            <a:r>
              <a:rPr lang="es-CO" b="0" dirty="0"/>
              <a:t> </a:t>
            </a:r>
            <a:r>
              <a:rPr lang="es-CO" dirty="0"/>
              <a:t>estar</a:t>
            </a:r>
          </a:p>
        </p:txBody>
      </p:sp>
    </p:spTree>
    <p:extLst>
      <p:ext uri="{BB962C8B-B14F-4D97-AF65-F5344CB8AC3E}">
        <p14:creationId xmlns:p14="http://schemas.microsoft.com/office/powerpoint/2010/main" val="3775055482"/>
      </p:ext>
    </p:extLst>
  </p:cSld>
  <p:clrMapOvr>
    <a:masterClrMapping/>
  </p:clrMapOvr>
</p:sld>
</file>

<file path=ppt/theme/theme1.xml><?xml version="1.0" encoding="utf-8"?>
<a:theme xmlns:a="http://schemas.openxmlformats.org/drawingml/2006/main" name="Main-MASTER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3175</TotalTime>
  <Words>775</Words>
  <Application>Microsoft Office PowerPoint</Application>
  <PresentationFormat>Widescreen</PresentationFormat>
  <Paragraphs>162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Gill Sans MT</vt:lpstr>
      <vt:lpstr>Times New Roman</vt:lpstr>
      <vt:lpstr>Main-MASTER</vt:lpstr>
      <vt:lpstr>Present tense of estar</vt:lpstr>
      <vt:lpstr>Present tense of estar</vt:lpstr>
      <vt:lpstr>Present tense of estar</vt:lpstr>
      <vt:lpstr>Present tense of estar</vt:lpstr>
      <vt:lpstr>Present tense of estar</vt:lpstr>
      <vt:lpstr>Present tense of estar</vt:lpstr>
      <vt:lpstr>Present tense of estar</vt:lpstr>
      <vt:lpstr>Present tense of estar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Sebastian Diez</dc:creator>
  <cp:lastModifiedBy>BURAK, ANNETTE</cp:lastModifiedBy>
  <cp:revision>311</cp:revision>
  <cp:lastPrinted>2021-12-07T14:59:34Z</cp:lastPrinted>
  <dcterms:created xsi:type="dcterms:W3CDTF">2020-01-23T15:55:24Z</dcterms:created>
  <dcterms:modified xsi:type="dcterms:W3CDTF">2021-12-07T15:25:53Z</dcterms:modified>
</cp:coreProperties>
</file>