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324" r:id="rId2"/>
    <p:sldId id="325" r:id="rId3"/>
    <p:sldId id="326" r:id="rId4"/>
    <p:sldId id="327" r:id="rId5"/>
    <p:sldId id="328" r:id="rId6"/>
    <p:sldId id="295" r:id="rId7"/>
    <p:sldId id="329" r:id="rId8"/>
    <p:sldId id="33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E"/>
    <a:srgbClr val="FFE7B6"/>
    <a:srgbClr val="FFEFCF"/>
    <a:srgbClr val="0060B4"/>
    <a:srgbClr val="005297"/>
    <a:srgbClr val="EE7202"/>
    <a:srgbClr val="F7941E"/>
    <a:srgbClr val="FFF2D7"/>
    <a:srgbClr val="005CAA"/>
    <a:srgbClr val="004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4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2.2-1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312738" indent="0" algn="l">
              <a:tabLst/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2.2-1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A3C984E-92E6-43E8-B8D3-081DBC5CB769}"/>
              </a:ext>
            </a:extLst>
          </p:cNvPr>
          <p:cNvSpPr/>
          <p:nvPr userDrawn="1"/>
        </p:nvSpPr>
        <p:spPr>
          <a:xfrm>
            <a:off x="2554271" y="185188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2.2-1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A93458-ED01-4A78-AB68-E6E3C96BB78A}"/>
              </a:ext>
            </a:extLst>
          </p:cNvPr>
          <p:cNvSpPr/>
          <p:nvPr userDrawn="1"/>
        </p:nvSpPr>
        <p:spPr>
          <a:xfrm>
            <a:off x="2255795" y="1714"/>
            <a:ext cx="8412869" cy="720367"/>
          </a:xfrm>
          <a:prstGeom prst="rect">
            <a:avLst/>
          </a:prstGeom>
          <a:solidFill>
            <a:srgbClr val="007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2.2-1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6" y="884644"/>
            <a:ext cx="73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similar verbs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733BD61-05AD-444A-856E-C56062FD148B}"/>
              </a:ext>
            </a:extLst>
          </p:cNvPr>
          <p:cNvSpPr txBox="1"/>
          <p:nvPr userDrawn="1"/>
        </p:nvSpPr>
        <p:spPr>
          <a:xfrm>
            <a:off x="1524881" y="1714"/>
            <a:ext cx="729369" cy="7203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tIns="108000" bIns="72000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2" name="Tabla 3">
            <a:extLst>
              <a:ext uri="{FF2B5EF4-FFF2-40B4-BE49-F238E27FC236}">
                <a16:creationId xmlns:a16="http://schemas.microsoft.com/office/drawing/2014/main" id="{5E592760-C25A-427E-B81D-EF3026209F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4908683"/>
              </p:ext>
            </p:extLst>
          </p:nvPr>
        </p:nvGraphicFramePr>
        <p:xfrm>
          <a:off x="2654300" y="184938"/>
          <a:ext cx="30416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3624394622"/>
                    </a:ext>
                  </a:extLst>
                </a:gridCol>
              </a:tblGrid>
              <a:tr h="397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</a:t>
                      </a:r>
                    </a:p>
                  </a:txBody>
                  <a:tcPr marL="21600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046567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C116FD17-98B8-4310-94D6-4CB76EAD34E8}"/>
              </a:ext>
            </a:extLst>
          </p:cNvPr>
          <p:cNvSpPr/>
          <p:nvPr userDrawn="1"/>
        </p:nvSpPr>
        <p:spPr>
          <a:xfrm>
            <a:off x="1816619" y="884644"/>
            <a:ext cx="540000" cy="540000"/>
          </a:xfrm>
          <a:prstGeom prst="ellipse">
            <a:avLst/>
          </a:prstGeom>
          <a:solidFill>
            <a:srgbClr val="007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CBFF093A-82A7-47EE-955E-1B868A8F2928}"/>
              </a:ext>
            </a:extLst>
          </p:cNvPr>
          <p:cNvSpPr txBox="1"/>
          <p:nvPr userDrawn="1"/>
        </p:nvSpPr>
        <p:spPr>
          <a:xfrm>
            <a:off x="1835668" y="970111"/>
            <a:ext cx="7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C1DB-963E-4553-AFAD-61209094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2.2-1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846C23-4D93-41B5-B153-5D8B4026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Imagen 4" descr="Patricia speaks to the phone, Pues ven, si a ti te encanta.">
            <a:extLst>
              <a:ext uri="{FF2B5EF4-FFF2-40B4-BE49-F238E27FC236}">
                <a16:creationId xmlns:a16="http://schemas.microsoft.com/office/drawing/2014/main" id="{A1967493-11BF-4ACA-9991-8AD6BF67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11" y="1757664"/>
            <a:ext cx="3232662" cy="2788856"/>
          </a:xfrm>
          <a:prstGeom prst="rect">
            <a:avLst/>
          </a:prstGeom>
        </p:spPr>
      </p:pic>
      <p:pic>
        <p:nvPicPr>
          <p:cNvPr id="7" name="Imagen 6" descr="Marcela speaks to the phone, Luego mi papá se andará quejando de que le duele todo.">
            <a:extLst>
              <a:ext uri="{FF2B5EF4-FFF2-40B4-BE49-F238E27FC236}">
                <a16:creationId xmlns:a16="http://schemas.microsoft.com/office/drawing/2014/main" id="{B5E9678B-888C-4D96-9429-48908F8E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29" y="1790322"/>
            <a:ext cx="3881621" cy="2846153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4AF69D77-ACD4-4DB5-B162-4CAE55111A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269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4C3662E-94F7-469A-8FA7-B476140337F4}"/>
              </a:ext>
            </a:extLst>
          </p:cNvPr>
          <p:cNvSpPr/>
          <p:nvPr/>
        </p:nvSpPr>
        <p:spPr>
          <a:xfrm>
            <a:off x="4638675" y="4694288"/>
            <a:ext cx="885825" cy="1108249"/>
          </a:xfrm>
          <a:prstGeom prst="rect">
            <a:avLst/>
          </a:prstGeom>
          <a:solidFill>
            <a:srgbClr val="FFE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57C4D-18FB-42B3-8FBC-781A364F7378}"/>
              </a:ext>
            </a:extLst>
          </p:cNvPr>
          <p:cNvSpPr/>
          <p:nvPr/>
        </p:nvSpPr>
        <p:spPr>
          <a:xfrm>
            <a:off x="2905124" y="4707160"/>
            <a:ext cx="1000125" cy="1095377"/>
          </a:xfrm>
          <a:prstGeom prst="rect">
            <a:avLst/>
          </a:prstGeom>
          <a:solidFill>
            <a:srgbClr val="FFE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1D77BD-A0CD-4733-9E9C-73ECDE9D4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78382"/>
            <a:ext cx="7792910" cy="203636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Though </a:t>
            </a:r>
            <a:r>
              <a:rPr lang="en-US" sz="2400" b="1" dirty="0" err="1"/>
              <a:t>gustar</a:t>
            </a:r>
            <a:r>
              <a:rPr lang="en-US" sz="2400" dirty="0"/>
              <a:t> is translated as </a:t>
            </a:r>
            <a:r>
              <a:rPr lang="en-US" sz="2400" i="1" dirty="0"/>
              <a:t>to like </a:t>
            </a:r>
            <a:r>
              <a:rPr lang="en-US" sz="2400" dirty="0"/>
              <a:t>in English, its literal meaning is </a:t>
            </a:r>
            <a:r>
              <a:rPr lang="en-US" sz="2400" i="1" dirty="0"/>
              <a:t>to please</a:t>
            </a:r>
            <a:r>
              <a:rPr lang="en-US" sz="2400" dirty="0"/>
              <a:t>. </a:t>
            </a:r>
            <a:r>
              <a:rPr lang="en-US" sz="2400" b="1" dirty="0" err="1"/>
              <a:t>Gustar</a:t>
            </a:r>
            <a:r>
              <a:rPr lang="en-US" sz="2400" dirty="0"/>
              <a:t> is preceded by an indirect object pronoun indicating </a:t>
            </a:r>
            <a:r>
              <a:rPr lang="en-US" sz="2400" i="1" dirty="0"/>
              <a:t>the person who is pleased</a:t>
            </a:r>
            <a:r>
              <a:rPr lang="en-US" sz="2400" dirty="0"/>
              <a:t>. It is followed by a noun indicating </a:t>
            </a:r>
            <a:r>
              <a:rPr lang="en-US" sz="2400" i="1" dirty="0"/>
              <a:t>the thing or person that pleases</a:t>
            </a:r>
            <a:r>
              <a:rPr lang="en-US" sz="2400" dirty="0"/>
              <a:t>.</a:t>
            </a:r>
            <a:endParaRPr lang="es-CO" sz="24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A8EB5-C124-45AE-AA6C-2E5B5F07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2.2-2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293B8F-1ECF-4862-9502-AD6CFF6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6F2720-24B0-4635-B9AD-58E4CA26CDE2}"/>
              </a:ext>
            </a:extLst>
          </p:cNvPr>
          <p:cNvSpPr txBox="1"/>
          <p:nvPr/>
        </p:nvSpPr>
        <p:spPr>
          <a:xfrm>
            <a:off x="2781300" y="4082691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INDIRECT OBJECT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</a:p>
        </p:txBody>
      </p:sp>
      <p:graphicFrame>
        <p:nvGraphicFramePr>
          <p:cNvPr id="7" name="Group 101">
            <a:extLst>
              <a:ext uri="{FF2B5EF4-FFF2-40B4-BE49-F238E27FC236}">
                <a16:creationId xmlns:a16="http://schemas.microsoft.com/office/drawing/2014/main" id="{01E26E1F-D48E-4BC0-9548-F66F82D11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66801"/>
              </p:ext>
            </p:extLst>
          </p:nvPr>
        </p:nvGraphicFramePr>
        <p:xfrm>
          <a:off x="3052123" y="4780151"/>
          <a:ext cx="7992382" cy="936521"/>
        </p:xfrm>
        <a:graphic>
          <a:graphicData uri="http://schemas.openxmlformats.org/drawingml/2006/table">
            <a:tbl>
              <a:tblPr/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4228">
                  <a:extLst>
                    <a:ext uri="{9D8B030D-6E8A-4147-A177-3AD203B41FA5}">
                      <a16:colId xmlns:a16="http://schemas.microsoft.com/office/drawing/2014/main" val="3197245944"/>
                    </a:ext>
                  </a:extLst>
                </a:gridCol>
              </a:tblGrid>
              <a:tr h="936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¿Te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kumimoji="0" lang="es-E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you</a:t>
                      </a:r>
                      <a:endParaRPr kumimoji="0" lang="es-E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60B4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gusta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like</a:t>
                      </a:r>
                      <a:endParaRPr kumimoji="0" lang="es-E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60B4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gustan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like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60B4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película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the movie. (literally: The movie pleases me.)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los </a:t>
                      </a: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conciertos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 de rock?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0B4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rock concerts? (literally: Do rock concerts please you?)</a:t>
                      </a:r>
                      <a:endParaRPr kumimoji="0" lang="es-E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60B4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EC32017A-8BB7-47F9-AC39-6050E961D103}"/>
              </a:ext>
            </a:extLst>
          </p:cNvPr>
          <p:cNvSpPr/>
          <p:nvPr/>
        </p:nvSpPr>
        <p:spPr>
          <a:xfrm rot="5400000">
            <a:off x="3943075" y="5150557"/>
            <a:ext cx="798786" cy="306663"/>
          </a:xfrm>
          <a:prstGeom prst="triangle">
            <a:avLst/>
          </a:prstGeom>
          <a:solidFill>
            <a:srgbClr val="EE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89D38645-37AA-464D-8667-CCCCCC15D55C}"/>
              </a:ext>
            </a:extLst>
          </p:cNvPr>
          <p:cNvSpPr/>
          <p:nvPr/>
        </p:nvSpPr>
        <p:spPr>
          <a:xfrm rot="5400000">
            <a:off x="5543275" y="5150558"/>
            <a:ext cx="798786" cy="306663"/>
          </a:xfrm>
          <a:prstGeom prst="triangle">
            <a:avLst/>
          </a:prstGeom>
          <a:solidFill>
            <a:srgbClr val="EE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3FB37F-96D6-4031-9F32-C35585C7E2C6}"/>
              </a:ext>
            </a:extLst>
          </p:cNvPr>
          <p:cNvSpPr txBox="1"/>
          <p:nvPr/>
        </p:nvSpPr>
        <p:spPr>
          <a:xfrm>
            <a:off x="6243814" y="4082691"/>
            <a:ext cx="1036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09245C2-061B-4A11-BB8C-F52624AF3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65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CF1C5E6-70DF-49A0-9B6B-44393DE04D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65684"/>
            <a:ext cx="8229600" cy="135691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Because </a:t>
            </a:r>
            <a:r>
              <a:rPr lang="en-US" sz="2400" i="1" dirty="0"/>
              <a:t>the thing or person that pleases </a:t>
            </a:r>
            <a:r>
              <a:rPr lang="en-US" sz="2400" dirty="0"/>
              <a:t>is the subject, </a:t>
            </a:r>
            <a:r>
              <a:rPr lang="en-US" sz="2400" b="1" dirty="0" err="1"/>
              <a:t>gustar</a:t>
            </a:r>
            <a:r>
              <a:rPr lang="en-US" sz="2400" dirty="0"/>
              <a:t> agrees in person and number with it. Most commonly the subject is third person singular or plural.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92828-D140-4094-8D85-A4B1FAA0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C39F2A-7835-42B8-A5FA-8112B9C6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D860407-866A-4424-8FB5-4BE4D3DC962F}"/>
              </a:ext>
            </a:extLst>
          </p:cNvPr>
          <p:cNvSpPr/>
          <p:nvPr/>
        </p:nvSpPr>
        <p:spPr>
          <a:xfrm>
            <a:off x="3550511" y="3213885"/>
            <a:ext cx="1819919" cy="327016"/>
          </a:xfrm>
          <a:prstGeom prst="roundRect">
            <a:avLst>
              <a:gd name="adj" fmla="val 34395"/>
            </a:avLst>
          </a:prstGeom>
          <a:solidFill>
            <a:srgbClr val="FFE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SUBJECT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50CAB9D-4FC3-40CC-91C8-D779E666449F}"/>
              </a:ext>
            </a:extLst>
          </p:cNvPr>
          <p:cNvSpPr/>
          <p:nvPr/>
        </p:nvSpPr>
        <p:spPr>
          <a:xfrm>
            <a:off x="7041173" y="3213885"/>
            <a:ext cx="1633086" cy="327016"/>
          </a:xfrm>
          <a:prstGeom prst="roundRect">
            <a:avLst>
              <a:gd name="adj" fmla="val 34395"/>
            </a:avLst>
          </a:prstGeom>
          <a:solidFill>
            <a:srgbClr val="FFE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SUBJECT</a:t>
            </a:r>
          </a:p>
        </p:txBody>
      </p:sp>
      <p:graphicFrame>
        <p:nvGraphicFramePr>
          <p:cNvPr id="7" name="Group 181">
            <a:extLst>
              <a:ext uri="{FF2B5EF4-FFF2-40B4-BE49-F238E27FC236}">
                <a16:creationId xmlns:a16="http://schemas.microsoft.com/office/drawing/2014/main" id="{D12E209C-CA3C-4F96-ACCA-81FFA1BF0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26755"/>
              </p:ext>
            </p:extLst>
          </p:nvPr>
        </p:nvGraphicFramePr>
        <p:xfrm>
          <a:off x="3327649" y="4000700"/>
          <a:ext cx="6603751" cy="731838"/>
        </p:xfrm>
        <a:graphic>
          <a:graphicData uri="http://schemas.openxmlformats.org/drawingml/2006/table">
            <a:tbl>
              <a:tblPr/>
              <a:tblGrid>
                <a:gridCol w="32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Nos gust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la música pop.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We like pop music.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gust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las quesadillas.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like quesadillas.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4">
            <a:extLst>
              <a:ext uri="{FF2B5EF4-FFF2-40B4-BE49-F238E27FC236}">
                <a16:creationId xmlns:a16="http://schemas.microsoft.com/office/drawing/2014/main" id="{3C08859B-5B91-4EA6-9CDF-987F79247C78}"/>
              </a:ext>
            </a:extLst>
          </p:cNvPr>
          <p:cNvSpPr>
            <a:spLocks/>
          </p:cNvSpPr>
          <p:nvPr/>
        </p:nvSpPr>
        <p:spPr bwMode="auto">
          <a:xfrm>
            <a:off x="4064000" y="3835401"/>
            <a:ext cx="862012" cy="228600"/>
          </a:xfrm>
          <a:custGeom>
            <a:avLst/>
            <a:gdLst>
              <a:gd name="T0" fmla="*/ 2147483647 w 672"/>
              <a:gd name="T1" fmla="*/ 2147483647 h 240"/>
              <a:gd name="T2" fmla="*/ 2147483647 w 672"/>
              <a:gd name="T3" fmla="*/ 0 h 240"/>
              <a:gd name="T4" fmla="*/ 0 w 672"/>
              <a:gd name="T5" fmla="*/ 0 h 240"/>
              <a:gd name="T6" fmla="*/ 0 w 67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240">
                <a:moveTo>
                  <a:pt x="672" y="240"/>
                </a:moveTo>
                <a:lnTo>
                  <a:pt x="672" y="0"/>
                </a:ln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dirty="0"/>
          </a:p>
        </p:txBody>
      </p:sp>
      <p:sp>
        <p:nvSpPr>
          <p:cNvPr id="9" name="Freeform 184">
            <a:extLst>
              <a:ext uri="{FF2B5EF4-FFF2-40B4-BE49-F238E27FC236}">
                <a16:creationId xmlns:a16="http://schemas.microsoft.com/office/drawing/2014/main" id="{CC01B616-63F0-4D24-AB34-013E841D9E52}"/>
              </a:ext>
            </a:extLst>
          </p:cNvPr>
          <p:cNvSpPr>
            <a:spLocks/>
          </p:cNvSpPr>
          <p:nvPr/>
        </p:nvSpPr>
        <p:spPr bwMode="auto">
          <a:xfrm>
            <a:off x="7320573" y="3835401"/>
            <a:ext cx="1148740" cy="228600"/>
          </a:xfrm>
          <a:custGeom>
            <a:avLst/>
            <a:gdLst>
              <a:gd name="T0" fmla="*/ 2147483647 w 672"/>
              <a:gd name="T1" fmla="*/ 2147483647 h 240"/>
              <a:gd name="T2" fmla="*/ 2147483647 w 672"/>
              <a:gd name="T3" fmla="*/ 0 h 240"/>
              <a:gd name="T4" fmla="*/ 0 w 672"/>
              <a:gd name="T5" fmla="*/ 0 h 240"/>
              <a:gd name="T6" fmla="*/ 0 w 67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240">
                <a:moveTo>
                  <a:pt x="672" y="240"/>
                </a:moveTo>
                <a:lnTo>
                  <a:pt x="672" y="0"/>
                </a:ln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dirty="0"/>
          </a:p>
        </p:txBody>
      </p:sp>
      <p:graphicFrame>
        <p:nvGraphicFramePr>
          <p:cNvPr id="10" name="Group 182">
            <a:extLst>
              <a:ext uri="{FF2B5EF4-FFF2-40B4-BE49-F238E27FC236}">
                <a16:creationId xmlns:a16="http://schemas.microsoft.com/office/drawing/2014/main" id="{DDCFACB0-F235-44A3-9BE6-19A38EE6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84529"/>
              </p:ext>
            </p:extLst>
          </p:nvPr>
        </p:nvGraphicFramePr>
        <p:xfrm>
          <a:off x="3327649" y="5062583"/>
          <a:ext cx="6959351" cy="640138"/>
        </p:xfrm>
        <a:graphic>
          <a:graphicData uri="http://schemas.openxmlformats.org/drawingml/2006/table">
            <a:tbl>
              <a:tblPr/>
              <a:tblGrid>
                <a:gridCol w="3292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8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Les gust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su casa nueva.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They like their new house.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49" marB="4574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¿Te gust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las películas románticas?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Do you like romantic movies?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Freeform 186">
            <a:extLst>
              <a:ext uri="{FF2B5EF4-FFF2-40B4-BE49-F238E27FC236}">
                <a16:creationId xmlns:a16="http://schemas.microsoft.com/office/drawing/2014/main" id="{C55C7174-EA51-459E-94A8-B44619556759}"/>
              </a:ext>
            </a:extLst>
          </p:cNvPr>
          <p:cNvSpPr>
            <a:spLocks/>
          </p:cNvSpPr>
          <p:nvPr/>
        </p:nvSpPr>
        <p:spPr bwMode="auto">
          <a:xfrm>
            <a:off x="4064000" y="4843508"/>
            <a:ext cx="817563" cy="228600"/>
          </a:xfrm>
          <a:custGeom>
            <a:avLst/>
            <a:gdLst>
              <a:gd name="T0" fmla="*/ 2147483647 w 672"/>
              <a:gd name="T1" fmla="*/ 2147483647 h 240"/>
              <a:gd name="T2" fmla="*/ 2147483647 w 672"/>
              <a:gd name="T3" fmla="*/ 0 h 240"/>
              <a:gd name="T4" fmla="*/ 0 w 672"/>
              <a:gd name="T5" fmla="*/ 0 h 240"/>
              <a:gd name="T6" fmla="*/ 0 w 67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240">
                <a:moveTo>
                  <a:pt x="672" y="240"/>
                </a:moveTo>
                <a:lnTo>
                  <a:pt x="672" y="0"/>
                </a:ln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2" name="Freeform 187">
            <a:extLst>
              <a:ext uri="{FF2B5EF4-FFF2-40B4-BE49-F238E27FC236}">
                <a16:creationId xmlns:a16="http://schemas.microsoft.com/office/drawing/2014/main" id="{F3CACB7B-5441-4B4E-9406-25BEB91DC85B}"/>
              </a:ext>
            </a:extLst>
          </p:cNvPr>
          <p:cNvSpPr>
            <a:spLocks/>
          </p:cNvSpPr>
          <p:nvPr/>
        </p:nvSpPr>
        <p:spPr bwMode="auto">
          <a:xfrm>
            <a:off x="7356475" y="4861126"/>
            <a:ext cx="1143000" cy="228600"/>
          </a:xfrm>
          <a:custGeom>
            <a:avLst/>
            <a:gdLst>
              <a:gd name="T0" fmla="*/ 2147483647 w 672"/>
              <a:gd name="T1" fmla="*/ 2147483647 h 240"/>
              <a:gd name="T2" fmla="*/ 2147483647 w 672"/>
              <a:gd name="T3" fmla="*/ 0 h 240"/>
              <a:gd name="T4" fmla="*/ 0 w 672"/>
              <a:gd name="T5" fmla="*/ 0 h 240"/>
              <a:gd name="T6" fmla="*/ 0 w 67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240">
                <a:moveTo>
                  <a:pt x="672" y="240"/>
                </a:moveTo>
                <a:lnTo>
                  <a:pt x="672" y="0"/>
                </a:ln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5D98E7C2-2BEC-45CB-8A93-1EC49272C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992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9214C9D-F99C-4310-AD0C-10E74FD83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553971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 err="1"/>
              <a:t>gustar</a:t>
            </a:r>
            <a:r>
              <a:rPr lang="en-US" dirty="0"/>
              <a:t> is followed by one or more verbs in the infinitive, the singular form of </a:t>
            </a:r>
            <a:r>
              <a:rPr lang="en-US" b="1" dirty="0" err="1"/>
              <a:t>gustar</a:t>
            </a:r>
            <a:r>
              <a:rPr lang="en-US" b="1" dirty="0"/>
              <a:t> </a:t>
            </a:r>
            <a:r>
              <a:rPr lang="en-US" dirty="0"/>
              <a:t>is always used.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8A67C6-4713-43CC-90CF-5183EB07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F43D70-407E-431A-870B-A30120FB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Group 146">
            <a:extLst>
              <a:ext uri="{FF2B5EF4-FFF2-40B4-BE49-F238E27FC236}">
                <a16:creationId xmlns:a16="http://schemas.microsoft.com/office/drawing/2014/main" id="{109F47F2-0E4D-44B5-928F-05C9DED3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86435"/>
              </p:ext>
            </p:extLst>
          </p:nvPr>
        </p:nvGraphicFramePr>
        <p:xfrm>
          <a:off x="2770270" y="3642853"/>
          <a:ext cx="7391400" cy="653376"/>
        </p:xfrm>
        <a:graphic>
          <a:graphicData uri="http://schemas.openxmlformats.org/drawingml/2006/table">
            <a:tbl>
              <a:tblPr/>
              <a:tblGrid>
                <a:gridCol w="38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No nos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gusta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llegar tarde.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We don’t like to arrive late.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gusta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cantar y bailar.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They like to sing and dance.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F54E626C-25B8-4372-876B-1B95BAF4CD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179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FFD776-783F-46F7-8145-5C01BE602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347493"/>
          </a:xfrm>
        </p:spPr>
        <p:txBody>
          <a:bodyPr/>
          <a:lstStyle/>
          <a:p>
            <a:r>
              <a:rPr lang="en-US" b="1" dirty="0" err="1"/>
              <a:t>Gustar</a:t>
            </a:r>
            <a:r>
              <a:rPr lang="en-US" dirty="0"/>
              <a:t> is often used in the conditional (</a:t>
            </a:r>
            <a:r>
              <a:rPr lang="en-US" b="1" dirty="0"/>
              <a:t>me </a:t>
            </a:r>
            <a:r>
              <a:rPr lang="en-US" b="1" dirty="0" err="1"/>
              <a:t>gustaría</a:t>
            </a:r>
            <a:r>
              <a:rPr lang="en-US" dirty="0"/>
              <a:t>, etc.) to soften a request.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EBE013-03C6-403A-9399-38DD58DC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6ED59F-6DD7-4136-9E24-DD0CD398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Group 115">
            <a:extLst>
              <a:ext uri="{FF2B5EF4-FFF2-40B4-BE49-F238E27FC236}">
                <a16:creationId xmlns:a16="http://schemas.microsoft.com/office/drawing/2014/main" id="{2706E910-3D07-4F34-9A2D-21759BCA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86950"/>
              </p:ext>
            </p:extLst>
          </p:nvPr>
        </p:nvGraphicFramePr>
        <p:xfrm>
          <a:off x="2715751" y="3286024"/>
          <a:ext cx="7329949" cy="1244600"/>
        </p:xfrm>
        <a:graphic>
          <a:graphicData uri="http://schemas.openxmlformats.org/drawingml/2006/table">
            <a:tbl>
              <a:tblPr/>
              <a:tblGrid>
                <a:gridCol w="384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6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gustaría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un refresco con hielo, </a:t>
                      </a:r>
                      <a:b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por favor.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would like a soda with </a:t>
                      </a:r>
                      <a:b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ice, please.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¿Te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gustaría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salir a cenar esta </a:t>
                      </a:r>
                      <a:b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noche conmigo?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Would you like to go out to dinner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with me tonight?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1ED69B91-9C52-463B-B5B2-5EF0D19149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423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2851C0-7B9B-48E7-9B44-6F529085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EC2576-6588-462E-8AD5-5D88B3E7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7CB19DA-5086-4843-BE39-563C7F2E9449}"/>
              </a:ext>
            </a:extLst>
          </p:cNvPr>
          <p:cNvSpPr txBox="1"/>
          <p:nvPr/>
        </p:nvSpPr>
        <p:spPr>
          <a:xfrm>
            <a:off x="2475056" y="1646644"/>
            <a:ext cx="73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pt-BR" sz="2800" b="1" dirty="0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pt-BR" sz="2800" b="1" i="1" dirty="0" err="1">
                <a:solidFill>
                  <a:srgbClr val="6F2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gustar</a:t>
            </a:r>
            <a:endParaRPr lang="pt-BR" sz="2800" b="1" i="1" dirty="0">
              <a:solidFill>
                <a:srgbClr val="6F2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E4C47BA-3388-4292-A9F5-D67A082D0FBD}"/>
              </a:ext>
            </a:extLst>
          </p:cNvPr>
          <p:cNvSpPr txBox="1">
            <a:spLocks/>
          </p:cNvSpPr>
          <p:nvPr/>
        </p:nvSpPr>
        <p:spPr>
          <a:xfrm>
            <a:off x="2439661" y="2121976"/>
            <a:ext cx="7972425" cy="4757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12738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Many verbs follow the same pattern as </a:t>
            </a:r>
            <a:r>
              <a:rPr lang="en-US" sz="2400" b="1" dirty="0" err="1"/>
              <a:t>gustar</a:t>
            </a:r>
            <a:r>
              <a:rPr lang="en-US" sz="2400" dirty="0"/>
              <a:t>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BDF8EEC-3A07-442F-8235-85FAD0C14515}"/>
              </a:ext>
            </a:extLst>
          </p:cNvPr>
          <p:cNvSpPr/>
          <p:nvPr/>
        </p:nvSpPr>
        <p:spPr>
          <a:xfrm>
            <a:off x="2554271" y="225738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EC6CD5B-8EA9-4F9F-9489-7FA8D1459D9B}"/>
              </a:ext>
            </a:extLst>
          </p:cNvPr>
          <p:cNvSpPr/>
          <p:nvPr/>
        </p:nvSpPr>
        <p:spPr>
          <a:xfrm>
            <a:off x="2698271" y="2791870"/>
            <a:ext cx="7084359" cy="1720233"/>
          </a:xfrm>
          <a:prstGeom prst="roundRect">
            <a:avLst>
              <a:gd name="adj" fmla="val 13096"/>
            </a:avLst>
          </a:prstGeom>
          <a:noFill/>
          <a:ln>
            <a:solidFill>
              <a:srgbClr val="005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b="1" dirty="0">
              <a:solidFill>
                <a:srgbClr val="FFE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a 11">
            <a:extLst>
              <a:ext uri="{FF2B5EF4-FFF2-40B4-BE49-F238E27FC236}">
                <a16:creationId xmlns:a16="http://schemas.microsoft.com/office/drawing/2014/main" id="{8F43AC70-2AAA-4D13-8122-04FA15D08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72706"/>
              </p:ext>
            </p:extLst>
          </p:nvPr>
        </p:nvGraphicFramePr>
        <p:xfrm>
          <a:off x="2922261" y="2950191"/>
          <a:ext cx="665716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510">
                  <a:extLst>
                    <a:ext uri="{9D8B030D-6E8A-4147-A177-3AD203B41FA5}">
                      <a16:colId xmlns:a16="http://schemas.microsoft.com/office/drawing/2014/main" val="3566693749"/>
                    </a:ext>
                  </a:extLst>
                </a:gridCol>
                <a:gridCol w="3207658">
                  <a:extLst>
                    <a:ext uri="{9D8B030D-6E8A-4147-A177-3AD203B41FA5}">
                      <a16:colId xmlns:a16="http://schemas.microsoft.com/office/drawing/2014/main" val="3382546356"/>
                    </a:ext>
                  </a:extLst>
                </a:gridCol>
              </a:tblGrid>
              <a:tr h="1260055">
                <a:tc>
                  <a:txBody>
                    <a:bodyPr/>
                    <a:lstStyle/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aburrir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bore</a:t>
                      </a:r>
                    </a:p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caer</a:t>
                      </a:r>
                      <a:r>
                        <a:rPr lang="en-US" sz="12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bien/mal 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(not) get along well with</a:t>
                      </a:r>
                    </a:p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disgustar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upset</a:t>
                      </a:r>
                    </a:p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doler</a:t>
                      </a:r>
                      <a:r>
                        <a:rPr lang="en-US" sz="12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hurt; to ache</a:t>
                      </a:r>
                    </a:p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encantar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like very much</a:t>
                      </a:r>
                    </a:p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faltar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lack; to need</a:t>
                      </a:r>
                    </a:p>
                    <a:p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fascinar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fascinate; to like very much</a:t>
                      </a:r>
                    </a:p>
                  </a:txBody>
                  <a:tcPr marL="180000" marR="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hacer</a:t>
                      </a:r>
                      <a:r>
                        <a:rPr lang="en-US" sz="12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falta</a:t>
                      </a:r>
                      <a:r>
                        <a:rPr lang="en-US" sz="1200" b="1" i="0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miss</a:t>
                      </a:r>
                    </a:p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be important to; to matter</a:t>
                      </a:r>
                    </a:p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be interesting to; to interest</a:t>
                      </a:r>
                    </a:p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molestar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bother; to annoy</a:t>
                      </a:r>
                    </a:p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preocupar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worry</a:t>
                      </a:r>
                    </a:p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quedar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be left over; to fit (clothing)</a:t>
                      </a:r>
                    </a:p>
                    <a:p>
                      <a:pPr marL="260350" indent="-260350" algn="l" defTabSz="914400" rtl="0" eaLnBrk="1" latinLnBrk="0" hangingPunct="1"/>
                      <a:r>
                        <a:rPr lang="en-US" sz="1200" b="1" i="0" kern="120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sorprender</a:t>
                      </a:r>
                      <a:r>
                        <a:rPr lang="en-US" sz="1200" b="0" i="1" kern="120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surprise</a:t>
                      </a:r>
                    </a:p>
                  </a:txBody>
                  <a:tcPr marL="216000" marR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467223"/>
                  </a:ext>
                </a:extLst>
              </a:tr>
            </a:tbl>
          </a:graphicData>
        </a:graphic>
      </p:graphicFrame>
      <p:graphicFrame>
        <p:nvGraphicFramePr>
          <p:cNvPr id="18" name="Group 124">
            <a:extLst>
              <a:ext uri="{FF2B5EF4-FFF2-40B4-BE49-F238E27FC236}">
                <a16:creationId xmlns:a16="http://schemas.microsoft.com/office/drawing/2014/main" id="{7DEEF7F3-9DA2-43FE-8DF9-9BB99A4B3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57811"/>
              </p:ext>
            </p:extLst>
          </p:nvPr>
        </p:nvGraphicFramePr>
        <p:xfrm>
          <a:off x="2650375" y="4751970"/>
          <a:ext cx="7369925" cy="1327149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71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¡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fascina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el álbum!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love the album!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 Sandra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le disgusta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esa situación.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That situation upsets Sandra.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Te molesta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si voy contigo?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Will it bother you if I come along?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duelen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las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rodillas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Her knees hurt.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B8B11696-B147-4659-BFCF-3F3386D10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038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C4B604-C876-489E-8E09-1B1CCAB72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2588816"/>
          </a:xfrm>
        </p:spPr>
        <p:txBody>
          <a:bodyPr/>
          <a:lstStyle/>
          <a:p>
            <a:r>
              <a:rPr lang="en-US" dirty="0"/>
              <a:t>The indirect object can be repeated using the construction </a:t>
            </a:r>
            <a:r>
              <a:rPr lang="en-US" b="1" dirty="0"/>
              <a:t>a</a:t>
            </a:r>
            <a:r>
              <a:rPr lang="en-US" dirty="0"/>
              <a:t> + [</a:t>
            </a:r>
            <a:r>
              <a:rPr lang="en-US" i="1" dirty="0"/>
              <a:t>prepositional pronoun</a:t>
            </a:r>
            <a:r>
              <a:rPr lang="en-US" dirty="0"/>
              <a:t>] or</a:t>
            </a:r>
          </a:p>
          <a:p>
            <a:r>
              <a:rPr lang="en-US" b="1" dirty="0"/>
              <a:t>a</a:t>
            </a:r>
            <a:r>
              <a:rPr lang="en-US" dirty="0"/>
              <a:t> + [</a:t>
            </a:r>
            <a:r>
              <a:rPr lang="en-US" i="1" dirty="0"/>
              <a:t>noun</a:t>
            </a:r>
            <a:r>
              <a:rPr lang="en-US" dirty="0"/>
              <a:t>]. This construction allows the speaker to emphasize or clarify who is pleased,</a:t>
            </a:r>
          </a:p>
          <a:p>
            <a:r>
              <a:rPr lang="en-US" dirty="0"/>
              <a:t>bothered, etc.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945EA0-2F22-4CEA-81F7-D5188479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2.2-7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478AA7-E88C-4F4C-B3F0-2087B779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6" name="Group 140">
            <a:extLst>
              <a:ext uri="{FF2B5EF4-FFF2-40B4-BE49-F238E27FC236}">
                <a16:creationId xmlns:a16="http://schemas.microsoft.com/office/drawing/2014/main" id="{34645F74-6705-44FE-8D38-BE507D5A2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98373"/>
              </p:ext>
            </p:extLst>
          </p:nvPr>
        </p:nvGraphicFramePr>
        <p:xfrm>
          <a:off x="2781300" y="4633001"/>
          <a:ext cx="7581900" cy="6401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699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 ella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no le gusta bailar, pero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 él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sí.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She doesn’t like to dance, but he does.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 Felipe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le molesta ir de compras.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Shopping bothers Felipe.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BA23C604-7A7D-42CA-BAA2-3005F57623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168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E27EC0B-ED3D-4688-B70A-69E1CA4D7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71126"/>
            <a:ext cx="8070243" cy="161091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 err="1"/>
              <a:t>Faltar</a:t>
            </a:r>
            <a:r>
              <a:rPr lang="en-US" sz="2400" dirty="0"/>
              <a:t> expresses what someone or something lacks and </a:t>
            </a:r>
            <a:r>
              <a:rPr lang="en-US" sz="2400" b="1" dirty="0" err="1"/>
              <a:t>quedar</a:t>
            </a:r>
            <a:r>
              <a:rPr lang="en-US" sz="2400" dirty="0"/>
              <a:t> what someone or something has left. </a:t>
            </a:r>
            <a:r>
              <a:rPr lang="en-US" sz="2400" b="1" dirty="0" err="1"/>
              <a:t>Quedar</a:t>
            </a:r>
            <a:r>
              <a:rPr lang="en-US" sz="2400" dirty="0"/>
              <a:t> is also used to talk about how clothing fits or looks on someone.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7984CD-E475-4B62-8DB5-A60E0B49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2.2-8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7FE4E7-EA26-4707-8CDF-A3EFCFDA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6" name="Group 131">
            <a:extLst>
              <a:ext uri="{FF2B5EF4-FFF2-40B4-BE49-F238E27FC236}">
                <a16:creationId xmlns:a16="http://schemas.microsoft.com/office/drawing/2014/main" id="{8CFB7C9B-FF68-4E65-97CC-9D67878EF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94774"/>
              </p:ext>
            </p:extLst>
          </p:nvPr>
        </p:nvGraphicFramePr>
        <p:xfrm>
          <a:off x="2813704" y="3395217"/>
          <a:ext cx="7696200" cy="92964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falta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dinero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He’s short of money.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A la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impresora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no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queda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papel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The printer is out of paper.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faltan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dos pesos.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I need two pesos.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Esa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falda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queda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 bien.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112" charset="-128"/>
                          <a:cs typeface="Times New Roman" panose="02020603050405020304" pitchFamily="18" charset="0"/>
                        </a:rPr>
                        <a:t>That skirt fits you well.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112" charset="-128"/>
                        <a:cs typeface="Times New Roman" panose="02020603050405020304" pitchFamily="18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C71A311D-6960-47E1-9754-4E400EE40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i="1" dirty="0"/>
              <a:t>Gustar</a:t>
            </a:r>
            <a:r>
              <a:rPr lang="es-CO" dirty="0"/>
              <a:t> and similar </a:t>
            </a:r>
            <a:r>
              <a:rPr lang="es-CO" dirty="0" err="1"/>
              <a:t>verbs</a:t>
            </a:r>
            <a:endParaRPr lang="es-CO" dirty="0"/>
          </a:p>
        </p:txBody>
      </p:sp>
      <p:pic>
        <p:nvPicPr>
          <p:cNvPr id="9" name="Imagen 8" descr="A waterslide rollerboaster going down a ramp in an amusement park. Beside it, the poster text: &quot;¿Qué te hace falta en la vida? PARQUE DE ATRACCIONES  DE MADRID&quot;">
            <a:extLst>
              <a:ext uri="{FF2B5EF4-FFF2-40B4-BE49-F238E27FC236}">
                <a16:creationId xmlns:a16="http://schemas.microsoft.com/office/drawing/2014/main" id="{494D918E-0171-4BCF-A5A0-97133625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70" y="4524686"/>
            <a:ext cx="3354459" cy="1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8794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1813</TotalTime>
  <Words>714</Words>
  <Application>Microsoft Office PowerPoint</Application>
  <PresentationFormat>Widescreen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Main-MASTER</vt:lpstr>
      <vt:lpstr>Gustar and similar verbs</vt:lpstr>
      <vt:lpstr>Gustar and similar verbs</vt:lpstr>
      <vt:lpstr>Gustar and similar verbs</vt:lpstr>
      <vt:lpstr>Gustar and similar verbs</vt:lpstr>
      <vt:lpstr>Gustar and similar verbs</vt:lpstr>
      <vt:lpstr>Gustar and similar verbs</vt:lpstr>
      <vt:lpstr>Gustar and similar verbs</vt:lpstr>
      <vt:lpstr>Gustar and similar 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113</cp:revision>
  <dcterms:created xsi:type="dcterms:W3CDTF">2020-01-23T15:55:24Z</dcterms:created>
  <dcterms:modified xsi:type="dcterms:W3CDTF">2021-11-03T12:30:46Z</dcterms:modified>
</cp:coreProperties>
</file>