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6"/>
  </p:notesMasterIdLst>
  <p:handoutMasterIdLst>
    <p:handoutMasterId r:id="rId17"/>
  </p:handoutMasterIdLst>
  <p:sldIdLst>
    <p:sldId id="310" r:id="rId2"/>
    <p:sldId id="300" r:id="rId3"/>
    <p:sldId id="295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7B6"/>
    <a:srgbClr val="FFF2D7"/>
    <a:srgbClr val="CE4A1D"/>
    <a:srgbClr val="CE181E"/>
    <a:srgbClr val="FFEFCF"/>
    <a:srgbClr val="007BBE"/>
    <a:srgbClr val="EE7202"/>
    <a:srgbClr val="F7941E"/>
    <a:srgbClr val="005297"/>
    <a:srgbClr val="0060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3" autoAdjust="0"/>
    <p:restoredTop sz="86481" autoAdjust="0"/>
  </p:normalViewPr>
  <p:slideViewPr>
    <p:cSldViewPr snapToGrid="0">
      <p:cViewPr varScale="1">
        <p:scale>
          <a:sx n="58" d="100"/>
          <a:sy n="58" d="100"/>
        </p:scale>
        <p:origin x="1148" y="508"/>
      </p:cViewPr>
      <p:guideLst/>
    </p:cSldViewPr>
  </p:slideViewPr>
  <p:outlineViewPr>
    <p:cViewPr>
      <p:scale>
        <a:sx n="33" d="100"/>
        <a:sy n="33" d="100"/>
      </p:scale>
      <p:origin x="0" y="-1416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080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2B467F-CD28-44DA-9D0A-EB6F2DF4DD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E3734F-F2B8-4963-BF6B-422051BC82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1A4F7-85C0-4C39-9DB0-3770A7945AEB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BDC767-27BC-431B-97F9-E19E4E8D66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AD48C-13DE-4C7B-885A-09140D0515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32EC2-33C0-40F1-8F2A-EFCE365F5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25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60C6E-EBEF-47ED-A33F-0861FCE885F7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C0CE4-C608-40AD-8998-4CF4DB8727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F8E633D2-4032-487E-8C9E-DCA3263BDD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37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CEFEF07-2263-4B55-93BD-01C92B7689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38336" y="1602184"/>
            <a:ext cx="8229600" cy="3099816"/>
          </a:xfrm>
        </p:spPr>
        <p:txBody>
          <a:bodyPr wrap="square">
            <a:noAutofit/>
          </a:bodyPr>
          <a:lstStyle>
            <a:lvl1pPr marL="0" indent="0"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2.1-1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© by Vista Higher Learning, Inc.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CEFEF07-2263-4B55-93BD-01C92B7689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39661" y="1602184"/>
            <a:ext cx="8229600" cy="3099816"/>
          </a:xfrm>
        </p:spPr>
        <p:txBody>
          <a:bodyPr wrap="square">
            <a:noAutofit/>
          </a:bodyPr>
          <a:lstStyle>
            <a:lvl1pPr marL="312738" indent="0" algn="l">
              <a:tabLst/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2.1-1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5A3C984E-92E6-43E8-B8D3-081DBC5CB769}"/>
              </a:ext>
            </a:extLst>
          </p:cNvPr>
          <p:cNvSpPr/>
          <p:nvPr userDrawn="1"/>
        </p:nvSpPr>
        <p:spPr>
          <a:xfrm>
            <a:off x="2554271" y="1851889"/>
            <a:ext cx="144000" cy="144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372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2.1-1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© by Vista Higher Learning, Inc.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EB441835-5C63-43B5-B241-31E5A91CF90F}"/>
              </a:ext>
            </a:extLst>
          </p:cNvPr>
          <p:cNvSpPr/>
          <p:nvPr userDrawn="1"/>
        </p:nvSpPr>
        <p:spPr>
          <a:xfrm>
            <a:off x="2254250" y="-1716"/>
            <a:ext cx="8412869" cy="720367"/>
          </a:xfrm>
          <a:prstGeom prst="rect">
            <a:avLst/>
          </a:prstGeom>
          <a:solidFill>
            <a:srgbClr val="007B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9064" y="1602719"/>
            <a:ext cx="8229600" cy="3101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CO"/>
              <a:t>2.1-1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375F2B-26EA-4526-A753-2EBBD136C5C2}"/>
              </a:ext>
            </a:extLst>
          </p:cNvPr>
          <p:cNvSpPr txBox="1"/>
          <p:nvPr userDrawn="1"/>
        </p:nvSpPr>
        <p:spPr>
          <a:xfrm>
            <a:off x="2534926" y="884644"/>
            <a:ext cx="7307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 pronouns</a:t>
            </a:r>
          </a:p>
        </p:txBody>
      </p:sp>
      <p:sp>
        <p:nvSpPr>
          <p:cNvPr id="10" name="TextBox 17">
            <a:extLst>
              <a:ext uri="{FF2B5EF4-FFF2-40B4-BE49-F238E27FC236}">
                <a16:creationId xmlns:a16="http://schemas.microsoft.com/office/drawing/2014/main" id="{0733BD61-05AD-444A-856E-C56062FD148B}"/>
              </a:ext>
            </a:extLst>
          </p:cNvPr>
          <p:cNvSpPr txBox="1"/>
          <p:nvPr userDrawn="1"/>
        </p:nvSpPr>
        <p:spPr>
          <a:xfrm>
            <a:off x="1524881" y="1714"/>
            <a:ext cx="729369" cy="72036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tIns="108000" bIns="72000" rtlCol="0">
            <a:spAutoFit/>
          </a:bodyPr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aphicFrame>
        <p:nvGraphicFramePr>
          <p:cNvPr id="12" name="Tabla 3">
            <a:extLst>
              <a:ext uri="{FF2B5EF4-FFF2-40B4-BE49-F238E27FC236}">
                <a16:creationId xmlns:a16="http://schemas.microsoft.com/office/drawing/2014/main" id="{5E592760-C25A-427E-B81D-EF3026209F46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794908683"/>
              </p:ext>
            </p:extLst>
          </p:nvPr>
        </p:nvGraphicFramePr>
        <p:xfrm>
          <a:off x="2654300" y="184938"/>
          <a:ext cx="304165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1650">
                  <a:extLst>
                    <a:ext uri="{9D8B030D-6E8A-4147-A177-3AD203B41FA5}">
                      <a16:colId xmlns:a16="http://schemas.microsoft.com/office/drawing/2014/main" val="3624394622"/>
                    </a:ext>
                  </a:extLst>
                </a:gridCol>
              </a:tblGrid>
              <a:tr h="3971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ESTRUCTURA</a:t>
                      </a:r>
                    </a:p>
                  </a:txBody>
                  <a:tcPr marL="216000" marR="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9046567"/>
                  </a:ext>
                </a:extLst>
              </a:tr>
            </a:tbl>
          </a:graphicData>
        </a:graphic>
      </p:graphicFrame>
      <p:sp>
        <p:nvSpPr>
          <p:cNvPr id="17" name="Elipse 16">
            <a:extLst>
              <a:ext uri="{FF2B5EF4-FFF2-40B4-BE49-F238E27FC236}">
                <a16:creationId xmlns:a16="http://schemas.microsoft.com/office/drawing/2014/main" id="{C116FD17-98B8-4310-94D6-4CB76EAD34E8}"/>
              </a:ext>
            </a:extLst>
          </p:cNvPr>
          <p:cNvSpPr/>
          <p:nvPr userDrawn="1"/>
        </p:nvSpPr>
        <p:spPr>
          <a:xfrm>
            <a:off x="1816619" y="884644"/>
            <a:ext cx="540000" cy="540000"/>
          </a:xfrm>
          <a:prstGeom prst="ellipse">
            <a:avLst/>
          </a:prstGeom>
          <a:solidFill>
            <a:srgbClr val="007B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7">
            <a:extLst>
              <a:ext uri="{FF2B5EF4-FFF2-40B4-BE49-F238E27FC236}">
                <a16:creationId xmlns:a16="http://schemas.microsoft.com/office/drawing/2014/main" id="{CBFF093A-82A7-47EE-955E-1B868A8F2928}"/>
              </a:ext>
            </a:extLst>
          </p:cNvPr>
          <p:cNvSpPr txBox="1"/>
          <p:nvPr userDrawn="1"/>
        </p:nvSpPr>
        <p:spPr>
          <a:xfrm>
            <a:off x="1835668" y="970111"/>
            <a:ext cx="718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cap="none" spc="0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ts val="4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None/>
        <a:defRPr sz="2800" kern="1200">
          <a:ln>
            <a:noFill/>
          </a:ln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7B556B7-FF13-4940-9523-C83CEBAB483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1" y="1678384"/>
            <a:ext cx="8229600" cy="1826816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2400" dirty="0"/>
              <a:t>Pronouns are words that take the place of nouns. </a:t>
            </a:r>
            <a:br>
              <a:rPr lang="en-US" sz="2400" dirty="0"/>
            </a:br>
            <a:r>
              <a:rPr lang="en-US" sz="2400" dirty="0"/>
              <a:t>Direct object pronouns replace the noun that directly receives the action of the verb. Indirect object pronouns identify </a:t>
            </a:r>
            <a:r>
              <a:rPr lang="en-US" sz="2400" i="1" dirty="0"/>
              <a:t>to whom/what </a:t>
            </a:r>
            <a:r>
              <a:rPr lang="en-US" sz="2400" dirty="0"/>
              <a:t>or </a:t>
            </a:r>
            <a:r>
              <a:rPr lang="en-US" sz="2400" i="1" dirty="0"/>
              <a:t>for whom </a:t>
            </a:r>
            <a:r>
              <a:rPr lang="en-US" sz="2400" dirty="0"/>
              <a:t>an action is done.</a:t>
            </a:r>
            <a:endParaRPr lang="es-CO" sz="2400" dirty="0"/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B54B89-7E82-49FC-84E6-32A1AA363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/>
              <a:t>2.1-1</a:t>
            </a:r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12C788A-D159-42B7-BB1C-A89822E52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pic>
        <p:nvPicPr>
          <p:cNvPr id="5" name="Imagen 4" descr="Maru tells Lorenzo, Inverted question mark, Me quieres desafiar? Inverted question mark, Cómo te atreves?">
            <a:extLst>
              <a:ext uri="{FF2B5EF4-FFF2-40B4-BE49-F238E27FC236}">
                <a16:creationId xmlns:a16="http://schemas.microsoft.com/office/drawing/2014/main" id="{976411ED-93E8-4C4E-B80D-B347E49839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7814" y="3429000"/>
            <a:ext cx="2062163" cy="1700551"/>
          </a:xfrm>
          <a:prstGeom prst="rect">
            <a:avLst/>
          </a:prstGeom>
        </p:spPr>
      </p:pic>
      <p:pic>
        <p:nvPicPr>
          <p:cNvPr id="6" name="Imagen 5" descr="Manu celebrates his foot race victory and says, Inverted exclamation mark, Le gané!">
            <a:extLst>
              <a:ext uri="{FF2B5EF4-FFF2-40B4-BE49-F238E27FC236}">
                <a16:creationId xmlns:a16="http://schemas.microsoft.com/office/drawing/2014/main" id="{66564C1C-EBFF-4DA6-BE4B-EC1D51D6F2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8130" y="3429000"/>
            <a:ext cx="1933798" cy="1467585"/>
          </a:xfrm>
          <a:prstGeom prst="rect">
            <a:avLst/>
          </a:prstGeom>
        </p:spPr>
      </p:pic>
      <p:sp>
        <p:nvSpPr>
          <p:cNvPr id="7" name="Rectángulo: esquinas superiores redondeadas 6">
            <a:extLst>
              <a:ext uri="{FF2B5EF4-FFF2-40B4-BE49-F238E27FC236}">
                <a16:creationId xmlns:a16="http://schemas.microsoft.com/office/drawing/2014/main" id="{997A052E-C430-40AA-9729-237C4CF16686}"/>
              </a:ext>
            </a:extLst>
          </p:cNvPr>
          <p:cNvSpPr/>
          <p:nvPr/>
        </p:nvSpPr>
        <p:spPr>
          <a:xfrm>
            <a:off x="4417987" y="5129551"/>
            <a:ext cx="4247485" cy="260151"/>
          </a:xfrm>
          <a:prstGeom prst="round2SameRect">
            <a:avLst>
              <a:gd name="adj1" fmla="val 44445"/>
              <a:gd name="adj2" fmla="val 0"/>
            </a:avLst>
          </a:prstGeom>
          <a:solidFill>
            <a:srgbClr val="CE4A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: esquinas superiores redondeadas 7">
            <a:extLst>
              <a:ext uri="{FF2B5EF4-FFF2-40B4-BE49-F238E27FC236}">
                <a16:creationId xmlns:a16="http://schemas.microsoft.com/office/drawing/2014/main" id="{80073353-9D86-4CE6-8D30-D291630507CA}"/>
              </a:ext>
            </a:extLst>
          </p:cNvPr>
          <p:cNvSpPr/>
          <p:nvPr/>
        </p:nvSpPr>
        <p:spPr>
          <a:xfrm>
            <a:off x="4417987" y="5389703"/>
            <a:ext cx="4247485" cy="731698"/>
          </a:xfrm>
          <a:prstGeom prst="round2SameRect">
            <a:avLst>
              <a:gd name="adj1" fmla="val 1"/>
              <a:gd name="adj2" fmla="val 15027"/>
            </a:avLst>
          </a:prstGeom>
          <a:solidFill>
            <a:srgbClr val="FFE7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9" name="Tabla 11">
            <a:extLst>
              <a:ext uri="{FF2B5EF4-FFF2-40B4-BE49-F238E27FC236}">
                <a16:creationId xmlns:a16="http://schemas.microsoft.com/office/drawing/2014/main" id="{272AC604-6118-4E70-8CF1-0BA4641007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010857"/>
              </p:ext>
            </p:extLst>
          </p:nvPr>
        </p:nvGraphicFramePr>
        <p:xfrm>
          <a:off x="4305445" y="5129550"/>
          <a:ext cx="4360026" cy="890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837">
                  <a:extLst>
                    <a:ext uri="{9D8B030D-6E8A-4147-A177-3AD203B41FA5}">
                      <a16:colId xmlns:a16="http://schemas.microsoft.com/office/drawing/2014/main" val="3566693749"/>
                    </a:ext>
                  </a:extLst>
                </a:gridCol>
                <a:gridCol w="968391">
                  <a:extLst>
                    <a:ext uri="{9D8B030D-6E8A-4147-A177-3AD203B41FA5}">
                      <a16:colId xmlns:a16="http://schemas.microsoft.com/office/drawing/2014/main" val="3096168871"/>
                    </a:ext>
                  </a:extLst>
                </a:gridCol>
                <a:gridCol w="1125179">
                  <a:extLst>
                    <a:ext uri="{9D8B030D-6E8A-4147-A177-3AD203B41FA5}">
                      <a16:colId xmlns:a16="http://schemas.microsoft.com/office/drawing/2014/main" val="3382546356"/>
                    </a:ext>
                  </a:extLst>
                </a:gridCol>
                <a:gridCol w="1060619">
                  <a:extLst>
                    <a:ext uri="{9D8B030D-6E8A-4147-A177-3AD203B41FA5}">
                      <a16:colId xmlns:a16="http://schemas.microsoft.com/office/drawing/2014/main" val="3333804868"/>
                    </a:ext>
                  </a:extLst>
                </a:gridCol>
              </a:tblGrid>
              <a:tr h="250348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i="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Indirect object pronouns</a:t>
                      </a:r>
                    </a:p>
                  </a:txBody>
                  <a:tcPr marR="0">
                    <a:lnL w="12700" cmpd="sng">
                      <a:noFill/>
                    </a:lnL>
                    <a:lnR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0" i="1" kern="1200" dirty="0">
                        <a:solidFill>
                          <a:srgbClr val="0060B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16000" marR="0">
                    <a:lnL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i="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Direct object pronouns</a:t>
                      </a:r>
                    </a:p>
                  </a:txBody>
                  <a:tcPr marL="216000" marR="0">
                    <a:lnL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0" i="1" kern="1200" dirty="0">
                        <a:solidFill>
                          <a:srgbClr val="0060B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16000" marR="0">
                    <a:lnL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400215"/>
                  </a:ext>
                </a:extLst>
              </a:tr>
              <a:tr h="615950">
                <a:tc>
                  <a:txBody>
                    <a:bodyPr/>
                    <a:lstStyle/>
                    <a:p>
                      <a:r>
                        <a:rPr lang="es-ES" sz="1100" b="1" i="0" kern="1200" dirty="0">
                          <a:solidFill>
                            <a:srgbClr val="005CAA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</a:t>
                      </a:r>
                    </a:p>
                    <a:p>
                      <a:r>
                        <a:rPr lang="es-ES" sz="1100" b="1" i="0" kern="1200" dirty="0">
                          <a:solidFill>
                            <a:srgbClr val="005CAA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</a:t>
                      </a:r>
                    </a:p>
                    <a:p>
                      <a:r>
                        <a:rPr lang="es-ES" sz="1100" b="1" i="0" kern="1200" dirty="0">
                          <a:solidFill>
                            <a:srgbClr val="005CAA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</a:t>
                      </a:r>
                      <a:endParaRPr lang="es-CO" sz="1100" b="1" i="0" kern="1200" dirty="0">
                        <a:solidFill>
                          <a:srgbClr val="005CAA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32000" marR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100" b="1" i="0" kern="1200" dirty="0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nos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100" b="1" i="0" kern="1200" dirty="0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os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100" b="1" i="0" kern="1200" dirty="0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</a:t>
                      </a:r>
                      <a:endParaRPr lang="en-US" sz="1100" b="1" i="0" kern="1200" dirty="0">
                        <a:solidFill>
                          <a:srgbClr val="0060B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1600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b="1" kern="1200" dirty="0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100" b="1" kern="1200" dirty="0" err="1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</a:t>
                      </a:r>
                      <a:endParaRPr lang="en-US" sz="1100" b="1" kern="1200" dirty="0">
                        <a:solidFill>
                          <a:srgbClr val="0060B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100" b="1" kern="1200" dirty="0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lo/la</a:t>
                      </a:r>
                    </a:p>
                  </a:txBody>
                  <a:tcPr marL="360000" marR="0">
                    <a:lnL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b="1" kern="1200" dirty="0" err="1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nos</a:t>
                      </a:r>
                      <a:endParaRPr lang="en-US" sz="1100" b="1" kern="1200" dirty="0">
                        <a:solidFill>
                          <a:srgbClr val="0060B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100" b="1" kern="1200" dirty="0" err="1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os</a:t>
                      </a:r>
                      <a:endParaRPr lang="en-US" sz="1100" b="1" kern="1200" dirty="0">
                        <a:solidFill>
                          <a:srgbClr val="0060B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100" b="1" kern="1200" dirty="0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los/las</a:t>
                      </a:r>
                    </a:p>
                  </a:txBody>
                  <a:tcPr marL="21600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1467223"/>
                  </a:ext>
                </a:extLst>
              </a:tr>
            </a:tbl>
          </a:graphicData>
        </a:graphic>
      </p:graphicFrame>
      <p:sp>
        <p:nvSpPr>
          <p:cNvPr id="10" name="Título 9">
            <a:extLst>
              <a:ext uri="{FF2B5EF4-FFF2-40B4-BE49-F238E27FC236}">
                <a16:creationId xmlns:a16="http://schemas.microsoft.com/office/drawing/2014/main" id="{63345CB8-9B20-4653-8232-CCFC15B97EF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Object</a:t>
            </a:r>
            <a:r>
              <a:rPr lang="es-CO" dirty="0"/>
              <a:t> </a:t>
            </a:r>
            <a:r>
              <a:rPr lang="es-CO" dirty="0" err="1"/>
              <a:t>pronouns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63951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02851C0-7B9B-48E7-9B44-6F5290854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2.1-10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EEC2576-6588-462E-8AD5-5D88B3E7F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6" name="TextBox 17">
            <a:extLst>
              <a:ext uri="{FF2B5EF4-FFF2-40B4-BE49-F238E27FC236}">
                <a16:creationId xmlns:a16="http://schemas.microsoft.com/office/drawing/2014/main" id="{67CB19DA-5086-4843-BE39-563C7F2E9449}"/>
              </a:ext>
            </a:extLst>
          </p:cNvPr>
          <p:cNvSpPr txBox="1"/>
          <p:nvPr/>
        </p:nvSpPr>
        <p:spPr>
          <a:xfrm>
            <a:off x="2475056" y="1646644"/>
            <a:ext cx="7307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err="1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Prepositional</a:t>
            </a:r>
            <a:r>
              <a:rPr lang="pt-BR" sz="2800" b="1" dirty="0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dirty="0" err="1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pronouns</a:t>
            </a:r>
            <a:endParaRPr lang="pt-BR" sz="2800" b="1" dirty="0">
              <a:solidFill>
                <a:srgbClr val="6F22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: esquinas superiores redondeadas 10">
            <a:extLst>
              <a:ext uri="{FF2B5EF4-FFF2-40B4-BE49-F238E27FC236}">
                <a16:creationId xmlns:a16="http://schemas.microsoft.com/office/drawing/2014/main" id="{C055B573-1CE2-46FB-BD6D-03BA0392B621}"/>
              </a:ext>
            </a:extLst>
          </p:cNvPr>
          <p:cNvSpPr/>
          <p:nvPr/>
        </p:nvSpPr>
        <p:spPr>
          <a:xfrm>
            <a:off x="2607131" y="2365636"/>
            <a:ext cx="7668982" cy="377562"/>
          </a:xfrm>
          <a:prstGeom prst="round2SameRect">
            <a:avLst>
              <a:gd name="adj1" fmla="val 44445"/>
              <a:gd name="adj2" fmla="val 0"/>
            </a:avLst>
          </a:prstGeom>
          <a:solidFill>
            <a:srgbClr val="CE4A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Prepositional pronouns</a:t>
            </a:r>
            <a:endParaRPr lang="es-CO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ángulo: esquinas superiores redondeadas 12">
            <a:extLst>
              <a:ext uri="{FF2B5EF4-FFF2-40B4-BE49-F238E27FC236}">
                <a16:creationId xmlns:a16="http://schemas.microsoft.com/office/drawing/2014/main" id="{0EA2426A-97B3-4D33-AF94-29937DB5ECC5}"/>
              </a:ext>
            </a:extLst>
          </p:cNvPr>
          <p:cNvSpPr/>
          <p:nvPr/>
        </p:nvSpPr>
        <p:spPr>
          <a:xfrm>
            <a:off x="2607132" y="2743198"/>
            <a:ext cx="7668982" cy="1261361"/>
          </a:xfrm>
          <a:prstGeom prst="round2SameRect">
            <a:avLst>
              <a:gd name="adj1" fmla="val 1"/>
              <a:gd name="adj2" fmla="val 14846"/>
            </a:avLst>
          </a:prstGeom>
          <a:solidFill>
            <a:srgbClr val="FFE7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5" name="Tabla 11">
            <a:extLst>
              <a:ext uri="{FF2B5EF4-FFF2-40B4-BE49-F238E27FC236}">
                <a16:creationId xmlns:a16="http://schemas.microsoft.com/office/drawing/2014/main" id="{19ABEAB8-9701-455F-81C5-45BF0A45B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379604"/>
              </p:ext>
            </p:extLst>
          </p:nvPr>
        </p:nvGraphicFramePr>
        <p:xfrm>
          <a:off x="2676524" y="2744504"/>
          <a:ext cx="7599588" cy="1260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6514">
                  <a:extLst>
                    <a:ext uri="{9D8B030D-6E8A-4147-A177-3AD203B41FA5}">
                      <a16:colId xmlns:a16="http://schemas.microsoft.com/office/drawing/2014/main" val="3566693749"/>
                    </a:ext>
                  </a:extLst>
                </a:gridCol>
                <a:gridCol w="1899782">
                  <a:extLst>
                    <a:ext uri="{9D8B030D-6E8A-4147-A177-3AD203B41FA5}">
                      <a16:colId xmlns:a16="http://schemas.microsoft.com/office/drawing/2014/main" val="3096168871"/>
                    </a:ext>
                  </a:extLst>
                </a:gridCol>
                <a:gridCol w="2179594">
                  <a:extLst>
                    <a:ext uri="{9D8B030D-6E8A-4147-A177-3AD203B41FA5}">
                      <a16:colId xmlns:a16="http://schemas.microsoft.com/office/drawing/2014/main" val="3382546356"/>
                    </a:ext>
                  </a:extLst>
                </a:gridCol>
                <a:gridCol w="1553698">
                  <a:extLst>
                    <a:ext uri="{9D8B030D-6E8A-4147-A177-3AD203B41FA5}">
                      <a16:colId xmlns:a16="http://schemas.microsoft.com/office/drawing/2014/main" val="3333804868"/>
                    </a:ext>
                  </a:extLst>
                </a:gridCol>
              </a:tblGrid>
              <a:tr h="1260055">
                <a:tc>
                  <a:txBody>
                    <a:bodyPr/>
                    <a:lstStyle/>
                    <a:p>
                      <a:r>
                        <a:rPr lang="en-US" sz="1200" b="1" i="0" kern="1200" dirty="0" err="1">
                          <a:solidFill>
                            <a:srgbClr val="005CAA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mí</a:t>
                      </a:r>
                      <a:r>
                        <a:rPr lang="en-US" sz="1200" b="0" i="0" kern="1200" dirty="0">
                          <a:solidFill>
                            <a:srgbClr val="005CAA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i="1" kern="1200" dirty="0">
                          <a:solidFill>
                            <a:srgbClr val="005CAA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me; myself</a:t>
                      </a:r>
                    </a:p>
                    <a:p>
                      <a:r>
                        <a:rPr lang="en-US" sz="1200" b="1" i="0" kern="1200" dirty="0" err="1">
                          <a:solidFill>
                            <a:srgbClr val="005CAA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</a:t>
                      </a:r>
                      <a:r>
                        <a:rPr lang="en-US" sz="1200" b="0" i="0" kern="1200" dirty="0">
                          <a:solidFill>
                            <a:srgbClr val="005CAA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i="1" kern="1200" dirty="0">
                          <a:solidFill>
                            <a:srgbClr val="005CAA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you; yourself</a:t>
                      </a:r>
                    </a:p>
                    <a:p>
                      <a:r>
                        <a:rPr lang="en-US" sz="1200" b="1" i="0" kern="1200" dirty="0" err="1">
                          <a:solidFill>
                            <a:srgbClr val="005CAA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Ud</a:t>
                      </a:r>
                      <a:r>
                        <a:rPr lang="en-US" sz="1200" b="1" i="0" kern="1200" dirty="0">
                          <a:solidFill>
                            <a:srgbClr val="005CAA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1200" b="0" i="1" kern="1200" dirty="0">
                          <a:solidFill>
                            <a:srgbClr val="005CAA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you; yourself</a:t>
                      </a:r>
                    </a:p>
                    <a:p>
                      <a:r>
                        <a:rPr lang="en-US" sz="1200" b="1" i="0" kern="1200" dirty="0" err="1">
                          <a:solidFill>
                            <a:srgbClr val="005CAA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sí</a:t>
                      </a:r>
                      <a:r>
                        <a:rPr lang="en-US" sz="1200" b="1" i="0" kern="1200" dirty="0">
                          <a:solidFill>
                            <a:srgbClr val="005CAA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i="1" kern="1200" dirty="0">
                          <a:solidFill>
                            <a:srgbClr val="005CAA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yourself (formal)</a:t>
                      </a:r>
                      <a:endParaRPr lang="es-CO" sz="1200" b="0" i="1" kern="1200" dirty="0">
                        <a:solidFill>
                          <a:srgbClr val="005CAA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0000" marR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i="0" kern="1200" dirty="0" err="1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él</a:t>
                      </a:r>
                      <a:r>
                        <a:rPr lang="en-US" sz="1200" b="0" i="0" kern="1200" dirty="0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i="1" kern="1200" dirty="0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him; it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200" b="1" i="0" kern="1200" dirty="0" err="1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ella</a:t>
                      </a:r>
                      <a:r>
                        <a:rPr lang="en-US" sz="1200" b="0" i="0" kern="1200" dirty="0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i="1" kern="1200" dirty="0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her; it</a:t>
                      </a:r>
                    </a:p>
                    <a:p>
                      <a:pPr marL="190500" indent="-190500" algn="l" defTabSz="914400" rtl="0" eaLnBrk="1" latinLnBrk="0" hangingPunct="1"/>
                      <a:r>
                        <a:rPr lang="en-US" sz="1200" b="1" i="0" kern="1200" dirty="0" err="1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sí</a:t>
                      </a:r>
                      <a:r>
                        <a:rPr lang="en-US" sz="1200" b="0" i="0" kern="1200" dirty="0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i="1" kern="1200" dirty="0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himself;</a:t>
                      </a:r>
                      <a:br>
                        <a:rPr lang="en-US" sz="1200" b="0" i="0" kern="1200" dirty="0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200" b="0" i="1" kern="1200" dirty="0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herself; itself</a:t>
                      </a:r>
                    </a:p>
                  </a:txBody>
                  <a:tcPr marL="21600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0350" indent="-260350" algn="l" defTabSz="914400" rtl="0" eaLnBrk="1" latinLnBrk="0" hangingPunct="1"/>
                      <a:r>
                        <a:rPr lang="en-US" sz="1200" b="1" kern="1200" dirty="0" err="1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nosotros</a:t>
                      </a:r>
                      <a:r>
                        <a:rPr lang="en-US" sz="1200" b="1" kern="1200" dirty="0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/as</a:t>
                      </a:r>
                      <a:br>
                        <a:rPr lang="en-US" sz="1200" b="0" kern="1200" dirty="0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200" b="0" i="1" kern="1200" dirty="0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us; ourselves</a:t>
                      </a:r>
                    </a:p>
                    <a:p>
                      <a:pPr marL="254000" indent="-254000" algn="l" defTabSz="914400" rtl="0" eaLnBrk="1" latinLnBrk="0" hangingPunct="1"/>
                      <a:r>
                        <a:rPr lang="en-US" sz="1200" b="1" kern="1200" dirty="0" err="1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vosotros</a:t>
                      </a:r>
                      <a:r>
                        <a:rPr lang="en-US" sz="1200" b="1" kern="1200" dirty="0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/as</a:t>
                      </a:r>
                      <a:br>
                        <a:rPr lang="en-US" sz="1200" b="1" kern="1200" dirty="0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200" b="0" i="1" kern="1200" dirty="0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you; yourselves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200" b="1" kern="1200" dirty="0" err="1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Uds</a:t>
                      </a:r>
                      <a:r>
                        <a:rPr lang="en-US" sz="1200" b="1" kern="1200" dirty="0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1200" b="0" i="1" kern="1200" dirty="0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you; yourselves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200" b="1" kern="1200" dirty="0" err="1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sí</a:t>
                      </a:r>
                      <a:r>
                        <a:rPr lang="en-US" sz="1200" b="0" kern="1200" dirty="0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i="1" kern="1200" dirty="0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yourselves (formal)</a:t>
                      </a:r>
                    </a:p>
                  </a:txBody>
                  <a:tcPr marL="216000" marR="0">
                    <a:lnL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 err="1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ellos</a:t>
                      </a:r>
                      <a:r>
                        <a:rPr lang="en-US" sz="1200" b="0" kern="1200" dirty="0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i="1" kern="1200" dirty="0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them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200" b="1" kern="1200" dirty="0" err="1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ellas</a:t>
                      </a:r>
                      <a:r>
                        <a:rPr lang="en-US" sz="1200" b="0" kern="1200" dirty="0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i="1" kern="1200" dirty="0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them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200" b="1" kern="1200" dirty="0" err="1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sí</a:t>
                      </a:r>
                      <a:r>
                        <a:rPr lang="en-US" sz="1200" b="0" kern="1200" dirty="0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i="1" kern="1200" dirty="0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themselves</a:t>
                      </a:r>
                    </a:p>
                  </a:txBody>
                  <a:tcPr marL="21600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1467223"/>
                  </a:ext>
                </a:extLst>
              </a:tr>
            </a:tbl>
          </a:graphicData>
        </a:graphic>
      </p:graphicFrame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258273A5-D6B4-47AC-8C73-EDE2693B2948}"/>
              </a:ext>
            </a:extLst>
          </p:cNvPr>
          <p:cNvSpPr txBox="1">
            <a:spLocks/>
          </p:cNvSpPr>
          <p:nvPr/>
        </p:nvSpPr>
        <p:spPr>
          <a:xfrm>
            <a:off x="2439661" y="4160325"/>
            <a:ext cx="7999739" cy="1307025"/>
          </a:xfrm>
          <a:prstGeom prst="rect">
            <a:avLst/>
          </a:prstGeom>
        </p:spPr>
        <p:txBody>
          <a:bodyPr wrap="square">
            <a:noAutofit/>
          </a:bodyPr>
          <a:lstStyle>
            <a:lvl1pPr marL="312738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tabLst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</a:pPr>
            <a:r>
              <a:rPr lang="en-US" sz="2400" dirty="0"/>
              <a:t>Prepositional pronouns function as the objects of prepositions. Except for </a:t>
            </a:r>
            <a:r>
              <a:rPr lang="en-US" sz="2400" b="1" dirty="0" err="1"/>
              <a:t>mí</a:t>
            </a:r>
            <a:r>
              <a:rPr lang="en-US" sz="2400" dirty="0"/>
              <a:t>, </a:t>
            </a:r>
            <a:r>
              <a:rPr lang="en-US" sz="2400" b="1" dirty="0" err="1"/>
              <a:t>ti</a:t>
            </a:r>
            <a:r>
              <a:rPr lang="en-US" sz="2400" dirty="0"/>
              <a:t>, and </a:t>
            </a:r>
            <a:r>
              <a:rPr lang="en-US" sz="2400" b="1" dirty="0" err="1"/>
              <a:t>sí</a:t>
            </a:r>
            <a:r>
              <a:rPr lang="en-US" sz="2400" dirty="0"/>
              <a:t>, these pronouns are the same as the subject pronouns.</a:t>
            </a: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0431AF8F-D804-441F-833E-E9C3D8723477}"/>
              </a:ext>
            </a:extLst>
          </p:cNvPr>
          <p:cNvSpPr/>
          <p:nvPr/>
        </p:nvSpPr>
        <p:spPr>
          <a:xfrm>
            <a:off x="2554271" y="4333830"/>
            <a:ext cx="144000" cy="144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20" name="Group 48">
            <a:extLst>
              <a:ext uri="{FF2B5EF4-FFF2-40B4-BE49-F238E27FC236}">
                <a16:creationId xmlns:a16="http://schemas.microsoft.com/office/drawing/2014/main" id="{6D5D5FA8-0DA7-4748-95E0-19BD1B6073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883479"/>
              </p:ext>
            </p:extLst>
          </p:nvPr>
        </p:nvGraphicFramePr>
        <p:xfrm>
          <a:off x="2799871" y="5456097"/>
          <a:ext cx="7876904" cy="716350"/>
        </p:xfrm>
        <a:graphic>
          <a:graphicData uri="http://schemas.openxmlformats.org/drawingml/2006/table">
            <a:tbl>
              <a:tblPr/>
              <a:tblGrid>
                <a:gridCol w="3778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9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02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¿Qué piensas de </a:t>
                      </a: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ella</a:t>
                      </a: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?</a:t>
                      </a: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Ay, mi amor, sólo pienso en </a:t>
                      </a: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ti</a:t>
                      </a: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.</a:t>
                      </a: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45755" marB="45755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¿Lo compraron para </a:t>
                      </a: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mí</a:t>
                      </a: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o para Javier?</a:t>
                      </a: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Lo compramos para </a:t>
                      </a: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él</a:t>
                      </a: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.</a:t>
                      </a: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45755" marB="45755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Título 1">
            <a:extLst>
              <a:ext uri="{FF2B5EF4-FFF2-40B4-BE49-F238E27FC236}">
                <a16:creationId xmlns:a16="http://schemas.microsoft.com/office/drawing/2014/main" id="{28AB015E-A695-456F-A67D-B17C0A35696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Object</a:t>
            </a:r>
            <a:r>
              <a:rPr lang="es-CO" dirty="0"/>
              <a:t> </a:t>
            </a:r>
            <a:r>
              <a:rPr lang="es-CO" dirty="0" err="1"/>
              <a:t>pronouns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84251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6FDD902-974F-4F5E-B648-BAFA0A15C36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1" y="1703782"/>
            <a:ext cx="8378156" cy="1699816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2400" dirty="0"/>
              <a:t>The indirect object can be repeated with the construction </a:t>
            </a:r>
            <a:r>
              <a:rPr lang="en-US" sz="2400" b="1" dirty="0"/>
              <a:t>a</a:t>
            </a:r>
            <a:r>
              <a:rPr lang="en-US" sz="2400" dirty="0"/>
              <a:t> + [</a:t>
            </a:r>
            <a:r>
              <a:rPr lang="en-US" sz="2400" i="1" dirty="0"/>
              <a:t>prepositional pronoun</a:t>
            </a:r>
            <a:r>
              <a:rPr lang="en-US" sz="2400" dirty="0"/>
              <a:t>] to provide clarity or emphasis.</a:t>
            </a:r>
            <a:endParaRPr lang="es-CO" sz="2400" dirty="0"/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CC45F7F-3014-458C-A792-0E62AED48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2.1-11</a:t>
            </a:r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EA9AE13-51C1-439D-BBC8-BF85CB758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graphicFrame>
        <p:nvGraphicFramePr>
          <p:cNvPr id="5" name="Group 42">
            <a:extLst>
              <a:ext uri="{FF2B5EF4-FFF2-40B4-BE49-F238E27FC236}">
                <a16:creationId xmlns:a16="http://schemas.microsoft.com/office/drawing/2014/main" id="{1F21DA27-6946-405A-A047-0513C7F3CE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981741"/>
              </p:ext>
            </p:extLst>
          </p:nvPr>
        </p:nvGraphicFramePr>
        <p:xfrm>
          <a:off x="2751822" y="2937535"/>
          <a:ext cx="6735078" cy="777145"/>
        </p:xfrm>
        <a:graphic>
          <a:graphicData uri="http://schemas.openxmlformats.org/drawingml/2006/table">
            <a:tbl>
              <a:tblPr/>
              <a:tblGrid>
                <a:gridCol w="400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4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¿Te gusta aquel cantante?</a:t>
                      </a:r>
                      <a:endParaRPr kumimoji="0" lang="es-E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45697" marB="45697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¡</a:t>
                      </a: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A mí</a:t>
                      </a: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me fascina!</a:t>
                      </a: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45697" marB="45697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¿A quién se lo dieron?</a:t>
                      </a: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45697" marB="4569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Se lo dieron </a:t>
                      </a: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a ella</a:t>
                      </a: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.</a:t>
                      </a: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45697" marB="4569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ítulo 5">
            <a:extLst>
              <a:ext uri="{FF2B5EF4-FFF2-40B4-BE49-F238E27FC236}">
                <a16:creationId xmlns:a16="http://schemas.microsoft.com/office/drawing/2014/main" id="{68F1657D-4BEB-43D9-988B-EE8F82BCAF2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Object</a:t>
            </a:r>
            <a:r>
              <a:rPr lang="es-CO" dirty="0"/>
              <a:t> </a:t>
            </a:r>
            <a:r>
              <a:rPr lang="es-CO" dirty="0" err="1"/>
              <a:t>pronouns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78710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83CD7228-C150-4410-874B-F23E0BA8E2C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1" y="1703784"/>
            <a:ext cx="8229600" cy="1579166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2400" dirty="0"/>
              <a:t>The adjective </a:t>
            </a:r>
            <a:r>
              <a:rPr lang="en-US" sz="2400" b="1" dirty="0" err="1"/>
              <a:t>mismo</a:t>
            </a:r>
            <a:r>
              <a:rPr lang="en-US" sz="2400" b="1" dirty="0"/>
              <a:t>(s)/a(s) </a:t>
            </a:r>
            <a:r>
              <a:rPr lang="en-US" sz="2400" dirty="0"/>
              <a:t>is usually added to </a:t>
            </a:r>
            <a:br>
              <a:rPr lang="en-US" sz="2400" dirty="0"/>
            </a:br>
            <a:r>
              <a:rPr lang="en-US" sz="2400" dirty="0"/>
              <a:t>clarify or emphasize the relationship between the </a:t>
            </a:r>
            <a:br>
              <a:rPr lang="en-US" sz="2400" dirty="0"/>
            </a:br>
            <a:r>
              <a:rPr lang="en-US" sz="2400" dirty="0"/>
              <a:t>subject and the object.</a:t>
            </a:r>
            <a:endParaRPr lang="es-CO" sz="2400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99A64A2-FB16-4CA3-BC65-763B044A7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2.1-12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EB76F73-4656-48E0-8EFC-AC8FAECB2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graphicFrame>
        <p:nvGraphicFramePr>
          <p:cNvPr id="5" name="Group 43">
            <a:extLst>
              <a:ext uri="{FF2B5EF4-FFF2-40B4-BE49-F238E27FC236}">
                <a16:creationId xmlns:a16="http://schemas.microsoft.com/office/drawing/2014/main" id="{59A3D3D9-9BA7-41BB-81C3-B74A8EACAE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064860"/>
              </p:ext>
            </p:extLst>
          </p:nvPr>
        </p:nvGraphicFramePr>
        <p:xfrm>
          <a:off x="2747511" y="2980873"/>
          <a:ext cx="7322319" cy="693419"/>
        </p:xfrm>
        <a:graphic>
          <a:graphicData uri="http://schemas.openxmlformats.org/drawingml/2006/table">
            <a:tbl>
              <a:tblPr/>
              <a:tblGrid>
                <a:gridCol w="4015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7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34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José se lo regaló a </a:t>
                      </a: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él</a:t>
                      </a: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.</a:t>
                      </a: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José gave it to him (someone else).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45731" marB="4573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José se lo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regaló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sí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mismo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José gave it to himself.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ítulo 5">
            <a:extLst>
              <a:ext uri="{FF2B5EF4-FFF2-40B4-BE49-F238E27FC236}">
                <a16:creationId xmlns:a16="http://schemas.microsoft.com/office/drawing/2014/main" id="{F25C8755-FC29-4E48-9A09-453D1331476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Object</a:t>
            </a:r>
            <a:r>
              <a:rPr lang="es-CO" dirty="0"/>
              <a:t> </a:t>
            </a:r>
            <a:r>
              <a:rPr lang="es-CO" dirty="0" err="1"/>
              <a:t>pronouns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97113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B265C7DF-A29D-4B93-A989-17B75091394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1" y="1689268"/>
            <a:ext cx="8229600" cy="125713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2400" dirty="0"/>
              <a:t>When </a:t>
            </a:r>
            <a:r>
              <a:rPr lang="en-US" sz="2400" b="1" dirty="0" err="1"/>
              <a:t>mí</a:t>
            </a:r>
            <a:r>
              <a:rPr lang="en-US" sz="2400" dirty="0"/>
              <a:t>, </a:t>
            </a:r>
            <a:r>
              <a:rPr lang="en-US" sz="2400" b="1" dirty="0" err="1"/>
              <a:t>ti</a:t>
            </a:r>
            <a:r>
              <a:rPr lang="en-US" sz="2400" dirty="0"/>
              <a:t>, and </a:t>
            </a:r>
            <a:r>
              <a:rPr lang="en-US" sz="2400" b="1" dirty="0" err="1"/>
              <a:t>sí</a:t>
            </a:r>
            <a:r>
              <a:rPr lang="en-US" sz="2400" dirty="0"/>
              <a:t> are used with </a:t>
            </a:r>
            <a:r>
              <a:rPr lang="en-US" sz="2400" b="1" dirty="0"/>
              <a:t>con</a:t>
            </a:r>
            <a:r>
              <a:rPr lang="en-US" sz="2400" dirty="0"/>
              <a:t>, they </a:t>
            </a:r>
            <a:br>
              <a:rPr lang="en-US" sz="2400" dirty="0"/>
            </a:br>
            <a:r>
              <a:rPr lang="en-US" sz="2400" dirty="0"/>
              <a:t>become </a:t>
            </a:r>
            <a:r>
              <a:rPr lang="en-US" sz="2400" b="1" dirty="0" err="1"/>
              <a:t>conmigo</a:t>
            </a:r>
            <a:r>
              <a:rPr lang="en-US" sz="2400" dirty="0"/>
              <a:t>, </a:t>
            </a:r>
            <a:r>
              <a:rPr lang="en-US" sz="2400" b="1" dirty="0" err="1"/>
              <a:t>contigo</a:t>
            </a:r>
            <a:r>
              <a:rPr lang="en-US" sz="2400" dirty="0"/>
              <a:t>, and </a:t>
            </a:r>
            <a:r>
              <a:rPr lang="en-US" sz="2400" b="1" dirty="0" err="1"/>
              <a:t>consigo</a:t>
            </a:r>
            <a:r>
              <a:rPr lang="en-US" sz="2400" dirty="0"/>
              <a:t>.</a:t>
            </a:r>
            <a:endParaRPr lang="es-CO" sz="2400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27DF77F-B0B7-4FB9-8604-2E57E4F6C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2.1-13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14ECB0E-AF4E-4907-9013-AD7E0011E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graphicFrame>
        <p:nvGraphicFramePr>
          <p:cNvPr id="5" name="Group 48">
            <a:extLst>
              <a:ext uri="{FF2B5EF4-FFF2-40B4-BE49-F238E27FC236}">
                <a16:creationId xmlns:a16="http://schemas.microsoft.com/office/drawing/2014/main" id="{A8079D8A-DBAC-4F89-A36F-8DB6D3E010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749978"/>
              </p:ext>
            </p:extLst>
          </p:nvPr>
        </p:nvGraphicFramePr>
        <p:xfrm>
          <a:off x="2744461" y="3018407"/>
          <a:ext cx="5901189" cy="1757363"/>
        </p:xfrm>
        <a:graphic>
          <a:graphicData uri="http://schemas.openxmlformats.org/drawingml/2006/table">
            <a:tbl>
              <a:tblPr/>
              <a:tblGrid>
                <a:gridCol w="5901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57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¿Quieres ir </a:t>
                      </a: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conmigo</a:t>
                      </a: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al parque de atracciones?</a:t>
                      </a: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Do you want to go to the amusement park with me?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Laura siempre lleva su computadora portátil </a:t>
                      </a: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consigo</a:t>
                      </a: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.</a:t>
                      </a: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Laura always brings her laptop with her.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ítulo 5">
            <a:extLst>
              <a:ext uri="{FF2B5EF4-FFF2-40B4-BE49-F238E27FC236}">
                <a16:creationId xmlns:a16="http://schemas.microsoft.com/office/drawing/2014/main" id="{FF229634-3574-4FB9-8531-D12A8D0E159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Object</a:t>
            </a:r>
            <a:r>
              <a:rPr lang="es-CO" dirty="0"/>
              <a:t> </a:t>
            </a:r>
            <a:r>
              <a:rPr lang="es-CO" dirty="0" err="1"/>
              <a:t>pronouns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70682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ACAD15A8-4F11-4EF5-B5E7-000F398A0D4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1" y="1674754"/>
            <a:ext cx="7575196" cy="1666796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2400" dirty="0"/>
              <a:t>These prepositions are used with </a:t>
            </a:r>
            <a:r>
              <a:rPr lang="en-US" sz="2400" b="1" dirty="0" err="1"/>
              <a:t>tú</a:t>
            </a:r>
            <a:r>
              <a:rPr lang="en-US" sz="2400" dirty="0"/>
              <a:t> and </a:t>
            </a:r>
            <a:r>
              <a:rPr lang="en-US" sz="2400" b="1" dirty="0" err="1"/>
              <a:t>yo</a:t>
            </a:r>
            <a:r>
              <a:rPr lang="en-US" sz="2400" dirty="0"/>
              <a:t> instead </a:t>
            </a:r>
            <a:br>
              <a:rPr lang="en-US" sz="2400" dirty="0"/>
            </a:br>
            <a:r>
              <a:rPr lang="en-US" sz="2400" dirty="0"/>
              <a:t>of </a:t>
            </a:r>
            <a:r>
              <a:rPr lang="en-US" sz="2400" b="1" dirty="0" err="1"/>
              <a:t>mí</a:t>
            </a:r>
            <a:r>
              <a:rPr lang="en-US" sz="2400" dirty="0"/>
              <a:t> and </a:t>
            </a:r>
            <a:r>
              <a:rPr lang="en-US" sz="2400" b="1" dirty="0" err="1"/>
              <a:t>ti</a:t>
            </a:r>
            <a:r>
              <a:rPr lang="en-US" sz="2400" dirty="0"/>
              <a:t>: </a:t>
            </a:r>
            <a:r>
              <a:rPr lang="en-US" sz="2400" b="1" dirty="0"/>
              <a:t>entre</a:t>
            </a:r>
            <a:r>
              <a:rPr lang="en-US" sz="2400" dirty="0"/>
              <a:t>, </a:t>
            </a:r>
            <a:r>
              <a:rPr lang="en-US" sz="2400" b="1" dirty="0" err="1"/>
              <a:t>excepto</a:t>
            </a:r>
            <a:r>
              <a:rPr lang="en-US" sz="2400" dirty="0"/>
              <a:t>, </a:t>
            </a:r>
            <a:r>
              <a:rPr lang="en-US" sz="2400" b="1" dirty="0" err="1"/>
              <a:t>incluso</a:t>
            </a:r>
            <a:r>
              <a:rPr lang="en-US" sz="2400" dirty="0"/>
              <a:t>, </a:t>
            </a:r>
            <a:r>
              <a:rPr lang="en-US" sz="2400" b="1" dirty="0" err="1"/>
              <a:t>menos</a:t>
            </a:r>
            <a:r>
              <a:rPr lang="en-US" sz="2400" dirty="0"/>
              <a:t>, </a:t>
            </a:r>
            <a:r>
              <a:rPr lang="en-US" sz="2400" b="1" dirty="0"/>
              <a:t>salvo</a:t>
            </a:r>
            <a:r>
              <a:rPr lang="en-US" sz="2400" dirty="0"/>
              <a:t>, </a:t>
            </a:r>
            <a:r>
              <a:rPr lang="en-US" sz="2400" b="1" dirty="0" err="1"/>
              <a:t>según</a:t>
            </a:r>
            <a:r>
              <a:rPr lang="en-US" sz="2400" dirty="0"/>
              <a:t>.</a:t>
            </a:r>
            <a:endParaRPr lang="es-CO" sz="2400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12A8B77-9A52-4EC6-B556-170A049BD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2.1-14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DAC09E6-B1FB-428C-918B-51ABD02FA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graphicFrame>
        <p:nvGraphicFramePr>
          <p:cNvPr id="5" name="Group 40">
            <a:extLst>
              <a:ext uri="{FF2B5EF4-FFF2-40B4-BE49-F238E27FC236}">
                <a16:creationId xmlns:a16="http://schemas.microsoft.com/office/drawing/2014/main" id="{AEF12D27-110D-4E30-B7B4-0D64D4E7F4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545024"/>
              </p:ext>
            </p:extLst>
          </p:nvPr>
        </p:nvGraphicFramePr>
        <p:xfrm>
          <a:off x="2744461" y="3264847"/>
          <a:ext cx="7575196" cy="998219"/>
        </p:xfrm>
        <a:graphic>
          <a:graphicData uri="http://schemas.openxmlformats.org/drawingml/2006/table">
            <a:tbl>
              <a:tblPr/>
              <a:tblGrid>
                <a:gridCol w="415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9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8219">
                <a:tc>
                  <a:txBody>
                    <a:bodyPr/>
                    <a:lstStyle/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Todos están de acuerdo </a:t>
                      </a: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menos tú</a:t>
                      </a: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y </a:t>
                      </a: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yo</a:t>
                      </a: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.</a:t>
                      </a: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Everyone is in agreement except </a:t>
                      </a:r>
                      <a:b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</a:b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you and me.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45730" marB="4573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Entre tú</a:t>
                      </a: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y </a:t>
                      </a: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yo</a:t>
                      </a: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, Juan me cae mal.</a:t>
                      </a: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Between you and me, I don’t get </a:t>
                      </a:r>
                      <a:b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</a:b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along well with Juan.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45730" marB="4573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ítulo 5">
            <a:extLst>
              <a:ext uri="{FF2B5EF4-FFF2-40B4-BE49-F238E27FC236}">
                <a16:creationId xmlns:a16="http://schemas.microsoft.com/office/drawing/2014/main" id="{391BB0E2-C661-4CD5-B557-118FAF7E942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Object</a:t>
            </a:r>
            <a:r>
              <a:rPr lang="es-CO" dirty="0"/>
              <a:t> </a:t>
            </a:r>
            <a:r>
              <a:rPr lang="es-CO" dirty="0" err="1"/>
              <a:t>pronouns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13575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231227C9-A545-4937-A956-D798527DB20C}"/>
              </a:ext>
            </a:extLst>
          </p:cNvPr>
          <p:cNvSpPr/>
          <p:nvPr/>
        </p:nvSpPr>
        <p:spPr>
          <a:xfrm>
            <a:off x="3077755" y="1823450"/>
            <a:ext cx="6192859" cy="3167004"/>
          </a:xfrm>
          <a:prstGeom prst="roundRect">
            <a:avLst>
              <a:gd name="adj" fmla="val 9721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800" b="1" dirty="0">
              <a:solidFill>
                <a:srgbClr val="FFE7B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B3497E9-C408-4251-8B16-E28187597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2.1-2</a:t>
            </a:r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1A6DBA2-08A8-4440-B63C-B9EDB5220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8AF45C2-5AA3-409A-8C2C-E20BD401CB2B}"/>
              </a:ext>
            </a:extLst>
          </p:cNvPr>
          <p:cNvSpPr txBox="1"/>
          <p:nvPr/>
        </p:nvSpPr>
        <p:spPr>
          <a:xfrm>
            <a:off x="3241626" y="2341938"/>
            <a:ext cx="6028988" cy="2298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can be used to refer to a thing or idea that has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 gender.</a:t>
            </a:r>
          </a:p>
          <a:p>
            <a:pPr marL="279400" indent="-279400">
              <a:spcAft>
                <a:spcPts val="6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—¿Vas 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aceptar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oferta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spcAft>
                <a:spcPts val="10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voy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pensar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Are you going to accept the offer?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I’ll think about it.</a:t>
            </a:r>
            <a:endParaRPr lang="en-US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C52BBE65-1EAA-46B7-B1E7-25DAE47DBF82}"/>
              </a:ext>
            </a:extLst>
          </p:cNvPr>
          <p:cNvSpPr/>
          <p:nvPr/>
        </p:nvSpPr>
        <p:spPr>
          <a:xfrm>
            <a:off x="4272182" y="1596552"/>
            <a:ext cx="3647635" cy="568569"/>
          </a:xfrm>
          <a:prstGeom prst="roundRect">
            <a:avLst>
              <a:gd name="adj" fmla="val 34395"/>
            </a:avLst>
          </a:prstGeom>
          <a:solidFill>
            <a:srgbClr val="CE18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>
                <a:solidFill>
                  <a:srgbClr val="FFEFC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¡ATENCIÓN!</a:t>
            </a: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722D0CD0-CBB0-4BF6-B66B-B3D096C3916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Object</a:t>
            </a:r>
            <a:r>
              <a:rPr lang="es-CO" dirty="0"/>
              <a:t> </a:t>
            </a:r>
            <a:r>
              <a:rPr lang="es-CO" dirty="0" err="1"/>
              <a:t>pronouns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51343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02851C0-7B9B-48E7-9B44-6F5290854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2.1-3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EEC2576-6588-462E-8AD5-5D88B3E7F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6" name="TextBox 17">
            <a:extLst>
              <a:ext uri="{FF2B5EF4-FFF2-40B4-BE49-F238E27FC236}">
                <a16:creationId xmlns:a16="http://schemas.microsoft.com/office/drawing/2014/main" id="{67CB19DA-5086-4843-BE39-563C7F2E9449}"/>
              </a:ext>
            </a:extLst>
          </p:cNvPr>
          <p:cNvSpPr txBox="1"/>
          <p:nvPr/>
        </p:nvSpPr>
        <p:spPr>
          <a:xfrm>
            <a:off x="2475056" y="1646644"/>
            <a:ext cx="7307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Position </a:t>
            </a:r>
            <a:r>
              <a:rPr lang="pt-BR" sz="2800" b="1" dirty="0" err="1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2800" b="1" dirty="0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dirty="0" err="1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</a:t>
            </a:r>
            <a:r>
              <a:rPr lang="pt-BR" sz="2800" b="1" dirty="0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dirty="0" err="1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pronouns</a:t>
            </a:r>
            <a:endParaRPr lang="pt-BR" sz="2800" b="1" dirty="0">
              <a:solidFill>
                <a:srgbClr val="6F22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4E4C47BA-3388-4292-A9F5-D67A082D0FBD}"/>
              </a:ext>
            </a:extLst>
          </p:cNvPr>
          <p:cNvSpPr txBox="1">
            <a:spLocks/>
          </p:cNvSpPr>
          <p:nvPr/>
        </p:nvSpPr>
        <p:spPr>
          <a:xfrm>
            <a:off x="2439661" y="2121975"/>
            <a:ext cx="7972425" cy="1307025"/>
          </a:xfrm>
          <a:prstGeom prst="rect">
            <a:avLst/>
          </a:prstGeom>
        </p:spPr>
        <p:txBody>
          <a:bodyPr wrap="square">
            <a:noAutofit/>
          </a:bodyPr>
          <a:lstStyle>
            <a:lvl1pPr marL="312738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tabLst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</a:pPr>
            <a:r>
              <a:rPr lang="en-US" sz="2400" dirty="0"/>
              <a:t>Direct and indirect object pronouns (</a:t>
            </a:r>
            <a:r>
              <a:rPr lang="en-US" sz="2400" b="1" dirty="0"/>
              <a:t>los </a:t>
            </a:r>
            <a:r>
              <a:rPr lang="en-US" sz="2400" b="1" dirty="0" err="1"/>
              <a:t>pronombres</a:t>
            </a:r>
            <a:r>
              <a:rPr lang="en-US" sz="2400" b="1" dirty="0"/>
              <a:t> de </a:t>
            </a:r>
            <a:r>
              <a:rPr lang="en-US" sz="2400" b="1" dirty="0" err="1"/>
              <a:t>complemento</a:t>
            </a:r>
            <a:r>
              <a:rPr lang="en-US" sz="2400" b="1" dirty="0"/>
              <a:t> </a:t>
            </a:r>
            <a:r>
              <a:rPr lang="en-US" sz="2400" b="1" dirty="0" err="1"/>
              <a:t>directo</a:t>
            </a:r>
            <a:r>
              <a:rPr lang="en-US" sz="2400" b="1" dirty="0"/>
              <a:t> e </a:t>
            </a:r>
            <a:r>
              <a:rPr lang="en-US" sz="2400" b="1" dirty="0" err="1"/>
              <a:t>indirecto</a:t>
            </a:r>
            <a:r>
              <a:rPr lang="en-US" sz="2400" dirty="0"/>
              <a:t>) precede the conjugated verb.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2BDF8EEC-3A07-442F-8235-85FAD0C14515}"/>
              </a:ext>
            </a:extLst>
          </p:cNvPr>
          <p:cNvSpPr/>
          <p:nvPr/>
        </p:nvSpPr>
        <p:spPr>
          <a:xfrm>
            <a:off x="2554271" y="2257380"/>
            <a:ext cx="144000" cy="144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0" name="Group 101">
            <a:extLst>
              <a:ext uri="{FF2B5EF4-FFF2-40B4-BE49-F238E27FC236}">
                <a16:creationId xmlns:a16="http://schemas.microsoft.com/office/drawing/2014/main" id="{8862A63F-8A09-41F7-AA4A-5AAAFF0786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757971"/>
              </p:ext>
            </p:extLst>
          </p:nvPr>
        </p:nvGraphicFramePr>
        <p:xfrm>
          <a:off x="2696836" y="4260315"/>
          <a:ext cx="7715250" cy="1433514"/>
        </p:xfrm>
        <a:graphic>
          <a:graphicData uri="http://schemas.openxmlformats.org/drawingml/2006/table">
            <a:tbl>
              <a:tblPr/>
              <a:tblGrid>
                <a:gridCol w="4618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8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Carla siempre </a:t>
                      </a: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me</a:t>
                      </a: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 da entradas para el teatro.</a:t>
                      </a:r>
                      <a:endParaRPr kumimoji="0" lang="es-E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Ella </a:t>
                      </a: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las</a:t>
                      </a: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 consigue gratis.</a:t>
                      </a:r>
                      <a:endParaRPr kumimoji="0" lang="es-E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Carla always gives me theater tickets.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She gets them for free.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No </a:t>
                      </a: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le</a:t>
                      </a: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 compro más juegos de mesa</a:t>
                      </a:r>
                      <a:r>
                        <a:rPr kumimoji="0" lang="es-C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kumimoji="0" lang="es-E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Nunca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los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juega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I’m not buying him any more board games.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He never plays them.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C0C29EC3-03AE-4A0F-A48B-DFA5C11E1E98}"/>
              </a:ext>
            </a:extLst>
          </p:cNvPr>
          <p:cNvSpPr/>
          <p:nvPr/>
        </p:nvSpPr>
        <p:spPr>
          <a:xfrm>
            <a:off x="3640834" y="3715328"/>
            <a:ext cx="1819919" cy="327016"/>
          </a:xfrm>
          <a:prstGeom prst="roundRect">
            <a:avLst>
              <a:gd name="adj" fmla="val 34395"/>
            </a:avLst>
          </a:prstGeom>
          <a:solidFill>
            <a:srgbClr val="FFF2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INDIRECT OBJECT</a:t>
            </a:r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A2BC5EFE-B846-4F98-9132-795A389AE119}"/>
              </a:ext>
            </a:extLst>
          </p:cNvPr>
          <p:cNvSpPr/>
          <p:nvPr/>
        </p:nvSpPr>
        <p:spPr>
          <a:xfrm>
            <a:off x="7565216" y="3715328"/>
            <a:ext cx="1633086" cy="327016"/>
          </a:xfrm>
          <a:prstGeom prst="roundRect">
            <a:avLst>
              <a:gd name="adj" fmla="val 34395"/>
            </a:avLst>
          </a:prstGeom>
          <a:solidFill>
            <a:srgbClr val="FFF2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OBJECT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7F3292D-2E18-4369-AA5F-7F82915D892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Object</a:t>
            </a:r>
            <a:r>
              <a:rPr lang="es-CO" dirty="0"/>
              <a:t> </a:t>
            </a:r>
            <a:r>
              <a:rPr lang="es-CO" dirty="0" err="1"/>
              <a:t>pronouns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40383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AE29A4A-490A-444B-AB69-16B92E91569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1" y="1602184"/>
            <a:ext cx="7976235" cy="1826816"/>
          </a:xfrm>
        </p:spPr>
        <p:txBody>
          <a:bodyPr/>
          <a:lstStyle/>
          <a:p>
            <a:r>
              <a:rPr lang="en-US" dirty="0"/>
              <a:t>When the verb is an infinitive construction, object pronouns may either be attached to the</a:t>
            </a:r>
          </a:p>
          <a:p>
            <a:r>
              <a:rPr lang="en-US" dirty="0"/>
              <a:t>infinitive or placed before the conjugated verb.</a:t>
            </a:r>
            <a:endParaRPr lang="es-CO" dirty="0"/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7E7E0C5-75FB-4765-B9A8-6FAA9D2A9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2.1-4</a:t>
            </a:r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22496D-0022-48F0-BBA4-017F3F754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graphicFrame>
        <p:nvGraphicFramePr>
          <p:cNvPr id="5" name="Group 107">
            <a:extLst>
              <a:ext uri="{FF2B5EF4-FFF2-40B4-BE49-F238E27FC236}">
                <a16:creationId xmlns:a16="http://schemas.microsoft.com/office/drawing/2014/main" id="{B5D43B39-5630-4D85-8F10-B3CE870D09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878181"/>
              </p:ext>
            </p:extLst>
          </p:nvPr>
        </p:nvGraphicFramePr>
        <p:xfrm>
          <a:off x="2693026" y="4185158"/>
          <a:ext cx="7722870" cy="1463040"/>
        </p:xfrm>
        <a:graphic>
          <a:graphicData uri="http://schemas.openxmlformats.org/drawingml/2006/table">
            <a:tbl>
              <a:tblPr/>
              <a:tblGrid>
                <a:gridCol w="4389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3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60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Vamos a dar</a:t>
                      </a: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le</a:t>
                      </a: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un regalo.</a:t>
                      </a: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Le</a:t>
                      </a: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vamos a dar un regalo.</a:t>
                      </a: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Tienes que hablar</a:t>
                      </a: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nos</a:t>
                      </a: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de la película.</a:t>
                      </a: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Nos</a:t>
                      </a: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tienes que hablar de la película.</a:t>
                      </a: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Voy a hacer</a:t>
                      </a: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lo</a:t>
                      </a: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enseguida.</a:t>
                      </a: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Lo</a:t>
                      </a: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voy a hacer enseguida.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Van a ver</a:t>
                      </a: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la</a:t>
                      </a: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mañana.</a:t>
                      </a: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La</a:t>
                      </a: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van a ver mañana.</a:t>
                      </a: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1E27A52B-558D-4BEE-A88A-356515C4FBBE}"/>
              </a:ext>
            </a:extLst>
          </p:cNvPr>
          <p:cNvSpPr/>
          <p:nvPr/>
        </p:nvSpPr>
        <p:spPr>
          <a:xfrm>
            <a:off x="3393184" y="3550228"/>
            <a:ext cx="1819919" cy="327016"/>
          </a:xfrm>
          <a:prstGeom prst="roundRect">
            <a:avLst>
              <a:gd name="adj" fmla="val 34395"/>
            </a:avLst>
          </a:prstGeom>
          <a:solidFill>
            <a:srgbClr val="FFF2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INDIRECT OBJECT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CB64FD6C-C44E-443C-9B04-6AC2C670BDC1}"/>
              </a:ext>
            </a:extLst>
          </p:cNvPr>
          <p:cNvSpPr/>
          <p:nvPr/>
        </p:nvSpPr>
        <p:spPr>
          <a:xfrm>
            <a:off x="7431866" y="3550228"/>
            <a:ext cx="1633086" cy="327016"/>
          </a:xfrm>
          <a:prstGeom prst="roundRect">
            <a:avLst>
              <a:gd name="adj" fmla="val 34395"/>
            </a:avLst>
          </a:prstGeom>
          <a:solidFill>
            <a:srgbClr val="FFF2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OBJECT</a:t>
            </a:r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74D54638-D4B0-4BD4-9904-2483E815C79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Object</a:t>
            </a:r>
            <a:r>
              <a:rPr lang="es-CO" dirty="0"/>
              <a:t> </a:t>
            </a:r>
            <a:r>
              <a:rPr lang="es-CO" dirty="0" err="1"/>
              <a:t>pronouns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08052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12A3D841-255E-4E22-8BAF-849E831D7F4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1" y="1710670"/>
            <a:ext cx="8229600" cy="1325563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2400" dirty="0"/>
              <a:t>When the verb is progressive form, object pronouns may either be attached to the present participle or placed before the conjugated verb.</a:t>
            </a:r>
            <a:endParaRPr lang="es-CO" sz="2400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43E6FA3-614E-4C40-A506-17F7CFD63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2.1-5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1927FDF-F78F-40DA-9CEE-F50C60E4A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EC489637-3419-4FDB-AC0B-7A94F6E1C80F}"/>
              </a:ext>
            </a:extLst>
          </p:cNvPr>
          <p:cNvSpPr/>
          <p:nvPr/>
        </p:nvSpPr>
        <p:spPr>
          <a:xfrm>
            <a:off x="3621784" y="3494752"/>
            <a:ext cx="1819919" cy="327016"/>
          </a:xfrm>
          <a:prstGeom prst="roundRect">
            <a:avLst>
              <a:gd name="adj" fmla="val 34395"/>
            </a:avLst>
          </a:prstGeom>
          <a:solidFill>
            <a:srgbClr val="FFF2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INDIRECT OBJECT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8D5837D6-A93E-49D6-B0D6-3ED8D69CBCB9}"/>
              </a:ext>
            </a:extLst>
          </p:cNvPr>
          <p:cNvSpPr/>
          <p:nvPr/>
        </p:nvSpPr>
        <p:spPr>
          <a:xfrm>
            <a:off x="7025466" y="3494752"/>
            <a:ext cx="1633086" cy="327016"/>
          </a:xfrm>
          <a:prstGeom prst="roundRect">
            <a:avLst>
              <a:gd name="adj" fmla="val 34395"/>
            </a:avLst>
          </a:prstGeom>
          <a:solidFill>
            <a:srgbClr val="FFF2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OBJECT</a:t>
            </a:r>
          </a:p>
        </p:txBody>
      </p:sp>
      <p:graphicFrame>
        <p:nvGraphicFramePr>
          <p:cNvPr id="7" name="Group 110">
            <a:extLst>
              <a:ext uri="{FF2B5EF4-FFF2-40B4-BE49-F238E27FC236}">
                <a16:creationId xmlns:a16="http://schemas.microsoft.com/office/drawing/2014/main" id="{A9BBFF60-0D01-4568-B245-A399256672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621777"/>
              </p:ext>
            </p:extLst>
          </p:nvPr>
        </p:nvGraphicFramePr>
        <p:xfrm>
          <a:off x="2724150" y="4089624"/>
          <a:ext cx="6743700" cy="640098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4616">
                <a:tc>
                  <a:txBody>
                    <a:bodyPr/>
                    <a:lstStyle/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Pedro está cantándo</a:t>
                      </a: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me</a:t>
                      </a: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una canción.</a:t>
                      </a: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Pedro </a:t>
                      </a: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me</a:t>
                      </a: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está cantando una canción.</a:t>
                      </a: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45729" marB="45729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Está cantándo</a:t>
                      </a: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la</a:t>
                      </a: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muy mal.</a:t>
                      </a: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La </a:t>
                      </a: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está cantando muy mal.</a:t>
                      </a: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45729" marB="45729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ítulo 7">
            <a:extLst>
              <a:ext uri="{FF2B5EF4-FFF2-40B4-BE49-F238E27FC236}">
                <a16:creationId xmlns:a16="http://schemas.microsoft.com/office/drawing/2014/main" id="{184B121B-970C-4542-BFB4-8CB4270881D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Object</a:t>
            </a:r>
            <a:r>
              <a:rPr lang="es-CO" dirty="0"/>
              <a:t> </a:t>
            </a:r>
            <a:r>
              <a:rPr lang="es-CO" dirty="0" err="1"/>
              <a:t>pronouns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06105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231227C9-A545-4937-A956-D798527DB20C}"/>
              </a:ext>
            </a:extLst>
          </p:cNvPr>
          <p:cNvSpPr/>
          <p:nvPr/>
        </p:nvSpPr>
        <p:spPr>
          <a:xfrm>
            <a:off x="3077755" y="1823450"/>
            <a:ext cx="6192859" cy="2875770"/>
          </a:xfrm>
          <a:prstGeom prst="roundRect">
            <a:avLst>
              <a:gd name="adj" fmla="val 9721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800" b="1" dirty="0">
              <a:solidFill>
                <a:srgbClr val="FFE7B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B3497E9-C408-4251-8B16-E28187597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2.1-6</a:t>
            </a:r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1A6DBA2-08A8-4440-B63C-B9EDB5220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8AF45C2-5AA3-409A-8C2C-E20BD401CB2B}"/>
              </a:ext>
            </a:extLst>
          </p:cNvPr>
          <p:cNvSpPr txBox="1"/>
          <p:nvPr/>
        </p:nvSpPr>
        <p:spPr>
          <a:xfrm>
            <a:off x="3241626" y="2341938"/>
            <a:ext cx="60289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It is standard usage in Spanish to repeat the indirect object.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Esta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noche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voy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quitar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 camisa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guitarrista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regalé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boletos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amigos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C52BBE65-1EAA-46B7-B1E7-25DAE47DBF82}"/>
              </a:ext>
            </a:extLst>
          </p:cNvPr>
          <p:cNvSpPr/>
          <p:nvPr/>
        </p:nvSpPr>
        <p:spPr>
          <a:xfrm>
            <a:off x="4432302" y="1639363"/>
            <a:ext cx="3647635" cy="568569"/>
          </a:xfrm>
          <a:prstGeom prst="roundRect">
            <a:avLst>
              <a:gd name="adj" fmla="val 34395"/>
            </a:avLst>
          </a:prstGeom>
          <a:solidFill>
            <a:srgbClr val="CE18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>
                <a:solidFill>
                  <a:srgbClr val="FFF2D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¡ATENCIÓN!</a:t>
            </a: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49D8F35B-C21D-4E9D-ACE8-6781ED7E43C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Object</a:t>
            </a:r>
            <a:r>
              <a:rPr lang="es-CO" dirty="0"/>
              <a:t> </a:t>
            </a:r>
            <a:r>
              <a:rPr lang="es-CO" dirty="0" err="1"/>
              <a:t>pronouns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74227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02851C0-7B9B-48E7-9B44-6F5290854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2.1-7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EEC2576-6588-462E-8AD5-5D88B3E7F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6" name="TextBox 17">
            <a:extLst>
              <a:ext uri="{FF2B5EF4-FFF2-40B4-BE49-F238E27FC236}">
                <a16:creationId xmlns:a16="http://schemas.microsoft.com/office/drawing/2014/main" id="{67CB19DA-5086-4843-BE39-563C7F2E9449}"/>
              </a:ext>
            </a:extLst>
          </p:cNvPr>
          <p:cNvSpPr txBox="1"/>
          <p:nvPr/>
        </p:nvSpPr>
        <p:spPr>
          <a:xfrm>
            <a:off x="2475056" y="1646644"/>
            <a:ext cx="7307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Double </a:t>
            </a:r>
            <a:r>
              <a:rPr lang="pt-BR" sz="2800" b="1" dirty="0" err="1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</a:t>
            </a:r>
            <a:r>
              <a:rPr lang="pt-BR" sz="2800" b="1" dirty="0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dirty="0" err="1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pronouns</a:t>
            </a:r>
            <a:endParaRPr lang="pt-BR" sz="2800" b="1" dirty="0">
              <a:solidFill>
                <a:srgbClr val="6F22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4E4C47BA-3388-4292-A9F5-D67A082D0FBD}"/>
              </a:ext>
            </a:extLst>
          </p:cNvPr>
          <p:cNvSpPr txBox="1">
            <a:spLocks/>
          </p:cNvSpPr>
          <p:nvPr/>
        </p:nvSpPr>
        <p:spPr>
          <a:xfrm>
            <a:off x="2439661" y="2152971"/>
            <a:ext cx="8135514" cy="1307025"/>
          </a:xfrm>
          <a:prstGeom prst="rect">
            <a:avLst/>
          </a:prstGeom>
        </p:spPr>
        <p:txBody>
          <a:bodyPr wrap="square">
            <a:noAutofit/>
          </a:bodyPr>
          <a:lstStyle>
            <a:lvl1pPr marL="312738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tabLst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</a:pPr>
            <a:r>
              <a:rPr lang="en-US" sz="2400" dirty="0"/>
              <a:t>The indirect object pronoun precedes the direct object pronoun when they are used together in a sentence.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2BDF8EEC-3A07-442F-8235-85FAD0C14515}"/>
              </a:ext>
            </a:extLst>
          </p:cNvPr>
          <p:cNvSpPr/>
          <p:nvPr/>
        </p:nvSpPr>
        <p:spPr>
          <a:xfrm>
            <a:off x="2554271" y="2288376"/>
            <a:ext cx="144000" cy="144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1" name="Group 73">
            <a:extLst>
              <a:ext uri="{FF2B5EF4-FFF2-40B4-BE49-F238E27FC236}">
                <a16:creationId xmlns:a16="http://schemas.microsoft.com/office/drawing/2014/main" id="{2AEB9CF6-7994-4DF2-9D54-F919C32324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234155"/>
              </p:ext>
            </p:extLst>
          </p:nvPr>
        </p:nvGraphicFramePr>
        <p:xfrm>
          <a:off x="2667275" y="3640500"/>
          <a:ext cx="7245829" cy="1048652"/>
        </p:xfrm>
        <a:graphic>
          <a:graphicData uri="http://schemas.openxmlformats.org/drawingml/2006/table">
            <a:tbl>
              <a:tblPr/>
              <a:tblGrid>
                <a:gridCol w="4350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48652">
                <a:tc>
                  <a:txBody>
                    <a:bodyPr/>
                    <a:lstStyle/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Me</a:t>
                      </a: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mandaron </a:t>
                      </a: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los boletos </a:t>
                      </a: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por correo.</a:t>
                      </a: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exijo </a:t>
                      </a: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una respuesta</a:t>
                      </a: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ahora mismo.</a:t>
                      </a: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45729" marB="45729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Me los</a:t>
                      </a: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mandaron por correo.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Te la</a:t>
                      </a: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exijo ahora mismo.</a:t>
                      </a: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45729" marB="45729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Triángulo isósceles 1">
            <a:extLst>
              <a:ext uri="{FF2B5EF4-FFF2-40B4-BE49-F238E27FC236}">
                <a16:creationId xmlns:a16="http://schemas.microsoft.com/office/drawing/2014/main" id="{EAA25426-D18C-4766-8690-B00903CF413A}"/>
              </a:ext>
            </a:extLst>
          </p:cNvPr>
          <p:cNvSpPr/>
          <p:nvPr/>
        </p:nvSpPr>
        <p:spPr>
          <a:xfrm rot="5400000">
            <a:off x="6261935" y="3949503"/>
            <a:ext cx="798786" cy="306663"/>
          </a:xfrm>
          <a:prstGeom prst="triangle">
            <a:avLst/>
          </a:prstGeom>
          <a:solidFill>
            <a:srgbClr val="EE72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F1887668-91A3-4E02-806F-9AB2E51E613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Object</a:t>
            </a:r>
            <a:r>
              <a:rPr lang="es-CO" dirty="0"/>
              <a:t> </a:t>
            </a:r>
            <a:r>
              <a:rPr lang="es-CO" dirty="0" err="1"/>
              <a:t>pronouns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38442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D912BB2-A672-4D48-8CC0-ADC3698BA9D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1" y="1602184"/>
            <a:ext cx="8229600" cy="1217216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2400" b="1" dirty="0"/>
              <a:t>Le</a:t>
            </a:r>
            <a:r>
              <a:rPr lang="en-US" sz="2400" dirty="0"/>
              <a:t> and </a:t>
            </a:r>
            <a:r>
              <a:rPr lang="en-US" sz="2400" b="1" dirty="0"/>
              <a:t>les</a:t>
            </a:r>
            <a:r>
              <a:rPr lang="en-US" sz="2400" dirty="0"/>
              <a:t> change to se when they are used with </a:t>
            </a:r>
            <a:br>
              <a:rPr lang="en-US" sz="2400" dirty="0"/>
            </a:br>
            <a:r>
              <a:rPr lang="en-US" sz="2400" b="1" dirty="0"/>
              <a:t>lo</a:t>
            </a:r>
            <a:r>
              <a:rPr lang="en-US" sz="2400" dirty="0"/>
              <a:t>,</a:t>
            </a:r>
            <a:r>
              <a:rPr lang="en-US" sz="2400" b="1" dirty="0"/>
              <a:t> la</a:t>
            </a:r>
            <a:r>
              <a:rPr lang="en-US" sz="2400" dirty="0"/>
              <a:t>, </a:t>
            </a:r>
            <a:r>
              <a:rPr lang="en-US" sz="2400" b="1" dirty="0"/>
              <a:t>los</a:t>
            </a:r>
            <a:r>
              <a:rPr lang="en-US" sz="2400" dirty="0"/>
              <a:t>, or </a:t>
            </a:r>
            <a:r>
              <a:rPr lang="en-US" sz="2400" b="1" dirty="0"/>
              <a:t>las</a:t>
            </a:r>
            <a:r>
              <a:rPr lang="en-US" sz="2400" dirty="0"/>
              <a:t>.</a:t>
            </a:r>
            <a:endParaRPr lang="es-CO" sz="2400" dirty="0"/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ABCB43F-7C3E-4AED-A9A7-29ADD34DC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2.1-8</a:t>
            </a:r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41C8D51-F9D4-4AF1-90B5-F365ED869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graphicFrame>
        <p:nvGraphicFramePr>
          <p:cNvPr id="5" name="Group 100">
            <a:extLst>
              <a:ext uri="{FF2B5EF4-FFF2-40B4-BE49-F238E27FC236}">
                <a16:creationId xmlns:a16="http://schemas.microsoft.com/office/drawing/2014/main" id="{AFE7D36F-0B0D-4FD1-A194-22E3C81D5E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741789"/>
              </p:ext>
            </p:extLst>
          </p:nvPr>
        </p:nvGraphicFramePr>
        <p:xfrm>
          <a:off x="2675504" y="3208336"/>
          <a:ext cx="7429500" cy="1173163"/>
        </p:xfrm>
        <a:graphic>
          <a:graphicData uri="http://schemas.openxmlformats.org/drawingml/2006/table">
            <a:tbl>
              <a:tblPr/>
              <a:tblGrid>
                <a:gridCol w="4811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8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73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Le</a:t>
                      </a: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da </a:t>
                      </a: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los libros</a:t>
                      </a: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a Ricardo.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Le</a:t>
                      </a: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enseña </a:t>
                      </a: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las invitaciones</a:t>
                      </a: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a Elena.</a:t>
                      </a: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45704" marB="45704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Se los</a:t>
                      </a: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da.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Se las</a:t>
                      </a: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enseña.</a:t>
                      </a: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45704" marB="45704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riángulo isósceles 5">
            <a:extLst>
              <a:ext uri="{FF2B5EF4-FFF2-40B4-BE49-F238E27FC236}">
                <a16:creationId xmlns:a16="http://schemas.microsoft.com/office/drawing/2014/main" id="{8EB06D30-9941-4760-9486-8A5C250901E1}"/>
              </a:ext>
            </a:extLst>
          </p:cNvPr>
          <p:cNvSpPr/>
          <p:nvPr/>
        </p:nvSpPr>
        <p:spPr>
          <a:xfrm rot="5400000">
            <a:off x="6376354" y="3512188"/>
            <a:ext cx="798786" cy="306663"/>
          </a:xfrm>
          <a:prstGeom prst="triangle">
            <a:avLst/>
          </a:prstGeom>
          <a:solidFill>
            <a:srgbClr val="EE72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1B0BD517-82CF-440B-9AB3-24F0080E024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Object</a:t>
            </a:r>
            <a:r>
              <a:rPr lang="es-CO" dirty="0"/>
              <a:t> </a:t>
            </a:r>
            <a:r>
              <a:rPr lang="es-CO" dirty="0" err="1"/>
              <a:t>pronouns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95868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231227C9-A545-4937-A956-D798527DB20C}"/>
              </a:ext>
            </a:extLst>
          </p:cNvPr>
          <p:cNvSpPr/>
          <p:nvPr/>
        </p:nvSpPr>
        <p:spPr>
          <a:xfrm>
            <a:off x="3306355" y="1823450"/>
            <a:ext cx="5704295" cy="4196350"/>
          </a:xfrm>
          <a:prstGeom prst="roundRect">
            <a:avLst>
              <a:gd name="adj" fmla="val 7451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800" b="1" dirty="0">
              <a:solidFill>
                <a:srgbClr val="FFE7B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B3497E9-C408-4251-8B16-E28187597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2.1-9</a:t>
            </a:r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1A6DBA2-08A8-4440-B63C-B9EDB5220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8AF45C2-5AA3-409A-8C2C-E20BD401CB2B}"/>
              </a:ext>
            </a:extLst>
          </p:cNvPr>
          <p:cNvSpPr txBox="1"/>
          <p:nvPr/>
        </p:nvSpPr>
        <p:spPr>
          <a:xfrm>
            <a:off x="3470226" y="2341938"/>
            <a:ext cx="5540424" cy="3472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When object pronouns are attached to infinitives, participles, or commands, a written accent is often required to maintain proper word stress.</a:t>
            </a:r>
          </a:p>
          <a:p>
            <a:pPr>
              <a:spcAft>
                <a:spcPts val="600"/>
              </a:spcAf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Infinitive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cantármela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Present participle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escribiéndole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Command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acompáñeme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more information on using object pronouns with commands, see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4.2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pp. 160–161.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C52BBE65-1EAA-46B7-B1E7-25DAE47DBF82}"/>
              </a:ext>
            </a:extLst>
          </p:cNvPr>
          <p:cNvSpPr/>
          <p:nvPr/>
        </p:nvSpPr>
        <p:spPr>
          <a:xfrm>
            <a:off x="4334684" y="1554353"/>
            <a:ext cx="3647635" cy="568569"/>
          </a:xfrm>
          <a:prstGeom prst="roundRect">
            <a:avLst>
              <a:gd name="adj" fmla="val 34395"/>
            </a:avLst>
          </a:prstGeom>
          <a:solidFill>
            <a:srgbClr val="CE18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>
                <a:solidFill>
                  <a:srgbClr val="FFF2D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¡ATENCIÓN!</a:t>
            </a: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BB5DCC1B-825A-46DE-8970-E394933FC5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Object</a:t>
            </a:r>
            <a:r>
              <a:rPr lang="es-CO" dirty="0"/>
              <a:t> </a:t>
            </a:r>
            <a:r>
              <a:rPr lang="es-CO" dirty="0" err="1"/>
              <a:t>pronouns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78535330"/>
      </p:ext>
    </p:extLst>
  </p:cSld>
  <p:clrMapOvr>
    <a:masterClrMapping/>
  </p:clrMapOvr>
</p:sld>
</file>

<file path=ppt/theme/theme1.xml><?xml version="1.0" encoding="utf-8"?>
<a:theme xmlns:a="http://schemas.openxmlformats.org/drawingml/2006/main" name="Main-MASTER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1635</TotalTime>
  <Words>1067</Words>
  <Application>Microsoft Office PowerPoint</Application>
  <PresentationFormat>Widescreen</PresentationFormat>
  <Paragraphs>164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Gill Sans MT</vt:lpstr>
      <vt:lpstr>Times New Roman</vt:lpstr>
      <vt:lpstr>Main-MASTER</vt:lpstr>
      <vt:lpstr>Object pronouns</vt:lpstr>
      <vt:lpstr>Object pronouns</vt:lpstr>
      <vt:lpstr>Object pronouns</vt:lpstr>
      <vt:lpstr>Object pronouns</vt:lpstr>
      <vt:lpstr>Object pronouns</vt:lpstr>
      <vt:lpstr>Object pronouns</vt:lpstr>
      <vt:lpstr>Object pronouns</vt:lpstr>
      <vt:lpstr>Object pronouns</vt:lpstr>
      <vt:lpstr>Object pronouns</vt:lpstr>
      <vt:lpstr>Object pronouns</vt:lpstr>
      <vt:lpstr>Object pronouns</vt:lpstr>
      <vt:lpstr>Object pronouns</vt:lpstr>
      <vt:lpstr>Object pronouns</vt:lpstr>
      <vt:lpstr>Object pronouns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Diez</dc:creator>
  <cp:lastModifiedBy>BURAK, ANNETTE</cp:lastModifiedBy>
  <cp:revision>104</cp:revision>
  <dcterms:created xsi:type="dcterms:W3CDTF">2020-01-23T15:55:24Z</dcterms:created>
  <dcterms:modified xsi:type="dcterms:W3CDTF">2021-11-03T12:30:01Z</dcterms:modified>
</cp:coreProperties>
</file>