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70" r:id="rId9"/>
    <p:sldId id="264" r:id="rId10"/>
    <p:sldId id="265" r:id="rId11"/>
    <p:sldId id="267" r:id="rId12"/>
    <p:sldId id="266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452FD1-ECA3-422A-ABDC-A169B9650A21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3ABEF4-FBAA-4B82-883E-78BBCE0DC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2FD1-ECA3-422A-ABDC-A169B9650A21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BEF4-FBAA-4B82-883E-78BBCE0DC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A452FD1-ECA3-422A-ABDC-A169B9650A21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3ABEF4-FBAA-4B82-883E-78BBCE0DC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2FD1-ECA3-422A-ABDC-A169B9650A21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BEF4-FBAA-4B82-883E-78BBCE0DC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452FD1-ECA3-422A-ABDC-A169B9650A21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53ABEF4-FBAA-4B82-883E-78BBCE0DC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2FD1-ECA3-422A-ABDC-A169B9650A21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BEF4-FBAA-4B82-883E-78BBCE0DC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2FD1-ECA3-422A-ABDC-A169B9650A21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BEF4-FBAA-4B82-883E-78BBCE0DC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2FD1-ECA3-422A-ABDC-A169B9650A21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BEF4-FBAA-4B82-883E-78BBCE0DC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452FD1-ECA3-422A-ABDC-A169B9650A21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BEF4-FBAA-4B82-883E-78BBCE0DC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2FD1-ECA3-422A-ABDC-A169B9650A21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BEF4-FBAA-4B82-883E-78BBCE0DC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2FD1-ECA3-422A-ABDC-A169B9650A21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BEF4-FBAA-4B82-883E-78BBCE0DC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452FD1-ECA3-422A-ABDC-A169B9650A21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53ABEF4-FBAA-4B82-883E-78BBCE0DC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om/url?sa=i&amp;rct=j&amp;q=&amp;esrc=s&amp;frm=1&amp;source=images&amp;cd=&amp;cad=rja&amp;docid=f1wzE74MIu3RrM&amp;tbnid=1w9ITvPEu2PW5M:&amp;ved=0CAUQjRw&amp;url=http://smanufactura.blogspot.com/2011/08/tarea.html&amp;ei=32IYUbKzCY-c8QTOo4DQCQ&amp;psig=AFQjCNHNhbeQq9vPKHCQzCQIhzPCyaAHxA&amp;ust=136063898130504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6uw3Tkd1Av2ZKM&amp;tbnid=acYxJwJm1JCPFM:&amp;ved=0CAUQjRw&amp;url=http://www.hipertexto.info/documentos/serv_internet.htm&amp;ei=AmgYUZeYDIHc8ASIxIGACA&amp;psig=AFQjCNETyGv3zAhnL9NnIgvXW6K2f-yUfA&amp;ust=136064015701003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frm=1&amp;source=images&amp;cd=&amp;cad=rja&amp;docid=CsXxOthXZo9EJM&amp;tbnid=qmt0iup-cENF3M:&amp;ved=0CAUQjRw&amp;url=http://tutorialesparablogspot.com/2009/08/hotmail-el-correo-mas-usado-del-mundo.html&amp;ei=2WwYUZ3SBpC-9QSDjICYCw&amp;psig=AFQjCNEmLBcU-B99FXnDAwX2XmfjD7RxkQ&amp;ust=13606415996499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url?sa=i&amp;rct=j&amp;q=&amp;esrc=s&amp;frm=1&amp;source=images&amp;cd=&amp;cad=rja&amp;docid=lwmWLQWvI-cmbM&amp;tbnid=e7hDpPMJq8Fh1M:&amp;ved=0CAUQjRw&amp;url=http://www.whywait.es/2011/02/shakira-portada-de-la-revista-saber.html&amp;ei=020YUZyzOYrY9ASRxIGIDA&amp;psig=AFQjCNH4dfjf5P93QvIg8oZWfoPPJFd7Mg&amp;ust=1360641774288739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frm=1&amp;source=images&amp;cd=&amp;cad=rja&amp;docid=w8MSozau7w0JwM&amp;tbnid=mZL86VgJ0_fvhM:&amp;ved=0CAUQjRw&amp;url=http://blog.enfemenino.com/blog/seeone_117805_7900948/Para-mi-amor-imposible/pienso-en-ti&amp;ei=3XEYUZjKJ4Xg8AS9poG4Dw&amp;psig=AFQjCNEFH7ErrWujkp8yhEQXXWh0s1UDwg&amp;ust=136064285994369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hyperlink" Target="http://www.google.com/url?sa=i&amp;rct=j&amp;q=&amp;esrc=s&amp;frm=1&amp;source=images&amp;cd=&amp;cad=rja&amp;docid=RdybkE593BxNLM&amp;tbnid=sXgrX5ixPEc_0M:&amp;ved=0CAUQjRw&amp;url=http://miarboldeamigos.blogspot.com/2013/01/regalo-de-una-amiga-disfrutarlo-todos.html&amp;ei=V3IYUaflPIfG9gTr5oCQAQ&amp;psig=AFQjCNEjOJVOSx9bvo8v4ANwha0j3Q00Nw&amp;ust=1360642968229656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url?sa=i&amp;rct=j&amp;q=&amp;esrc=s&amp;frm=1&amp;source=images&amp;cd=&amp;cad=rja&amp;docid=_CkPQ0iJKVaTtM&amp;tbnid=srTNBZFIv3FQiM:&amp;ved=0CAUQjRw&amp;url=http://www.noticiassin.com/2012/12/javier-bardem-nominado-a-los-premios-del-sindicato-de-actores-por-skyfall/&amp;ei=v3QYUfGCPYqy9gSiloCACA&amp;psig=AFQjCNG7W9Qu2_kt9urIrGTjmhdyU4rMbw&amp;ust=1360643589412743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url?sa=i&amp;rct=j&amp;q=&amp;esrc=s&amp;frm=1&amp;source=images&amp;cd=&amp;cad=rja&amp;docid=dbZTD5wQ46hYAM&amp;tbnid=wxUhJZ1r6yyVdM:&amp;ved=0CAUQjRw&amp;url=http://blog.nwautos.com/2009/12/giving_big_hoping_for_a_new_car_this_christmas_itll_probably_be_a_nice_one.html&amp;ei=hnYYUaHhEoP88QSYy4DoCw&amp;psig=AFQjCNEDoc0S86SRsKnlJCi6WVySZsQZPw&amp;ust=1360644029162699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url?sa=i&amp;rct=j&amp;q=&amp;esrc=s&amp;frm=1&amp;source=images&amp;cd=&amp;cad=rja&amp;docid=a2vrK6Cx5ZnEaM&amp;tbnid=MZd850atQ3BJrM:&amp;ved=0CAUQjRw&amp;url=http://globedia.com/apple-lanza-portatil-macbook-fino-potente-mercado&amp;ei=43gYUeGoDZCo8gTny4H4Cg&amp;psig=AFQjCNH9oxauZEPQxFahHWDAjRPaJnY8nQ&amp;ust=136064461791078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www.google.com/url?sa=i&amp;rct=j&amp;q=&amp;esrc=s&amp;frm=1&amp;source=images&amp;cd=&amp;cad=rja&amp;docid=GDKddijHu7wXPM&amp;tbnid=aRVkB-zQkghyyM:&amp;ved=0CAUQjRw&amp;url=http://www.hotel-moderno.com/en/centre-madrid/cultural/&amp;ei=HngYUajoFI2o8ATZ2YGgCw&amp;psig=AFQjCNHI4rErnIsbplEm5cWQOvuQIdo69Q&amp;ust=1360644451141527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/url?sa=i&amp;rct=j&amp;q=&amp;esrc=s&amp;frm=1&amp;source=images&amp;cd=&amp;cad=rja&amp;docid=nRlx3XkqFbaBWM&amp;tbnid=_Lo96zGT28gqCM:&amp;ved=0CAUQjRw&amp;url=http://www.windturbinesyndrome.com/wind-turbine-syndrome/current-news-articles/&amp;ei=VXoYUc6zHZC09gS1xoCQCg&amp;psig=AFQjCNGWdPczuPPecsjvGwJB6Lc7_sbVkQ&amp;ust=136064499064258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-siCjq7MoNx3VM&amp;tbnid=83H4YeiJsgJQmM:&amp;ved=0CAUQjRw&amp;url=http://www.elmanana.com.mx/notas.asp?id=249882&amp;ei=8VEYUZrxLZHW8gTRxIDQAw&amp;bvm=bv.42080656,d.eWU&amp;psig=AFQjCNH0qsviA4iiqnmE_as65SLsJqTw7A&amp;ust=136063440764439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frm=1&amp;source=images&amp;cd=&amp;cad=rja&amp;docid=6RppB5PGOI8qVM&amp;tbnid=FXyEH6MIrtidsM:&amp;ved=0CAUQjRw&amp;url=http://blogs.hoycinema.com/movieland/2008/07/18/trailer-watchmen-todas-webs-the-dark-knight-hackeados/&amp;ei=Q1EYUY7cKIrg8AS70oDQBA&amp;bvm=bv.42080656,d.eWU&amp;psig=AFQjCNH0qsviA4iiqnmE_as65SLsJqTw7A&amp;ust=136063440764439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uSiYhlVljmP7qM&amp;tbnid=hsaOO0IEl6vcUM:&amp;ved=0CAUQjRw&amp;url=http://www.elperiodico.com/es/noticias/deportes/mejor-gol-historia-2250186&amp;ei=GVQYUaLiBIX49gSu-oFY&amp;bvm=bv.42080656,d.eWU&amp;psig=AFQjCNG2K-tSg_ILCXsDg4dWkfU0kfJYww&amp;ust=136063522202756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PeEGIp3wGky9fM&amp;tbnid=Q6x7XJDHFj-_CM:&amp;ved=0CAUQjRw&amp;url=http://www.digitalproductionme.com/article-4382-moroccan-music-festival-slammed-as-corrupt/&amp;ei=AVcYUdr0IIby9gTj2IHYAw&amp;bvm=bv.42080656,d.eWU&amp;psig=AFQjCNFZoIWSseajg4DdgBzFpHx9fdXBJw&amp;ust=136063588069300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33400"/>
            <a:ext cx="5867400" cy="2868168"/>
          </a:xfrm>
        </p:spPr>
        <p:txBody>
          <a:bodyPr/>
          <a:lstStyle/>
          <a:p>
            <a:r>
              <a:rPr lang="en-US" dirty="0" err="1"/>
              <a:t>Pronombres</a:t>
            </a:r>
            <a:r>
              <a:rPr lang="en-US" dirty="0"/>
              <a:t> de </a:t>
            </a:r>
            <a:r>
              <a:rPr lang="en-US" dirty="0" err="1"/>
              <a:t>complimento</a:t>
            </a:r>
            <a:r>
              <a:rPr lang="en-US" dirty="0"/>
              <a:t> </a:t>
            </a:r>
            <a:r>
              <a:rPr lang="en-US" dirty="0" err="1"/>
              <a:t>directo</a:t>
            </a:r>
            <a:r>
              <a:rPr lang="en-US" dirty="0"/>
              <a:t> e </a:t>
            </a:r>
            <a:r>
              <a:rPr lang="en-US" dirty="0" err="1"/>
              <a:t>indirecto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484758" cy="1101248"/>
          </a:xfrm>
        </p:spPr>
        <p:txBody>
          <a:bodyPr/>
          <a:lstStyle/>
          <a:p>
            <a:r>
              <a:rPr lang="en-US" i="1" dirty="0" err="1"/>
              <a:t>Descubre</a:t>
            </a:r>
            <a:r>
              <a:rPr lang="en-US" i="1" dirty="0"/>
              <a:t> 3 </a:t>
            </a:r>
            <a:r>
              <a:rPr lang="en-US" i="1" dirty="0" err="1"/>
              <a:t>Lección</a:t>
            </a:r>
            <a:r>
              <a:rPr lang="en-US" i="1" dirty="0"/>
              <a:t> 2</a:t>
            </a:r>
          </a:p>
          <a:p>
            <a:r>
              <a:rPr lang="en-US" i="1" dirty="0" err="1"/>
              <a:t>Estructura</a:t>
            </a:r>
            <a:r>
              <a:rPr lang="en-US" i="1" dirty="0"/>
              <a:t> 2.1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indirectos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Indirect object pronouns (IOP)  are used to replace indirect objects.</a:t>
            </a:r>
          </a:p>
          <a:p>
            <a:endParaRPr lang="en-US" dirty="0"/>
          </a:p>
          <a:p>
            <a:r>
              <a:rPr lang="en-US" sz="2800" dirty="0"/>
              <a:t>Indirect object pronouns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Precede conjugated verbs</a:t>
            </a:r>
          </a:p>
          <a:p>
            <a:pPr lvl="1"/>
            <a:r>
              <a:rPr lang="en-US" sz="2400" dirty="0"/>
              <a:t>Are </a:t>
            </a:r>
            <a:r>
              <a:rPr lang="en-US" sz="2400" u="sng" dirty="0">
                <a:solidFill>
                  <a:schemeClr val="accent1"/>
                </a:solidFill>
              </a:rPr>
              <a:t>attached to the end of infinitives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or placed before the conjugated verb in infinitive constructions</a:t>
            </a:r>
          </a:p>
          <a:p>
            <a:pPr lvl="1"/>
            <a:r>
              <a:rPr lang="en-US" sz="2400" dirty="0"/>
              <a:t>Are </a:t>
            </a:r>
            <a:r>
              <a:rPr lang="en-US" sz="2400" u="sng" dirty="0">
                <a:solidFill>
                  <a:schemeClr val="accent1"/>
                </a:solidFill>
              </a:rPr>
              <a:t>attached to the end of the present participle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or placed before the conjugated verb in progressive constructions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Los </a:t>
            </a:r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indirectos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7924800" cy="3114675"/>
        </p:xfrm>
        <a:graphic>
          <a:graphicData uri="http://schemas.openxmlformats.org/drawingml/2006/table">
            <a:tbl>
              <a:tblPr/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plural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to/for 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to/for 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to/for you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to/for y’all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to/ for him/her/you (formal)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to/for them/all of you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2438400"/>
            <a:ext cx="84830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n-lt"/>
              </a:rPr>
              <a:t>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3429000"/>
            <a:ext cx="63350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4"/>
                </a:solidFill>
                <a:latin typeface="+mn-lt"/>
              </a:rPr>
              <a:t>te</a:t>
            </a:r>
            <a:endParaRPr lang="en-US" sz="36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4267200"/>
            <a:ext cx="58702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n-lt"/>
              </a:rPr>
              <a:t>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600" y="2514600"/>
            <a:ext cx="91723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4"/>
                </a:solidFill>
                <a:latin typeface="+mn-lt"/>
              </a:rPr>
              <a:t>nos</a:t>
            </a:r>
            <a:endParaRPr lang="en-US" sz="36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3352800"/>
            <a:ext cx="64472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4"/>
                </a:solidFill>
                <a:latin typeface="+mn-lt"/>
              </a:rPr>
              <a:t>os</a:t>
            </a:r>
            <a:endParaRPr lang="en-US" sz="36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9000" y="4267200"/>
            <a:ext cx="78579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n-lt"/>
              </a:rPr>
              <a:t>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Los </a:t>
            </a:r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indirectos</a:t>
            </a:r>
            <a:r>
              <a:rPr lang="en-US" dirty="0"/>
              <a:t>- </a:t>
            </a:r>
            <a:r>
              <a:rPr lang="en-US" dirty="0" err="1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 </a:t>
            </a:r>
            <a:r>
              <a:rPr lang="en-US" dirty="0" err="1"/>
              <a:t>abuela</a:t>
            </a:r>
            <a:r>
              <a:rPr lang="en-US" dirty="0"/>
              <a:t> </a:t>
            </a:r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galletas</a:t>
            </a:r>
            <a:r>
              <a:rPr lang="en-US" dirty="0"/>
              <a:t> (a </a:t>
            </a:r>
            <a:r>
              <a:rPr lang="en-US" dirty="0" err="1"/>
              <a:t>mí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mí</a:t>
            </a:r>
            <a:r>
              <a:rPr lang="en-US" dirty="0"/>
              <a:t> = </a:t>
            </a:r>
            <a:r>
              <a:rPr lang="en-US" b="1" dirty="0">
                <a:solidFill>
                  <a:schemeClr val="accent4"/>
                </a:solidFill>
              </a:rPr>
              <a:t>me</a:t>
            </a:r>
          </a:p>
          <a:p>
            <a:endParaRPr lang="en-US" dirty="0"/>
          </a:p>
          <a:p>
            <a:r>
              <a:rPr lang="en-US" dirty="0"/>
              <a:t>Mi </a:t>
            </a:r>
            <a:r>
              <a:rPr lang="en-US" dirty="0" err="1"/>
              <a:t>abuela</a:t>
            </a:r>
            <a:r>
              <a:rPr lang="en-US" dirty="0"/>
              <a:t> </a:t>
            </a:r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b="1" dirty="0">
                <a:solidFill>
                  <a:schemeClr val="accent4"/>
                </a:solidFill>
              </a:rPr>
              <a:t>me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galletas</a:t>
            </a:r>
            <a:r>
              <a:rPr lang="en-US" dirty="0"/>
              <a:t>.</a:t>
            </a:r>
          </a:p>
        </p:txBody>
      </p:sp>
      <p:sp>
        <p:nvSpPr>
          <p:cNvPr id="4" name="Oval 3"/>
          <p:cNvSpPr/>
          <p:nvPr/>
        </p:nvSpPr>
        <p:spPr>
          <a:xfrm flipV="1">
            <a:off x="5791200" y="1600200"/>
            <a:ext cx="914400" cy="5333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0" name="Picture 2" descr="https://encrypted-tbn1.gstatic.com/images?q=tbn:ANd9GcTKhQ_9s8Dpml4L-6sYxnTd9_4vMR0ekLrW9D95fi5nLdcCeHl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124200"/>
            <a:ext cx="2743200" cy="3504219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Los </a:t>
            </a:r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indirectos</a:t>
            </a:r>
            <a:r>
              <a:rPr lang="en-US" dirty="0"/>
              <a:t>- </a:t>
            </a:r>
            <a:r>
              <a:rPr lang="en-US" dirty="0" err="1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Debes</a:t>
            </a:r>
            <a:r>
              <a:rPr lang="en-US" dirty="0"/>
              <a:t> </a:t>
            </a:r>
            <a:r>
              <a:rPr lang="en-US" dirty="0" err="1"/>
              <a:t>entregar</a:t>
            </a:r>
            <a:r>
              <a:rPr lang="en-US" dirty="0"/>
              <a:t> la </a:t>
            </a:r>
            <a:r>
              <a:rPr lang="en-US" dirty="0" err="1"/>
              <a:t>tarea</a:t>
            </a:r>
            <a:r>
              <a:rPr lang="en-US" dirty="0"/>
              <a:t> (a la </a:t>
            </a:r>
            <a:r>
              <a:rPr lang="en-US" dirty="0" err="1"/>
              <a:t>profesora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a la </a:t>
            </a:r>
            <a:r>
              <a:rPr lang="en-US" dirty="0" err="1"/>
              <a:t>profesora</a:t>
            </a:r>
            <a:r>
              <a:rPr lang="en-US" dirty="0"/>
              <a:t> = </a:t>
            </a:r>
            <a:r>
              <a:rPr lang="en-US" b="1" dirty="0">
                <a:solidFill>
                  <a:schemeClr val="accent4"/>
                </a:solidFill>
              </a:rPr>
              <a:t>le</a:t>
            </a:r>
          </a:p>
          <a:p>
            <a:endParaRPr lang="en-US" dirty="0"/>
          </a:p>
          <a:p>
            <a:r>
              <a:rPr lang="en-US" dirty="0" err="1"/>
              <a:t>Debes</a:t>
            </a:r>
            <a:r>
              <a:rPr lang="en-US" dirty="0"/>
              <a:t> </a:t>
            </a:r>
            <a:r>
              <a:rPr lang="en-US" dirty="0" err="1"/>
              <a:t>entregar</a:t>
            </a:r>
            <a:r>
              <a:rPr lang="en-US" b="1" dirty="0" err="1">
                <a:solidFill>
                  <a:schemeClr val="accent4"/>
                </a:solidFill>
              </a:rPr>
              <a:t>le</a:t>
            </a:r>
            <a:r>
              <a:rPr lang="en-US" dirty="0"/>
              <a:t> la </a:t>
            </a:r>
            <a:r>
              <a:rPr lang="en-US" dirty="0" err="1"/>
              <a:t>tarea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4"/>
                </a:solidFill>
              </a:rPr>
              <a:t>Le</a:t>
            </a:r>
            <a:r>
              <a:rPr lang="en-US" dirty="0"/>
              <a:t> </a:t>
            </a:r>
            <a:r>
              <a:rPr lang="en-US" dirty="0" err="1"/>
              <a:t>debes</a:t>
            </a:r>
            <a:r>
              <a:rPr lang="en-US" dirty="0"/>
              <a:t> </a:t>
            </a:r>
            <a:r>
              <a:rPr lang="en-US" dirty="0" err="1"/>
              <a:t>entregar</a:t>
            </a:r>
            <a:r>
              <a:rPr lang="en-US" dirty="0"/>
              <a:t> la </a:t>
            </a:r>
            <a:r>
              <a:rPr lang="en-US" dirty="0" err="1"/>
              <a:t>tarea</a:t>
            </a:r>
            <a:r>
              <a:rPr lang="en-US" dirty="0"/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4419600" y="1447800"/>
            <a:ext cx="22860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602" name="Picture 2" descr="http://4.bp.blogspot.com/-MmaVCL4qEn4/TlxWMJ03q4I/AAAAAAAAAAY/Hgdu_NfndM8/s1600/tarea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048000"/>
            <a:ext cx="4090576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Los </a:t>
            </a:r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indirectos</a:t>
            </a:r>
            <a:r>
              <a:rPr lang="en-US" dirty="0"/>
              <a:t>- </a:t>
            </a:r>
            <a:r>
              <a:rPr lang="en-US" dirty="0" err="1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mandando</a:t>
            </a:r>
            <a:r>
              <a:rPr lang="en-US" dirty="0"/>
              <a:t> el </a:t>
            </a:r>
            <a:r>
              <a:rPr lang="en-US" dirty="0" err="1"/>
              <a:t>correo</a:t>
            </a:r>
            <a:r>
              <a:rPr lang="en-US" dirty="0"/>
              <a:t> </a:t>
            </a:r>
            <a:r>
              <a:rPr lang="en-US" dirty="0" err="1"/>
              <a:t>electrónico</a:t>
            </a:r>
            <a:r>
              <a:rPr lang="en-US" dirty="0"/>
              <a:t> (a </a:t>
            </a:r>
            <a:r>
              <a:rPr lang="en-US" dirty="0" err="1"/>
              <a:t>tí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tí</a:t>
            </a:r>
            <a:r>
              <a:rPr lang="en-US" dirty="0"/>
              <a:t> = </a:t>
            </a:r>
            <a:r>
              <a:rPr lang="en-US" b="1" dirty="0" err="1">
                <a:solidFill>
                  <a:schemeClr val="accent4"/>
                </a:solidFill>
              </a:rPr>
              <a:t>te</a:t>
            </a:r>
            <a:endParaRPr lang="en-US" b="1" dirty="0">
              <a:solidFill>
                <a:schemeClr val="accent4"/>
              </a:solidFill>
            </a:endParaRPr>
          </a:p>
          <a:p>
            <a:endParaRPr lang="en-US" dirty="0"/>
          </a:p>
          <a:p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mandándo</a:t>
            </a:r>
            <a:r>
              <a:rPr lang="en-US" b="1" dirty="0" err="1">
                <a:solidFill>
                  <a:schemeClr val="accent4"/>
                </a:solidFill>
              </a:rPr>
              <a:t>te</a:t>
            </a:r>
            <a:r>
              <a:rPr lang="en-US" dirty="0"/>
              <a:t> el </a:t>
            </a:r>
            <a:r>
              <a:rPr lang="en-US" dirty="0" err="1"/>
              <a:t>correo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electrónico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4"/>
                </a:solidFill>
              </a:rPr>
              <a:t>Te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mandando</a:t>
            </a:r>
            <a:r>
              <a:rPr lang="en-US" dirty="0"/>
              <a:t> el </a:t>
            </a:r>
            <a:r>
              <a:rPr lang="en-US" dirty="0" err="1"/>
              <a:t>correo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electrónico</a:t>
            </a:r>
            <a:r>
              <a:rPr lang="en-US" dirty="0"/>
              <a:t>. </a:t>
            </a:r>
          </a:p>
        </p:txBody>
      </p:sp>
      <p:sp>
        <p:nvSpPr>
          <p:cNvPr id="4" name="Oval 3"/>
          <p:cNvSpPr/>
          <p:nvPr/>
        </p:nvSpPr>
        <p:spPr>
          <a:xfrm>
            <a:off x="6324600" y="1600200"/>
            <a:ext cx="8382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626" name="Picture 2" descr="http://www.hipertexto.info/images/mensaj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124200"/>
            <a:ext cx="4038600" cy="3474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object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IOPs usually refer to a person.</a:t>
            </a:r>
          </a:p>
          <a:p>
            <a:endParaRPr lang="en-US" dirty="0"/>
          </a:p>
          <a:p>
            <a:r>
              <a:rPr lang="en-US" dirty="0"/>
              <a:t>DOPs usually refer to a thing.</a:t>
            </a:r>
          </a:p>
          <a:p>
            <a:endParaRPr lang="en-US" dirty="0"/>
          </a:p>
          <a:p>
            <a:r>
              <a:rPr lang="en-US" dirty="0"/>
              <a:t>When a sentence has two object pronouns (IOP and DOP), the IOP </a:t>
            </a:r>
            <a:r>
              <a:rPr lang="en-US" b="1" u="sng" dirty="0"/>
              <a:t>precedes</a:t>
            </a:r>
            <a:r>
              <a:rPr lang="en-US" dirty="0"/>
              <a:t> the DOP.  Both </a:t>
            </a:r>
            <a:r>
              <a:rPr lang="en-US" b="1" u="sng" dirty="0"/>
              <a:t>object pronouns precede the conjugated verb </a:t>
            </a:r>
            <a:r>
              <a:rPr lang="en-US" dirty="0"/>
              <a:t>or are </a:t>
            </a:r>
            <a:r>
              <a:rPr lang="en-US" b="1" u="sng" dirty="0"/>
              <a:t>attached to the end of the infinitive, present participle or </a:t>
            </a:r>
            <a:r>
              <a:rPr lang="en-US" b="1" u="sng"/>
              <a:t>positive command</a:t>
            </a:r>
            <a:r>
              <a:rPr lang="en-US"/>
              <a:t>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object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3600" dirty="0"/>
              <a:t>There cannot be two object pronouns that begin with “l” in one sentence.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3600" dirty="0"/>
              <a:t>No </a:t>
            </a:r>
            <a:r>
              <a:rPr lang="en-US" sz="3600" b="1" dirty="0">
                <a:solidFill>
                  <a:schemeClr val="accent4"/>
                </a:solidFill>
              </a:rPr>
              <a:t>le</a:t>
            </a:r>
            <a:r>
              <a:rPr lang="en-US" sz="3600" dirty="0"/>
              <a:t> lo, </a:t>
            </a:r>
            <a:r>
              <a:rPr lang="en-US" sz="3600" b="1" dirty="0">
                <a:solidFill>
                  <a:schemeClr val="accent4"/>
                </a:solidFill>
              </a:rPr>
              <a:t>le</a:t>
            </a:r>
            <a:r>
              <a:rPr lang="en-US" sz="3600" dirty="0"/>
              <a:t> la, </a:t>
            </a:r>
            <a:r>
              <a:rPr lang="en-US" sz="3600" b="1" dirty="0">
                <a:solidFill>
                  <a:schemeClr val="accent4"/>
                </a:solidFill>
              </a:rPr>
              <a:t>le</a:t>
            </a:r>
            <a:r>
              <a:rPr lang="en-US" sz="3600" dirty="0"/>
              <a:t> los, </a:t>
            </a:r>
            <a:r>
              <a:rPr lang="en-US" sz="3600" b="1" dirty="0">
                <a:solidFill>
                  <a:schemeClr val="accent4"/>
                </a:solidFill>
              </a:rPr>
              <a:t>le</a:t>
            </a:r>
            <a:r>
              <a:rPr lang="en-US" sz="3600" dirty="0"/>
              <a:t> </a:t>
            </a:r>
            <a:r>
              <a:rPr lang="en-US" sz="3600" dirty="0" err="1"/>
              <a:t>las</a:t>
            </a:r>
            <a:endParaRPr lang="en-US" sz="3600" dirty="0"/>
          </a:p>
          <a:p>
            <a:pPr>
              <a:buFont typeface="Arial" pitchFamily="34" charset="0"/>
              <a:buChar char="•"/>
              <a:defRPr/>
            </a:pPr>
            <a:endParaRPr lang="en-US" sz="3600" b="1" dirty="0">
              <a:solidFill>
                <a:schemeClr val="accent6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3600" b="1" dirty="0">
                <a:solidFill>
                  <a:schemeClr val="accent4"/>
                </a:solidFill>
              </a:rPr>
              <a:t>Le</a:t>
            </a:r>
            <a:r>
              <a:rPr lang="en-US" sz="3600" dirty="0"/>
              <a:t> and </a:t>
            </a:r>
            <a:r>
              <a:rPr lang="en-US" sz="3600" b="1" dirty="0">
                <a:solidFill>
                  <a:schemeClr val="accent4"/>
                </a:solidFill>
              </a:rPr>
              <a:t>les</a:t>
            </a:r>
            <a:r>
              <a:rPr lang="en-US" sz="3600" dirty="0"/>
              <a:t> change to </a:t>
            </a:r>
            <a:r>
              <a:rPr lang="en-US" sz="3600" b="1" dirty="0">
                <a:solidFill>
                  <a:schemeClr val="accent4"/>
                </a:solidFill>
              </a:rPr>
              <a:t>se</a:t>
            </a:r>
            <a:r>
              <a:rPr lang="en-US" sz="3600" dirty="0"/>
              <a:t> before </a:t>
            </a:r>
            <a:r>
              <a:rPr lang="en-US" sz="3600" b="1" dirty="0">
                <a:solidFill>
                  <a:schemeClr val="accent2"/>
                </a:solidFill>
              </a:rPr>
              <a:t>lo</a:t>
            </a:r>
            <a:r>
              <a:rPr lang="en-US" sz="3600" dirty="0"/>
              <a:t>, </a:t>
            </a:r>
            <a:r>
              <a:rPr lang="en-US" sz="3600" b="1" dirty="0">
                <a:solidFill>
                  <a:schemeClr val="accent2"/>
                </a:solidFill>
              </a:rPr>
              <a:t>la</a:t>
            </a:r>
            <a:r>
              <a:rPr lang="en-US" sz="3600" dirty="0"/>
              <a:t>, </a:t>
            </a:r>
            <a:r>
              <a:rPr lang="en-US" sz="3600" b="1" dirty="0">
                <a:solidFill>
                  <a:schemeClr val="accent2"/>
                </a:solidFill>
              </a:rPr>
              <a:t>los</a:t>
            </a:r>
            <a:r>
              <a:rPr lang="en-US" sz="3600" dirty="0"/>
              <a:t> or </a:t>
            </a:r>
            <a:r>
              <a:rPr lang="en-US" sz="3600" b="1" dirty="0" err="1">
                <a:solidFill>
                  <a:schemeClr val="accent2"/>
                </a:solidFill>
              </a:rPr>
              <a:t>las</a:t>
            </a:r>
            <a:r>
              <a:rPr lang="en-US" sz="3600" dirty="0"/>
              <a:t>.</a:t>
            </a:r>
          </a:p>
          <a:p>
            <a:pPr>
              <a:buFont typeface="Arial" pitchFamily="34" charset="0"/>
              <a:buChar char="•"/>
              <a:defRPr/>
            </a:pPr>
            <a:endParaRPr lang="en-US" sz="36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3500" dirty="0"/>
              <a:t>The various meanings of </a:t>
            </a:r>
            <a:r>
              <a:rPr lang="en-US" sz="3500" b="1" dirty="0">
                <a:solidFill>
                  <a:schemeClr val="accent4"/>
                </a:solidFill>
              </a:rPr>
              <a:t>se</a:t>
            </a:r>
            <a:r>
              <a:rPr lang="en-US" sz="3500" dirty="0"/>
              <a:t> can be clarified by adding </a:t>
            </a:r>
            <a:r>
              <a:rPr lang="en-US" sz="3500" b="1" dirty="0">
                <a:solidFill>
                  <a:schemeClr val="accent4"/>
                </a:solidFill>
              </a:rPr>
              <a:t>a </a:t>
            </a:r>
            <a:r>
              <a:rPr lang="en-US" sz="3500" b="1" dirty="0" err="1">
                <a:solidFill>
                  <a:schemeClr val="accent4"/>
                </a:solidFill>
              </a:rPr>
              <a:t>él</a:t>
            </a:r>
            <a:r>
              <a:rPr lang="en-US" sz="3500" b="1" dirty="0">
                <a:solidFill>
                  <a:schemeClr val="accent4"/>
                </a:solidFill>
              </a:rPr>
              <a:t>/</a:t>
            </a:r>
            <a:r>
              <a:rPr lang="en-US" sz="3500" b="1" dirty="0" err="1">
                <a:solidFill>
                  <a:schemeClr val="accent4"/>
                </a:solidFill>
              </a:rPr>
              <a:t>ella</a:t>
            </a:r>
            <a:r>
              <a:rPr lang="en-US" sz="3500" b="1" dirty="0">
                <a:solidFill>
                  <a:schemeClr val="accent4"/>
                </a:solidFill>
              </a:rPr>
              <a:t>/</a:t>
            </a:r>
            <a:r>
              <a:rPr lang="en-US" sz="3500" b="1" dirty="0" err="1">
                <a:solidFill>
                  <a:schemeClr val="accent4"/>
                </a:solidFill>
              </a:rPr>
              <a:t>Ud</a:t>
            </a:r>
            <a:r>
              <a:rPr lang="en-US" sz="3500" b="1" dirty="0">
                <a:solidFill>
                  <a:schemeClr val="accent4"/>
                </a:solidFill>
              </a:rPr>
              <a:t>. </a:t>
            </a:r>
            <a:r>
              <a:rPr lang="en-US" sz="3500" dirty="0"/>
              <a:t>or a </a:t>
            </a:r>
            <a:r>
              <a:rPr lang="en-US" sz="3500" b="1" dirty="0" err="1">
                <a:solidFill>
                  <a:schemeClr val="accent4"/>
                </a:solidFill>
              </a:rPr>
              <a:t>ellos</a:t>
            </a:r>
            <a:r>
              <a:rPr lang="en-US" sz="3500" b="1" dirty="0">
                <a:solidFill>
                  <a:schemeClr val="accent4"/>
                </a:solidFill>
              </a:rPr>
              <a:t>/</a:t>
            </a:r>
            <a:r>
              <a:rPr lang="en-US" sz="3500" b="1" dirty="0" err="1">
                <a:solidFill>
                  <a:schemeClr val="accent4"/>
                </a:solidFill>
              </a:rPr>
              <a:t>ellas</a:t>
            </a:r>
            <a:r>
              <a:rPr lang="en-US" sz="3500" b="1" dirty="0">
                <a:solidFill>
                  <a:schemeClr val="accent4"/>
                </a:solidFill>
              </a:rPr>
              <a:t>/</a:t>
            </a:r>
            <a:r>
              <a:rPr lang="en-US" sz="3500" b="1" dirty="0" err="1">
                <a:solidFill>
                  <a:schemeClr val="accent4"/>
                </a:solidFill>
              </a:rPr>
              <a:t>Uds</a:t>
            </a:r>
            <a:r>
              <a:rPr lang="en-US" sz="3500" b="1" dirty="0">
                <a:solidFill>
                  <a:schemeClr val="accent4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3.bp.blogspot.com/_hymIKjRek9I/Son7yerS7cI/AAAAAAAAGu8/nMMF5vh34qg/s400/cartero-tocotoc%5B1%5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447800"/>
            <a:ext cx="2609850" cy="28765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Double object pronouns- </a:t>
            </a:r>
            <a:r>
              <a:rPr lang="en-US" dirty="0" err="1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Me</a:t>
            </a:r>
            <a:r>
              <a:rPr lang="en-US" dirty="0"/>
              <a:t> </a:t>
            </a:r>
            <a:r>
              <a:rPr lang="en-US" dirty="0" err="1"/>
              <a:t>mandaron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los </a:t>
            </a:r>
            <a:r>
              <a:rPr lang="en-US" b="1" dirty="0" err="1">
                <a:solidFill>
                  <a:schemeClr val="accent1"/>
                </a:solidFill>
              </a:rPr>
              <a:t>boletos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correo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4"/>
                </a:solidFill>
              </a:rPr>
              <a:t>Me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los</a:t>
            </a:r>
            <a:r>
              <a:rPr lang="en-US" dirty="0"/>
              <a:t> </a:t>
            </a:r>
            <a:r>
              <a:rPr lang="en-US" dirty="0" err="1"/>
              <a:t>mandaron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correo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b="1" dirty="0">
                <a:solidFill>
                  <a:schemeClr val="accent4"/>
                </a:solidFill>
              </a:rPr>
              <a:t>Le</a:t>
            </a:r>
            <a:r>
              <a:rPr lang="en-US" dirty="0"/>
              <a:t> </a:t>
            </a:r>
            <a:r>
              <a:rPr lang="en-US" dirty="0" err="1"/>
              <a:t>damos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1"/>
                </a:solidFill>
              </a:rPr>
              <a:t>las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revistas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/>
              <a:t>a Ricardo.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4"/>
                </a:solidFill>
              </a:rPr>
              <a:t>Se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1"/>
                </a:solidFill>
              </a:rPr>
              <a:t>las</a:t>
            </a:r>
            <a:r>
              <a:rPr lang="en-US" dirty="0"/>
              <a:t> </a:t>
            </a:r>
            <a:r>
              <a:rPr lang="en-US" dirty="0" err="1"/>
              <a:t>damos</a:t>
            </a:r>
            <a:r>
              <a:rPr lang="en-US" dirty="0"/>
              <a:t> </a:t>
            </a:r>
            <a:r>
              <a:rPr lang="en-US" b="1" dirty="0">
                <a:solidFill>
                  <a:schemeClr val="accent4"/>
                </a:solidFill>
              </a:rPr>
              <a:t>a </a:t>
            </a:r>
            <a:r>
              <a:rPr lang="en-US" b="1" dirty="0" err="1">
                <a:solidFill>
                  <a:schemeClr val="accent4"/>
                </a:solidFill>
                <a:latin typeface="Trebuchet MS"/>
              </a:rPr>
              <a:t>él</a:t>
            </a:r>
            <a:r>
              <a:rPr lang="en-US" dirty="0">
                <a:latin typeface="Trebuchet MS"/>
              </a:rPr>
              <a:t>.</a:t>
            </a:r>
            <a:endParaRPr lang="en-US" dirty="0"/>
          </a:p>
        </p:txBody>
      </p:sp>
      <p:pic>
        <p:nvPicPr>
          <p:cNvPr id="27652" name="Picture 4" descr="http://2.bp.blogspot.com/-f-mYh2HRcnc/TV_Tie-F5WI/AAAAAAAAASE/Bw1nv31iIH0/s1600/11+copi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657600"/>
            <a:ext cx="2286000" cy="3181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acentos</a:t>
            </a:r>
            <a:r>
              <a:rPr lang="en-US" dirty="0"/>
              <a:t> </a:t>
            </a:r>
            <a:r>
              <a:rPr lang="en-US" dirty="0" err="1"/>
              <a:t>escritos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1676400"/>
            <a:ext cx="7048500" cy="4616648"/>
          </a:xfrm>
          <a:prstGeom prst="rect">
            <a:avLst/>
          </a:prstGeom>
          <a:solidFill>
            <a:srgbClr val="FFE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228600" tIns="548640" rIns="228600" bIns="9144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When object pronouns are attached to infinitives, participles, or commands, a written accent is often required to maintain proper word stress.</a:t>
            </a:r>
          </a:p>
          <a:p>
            <a:pPr>
              <a:spcBef>
                <a:spcPct val="5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Arial Black" pitchFamily="34" charset="0"/>
              </a:rPr>
              <a:t>Infinitive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 err="1">
                <a:solidFill>
                  <a:srgbClr val="000000"/>
                </a:solidFill>
              </a:rPr>
              <a:t>cantármela</a:t>
            </a:r>
            <a:endParaRPr lang="en-US" sz="24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Arial Black" pitchFamily="34" charset="0"/>
              </a:rPr>
              <a:t>Present participle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 err="1">
                <a:solidFill>
                  <a:srgbClr val="000000"/>
                </a:solidFill>
              </a:rPr>
              <a:t>escribiéndole</a:t>
            </a:r>
            <a:endParaRPr lang="en-US" sz="2400" b="1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 err="1">
                <a:solidFill>
                  <a:srgbClr val="000000"/>
                </a:solidFill>
              </a:rPr>
              <a:t>escribi</a:t>
            </a:r>
            <a:r>
              <a:rPr lang="en-US" sz="2400" b="1" dirty="0" err="1">
                <a:solidFill>
                  <a:srgbClr val="000000"/>
                </a:solidFill>
                <a:latin typeface="Trebuchet MS"/>
              </a:rPr>
              <a:t>éndosela</a:t>
            </a:r>
            <a:endParaRPr lang="en-US" sz="2400" b="1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33400" y="1676400"/>
            <a:ext cx="2438400" cy="457200"/>
          </a:xfrm>
          <a:prstGeom prst="rect">
            <a:avLst/>
          </a:prstGeom>
          <a:solidFill>
            <a:srgbClr val="ED1C24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>
                <a:solidFill>
                  <a:srgbClr val="FFFFFF"/>
                </a:solidFill>
                <a:latin typeface="Arial Black" pitchFamily="34" charset="0"/>
              </a:rPr>
              <a:t>¡ATENCIÓN!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Prepositional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10" y="1981199"/>
            <a:ext cx="8142390" cy="28514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638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Pronouns are words that take the place of nouns. </a:t>
            </a:r>
          </a:p>
          <a:p>
            <a:pPr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Direct objects tell </a:t>
            </a:r>
            <a:r>
              <a:rPr lang="en-US" sz="2800" b="1" dirty="0">
                <a:solidFill>
                  <a:schemeClr val="accent1"/>
                </a:solidFill>
              </a:rPr>
              <a:t>who</a:t>
            </a:r>
            <a:r>
              <a:rPr lang="en-US" sz="2800" dirty="0"/>
              <a:t> or </a:t>
            </a:r>
            <a:r>
              <a:rPr lang="en-US" sz="2800" b="1" dirty="0">
                <a:solidFill>
                  <a:schemeClr val="accent1"/>
                </a:solidFill>
              </a:rPr>
              <a:t>what</a:t>
            </a:r>
            <a:r>
              <a:rPr lang="en-US" sz="2800" dirty="0"/>
              <a:t> receives the action of a verb.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Direct objects answer the questions </a:t>
            </a:r>
            <a:r>
              <a:rPr lang="en-US" sz="2800" b="1" dirty="0">
                <a:solidFill>
                  <a:schemeClr val="accent1"/>
                </a:solidFill>
              </a:rPr>
              <a:t>Whom? </a:t>
            </a:r>
            <a:r>
              <a:rPr lang="en-US" sz="2800" dirty="0"/>
              <a:t>or </a:t>
            </a:r>
            <a:r>
              <a:rPr lang="en-US" sz="2800" b="1" dirty="0">
                <a:solidFill>
                  <a:schemeClr val="accent1"/>
                </a:solidFill>
              </a:rPr>
              <a:t>What? </a:t>
            </a:r>
            <a:r>
              <a:rPr lang="en-US" sz="2800" dirty="0"/>
              <a:t>after a verb and usually refer to thing.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mblog.aufeminin.com/blog/D20090804/117805_905997871_pienso-en-ti_H015807_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828800"/>
            <a:ext cx="2343150" cy="28765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/>
              <a:t>Prepositional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Prepositional pronouns function as the objects of prepositions. Except for </a:t>
            </a:r>
            <a:r>
              <a:rPr lang="en-US" b="1" dirty="0" err="1">
                <a:solidFill>
                  <a:srgbClr val="7030A0"/>
                </a:solidFill>
              </a:rPr>
              <a:t>mí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7030A0"/>
                </a:solidFill>
              </a:rPr>
              <a:t>ti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b="1" dirty="0" err="1">
                <a:solidFill>
                  <a:srgbClr val="7030A0"/>
                </a:solidFill>
              </a:rPr>
              <a:t>sí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they are identical to their corresponding subject pronouns.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ejemplo</a:t>
            </a:r>
            <a:r>
              <a:rPr lang="en-US" dirty="0"/>
              <a:t>: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¿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Qué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opinas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 de </a:t>
            </a:r>
            <a:r>
              <a:rPr lang="en-US" sz="2400" b="1" dirty="0" err="1">
                <a:solidFill>
                  <a:srgbClr val="7030A0"/>
                </a:solidFill>
                <a:ea typeface="Geneva" charset="-128"/>
                <a:cs typeface="Sakkal Majalla" pitchFamily="2" charset="-78"/>
              </a:rPr>
              <a:t>ella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Ay, mi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amor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sólo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pienso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 en</a:t>
            </a:r>
            <a:r>
              <a:rPr lang="en-US" sz="2400" dirty="0">
                <a:solidFill>
                  <a:srgbClr val="7030A0"/>
                </a:solidFill>
                <a:ea typeface="Geneva" charset="-128"/>
                <a:cs typeface="Sakkal Majalla" pitchFamily="2" charset="-78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ea typeface="Geneva" charset="-128"/>
                <a:cs typeface="Sakkal Majalla" pitchFamily="2" charset="-78"/>
              </a:rPr>
              <a:t>ti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. </a:t>
            </a:r>
          </a:p>
          <a:p>
            <a:pPr lvl="1"/>
            <a:endParaRPr lang="en-US" sz="2400" dirty="0">
              <a:solidFill>
                <a:srgbClr val="000000"/>
              </a:solidFill>
              <a:ea typeface="Geneva" charset="-128"/>
              <a:cs typeface="Sakkal Majalla" pitchFamily="2" charset="-78"/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¿Lo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compraron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para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ea typeface="Geneva" charset="-128"/>
                <a:cs typeface="Sakkal Majalla" pitchFamily="2" charset="-78"/>
              </a:rPr>
              <a:t>mí</a:t>
            </a:r>
            <a:r>
              <a:rPr lang="en-US" sz="2400" b="1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o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para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 Javier?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Lo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compramos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para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ea typeface="Geneva" charset="-128"/>
                <a:cs typeface="Sakkal Majalla" pitchFamily="2" charset="-78"/>
              </a:rPr>
              <a:t>él</a:t>
            </a:r>
            <a:r>
              <a:rPr lang="en-US" sz="2400" dirty="0">
                <a:solidFill>
                  <a:srgbClr val="000000"/>
                </a:solidFill>
                <a:ea typeface="Geneva" charset="-128"/>
                <a:cs typeface="Sakkal Majalla" pitchFamily="2" charset="-78"/>
              </a:rPr>
              <a:t>.</a:t>
            </a:r>
          </a:p>
          <a:p>
            <a:pPr lvl="1"/>
            <a:endParaRPr lang="en-US" sz="2000" dirty="0">
              <a:solidFill>
                <a:srgbClr val="000000"/>
              </a:solidFill>
              <a:latin typeface="Times" pitchFamily="18" charset="0"/>
              <a:ea typeface="Geneva" charset="-128"/>
            </a:endParaRPr>
          </a:p>
          <a:p>
            <a:pPr lvl="1"/>
            <a:endParaRPr lang="en-US" dirty="0"/>
          </a:p>
        </p:txBody>
      </p:sp>
      <p:pic>
        <p:nvPicPr>
          <p:cNvPr id="32772" name="Picture 4" descr="http://4.bp.blogspot.com/-qqKuI2qw5ik/UPCSCZTVTAI/AAAAAAAAAc0/mnTmaZy2QXc/s1600/REGALO+1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4648200"/>
            <a:ext cx="1982966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/>
              <a:t>Prepositional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</a:t>
            </a:r>
            <a:r>
              <a:rPr lang="en-US" dirty="0">
                <a:solidFill>
                  <a:srgbClr val="7030A0"/>
                </a:solidFill>
              </a:rPr>
              <a:t> + [</a:t>
            </a:r>
            <a:r>
              <a:rPr lang="en-US" i="1" dirty="0">
                <a:solidFill>
                  <a:srgbClr val="7030A0"/>
                </a:solidFill>
              </a:rPr>
              <a:t>prepositional pronoun</a:t>
            </a:r>
            <a:r>
              <a:rPr lang="en-US" dirty="0">
                <a:solidFill>
                  <a:srgbClr val="7030A0"/>
                </a:solidFill>
              </a:rPr>
              <a:t>] </a:t>
            </a:r>
            <a:r>
              <a:rPr lang="en-US" dirty="0">
                <a:solidFill>
                  <a:srgbClr val="000000"/>
                </a:solidFill>
              </a:rPr>
              <a:t>is often used for clarity or emphasis.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ejemplo</a:t>
            </a:r>
            <a:r>
              <a:rPr lang="en-US" dirty="0"/>
              <a:t>: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ea typeface="Geneva" charset="-128"/>
              </a:rPr>
              <a:t>¿Te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</a:rPr>
              <a:t>gusta</a:t>
            </a:r>
            <a:r>
              <a:rPr lang="en-US" sz="2400" dirty="0">
                <a:solidFill>
                  <a:srgbClr val="000000"/>
                </a:solidFill>
                <a:ea typeface="Geneva" charset="-128"/>
              </a:rPr>
              <a:t>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</a:rPr>
              <a:t>aquel</a:t>
            </a:r>
            <a:r>
              <a:rPr lang="en-US" sz="2400" dirty="0">
                <a:solidFill>
                  <a:srgbClr val="000000"/>
                </a:solidFill>
                <a:ea typeface="Geneva" charset="-128"/>
              </a:rPr>
              <a:t> actor?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ea typeface="Geneva" charset="-128"/>
              </a:rPr>
              <a:t>¡</a:t>
            </a:r>
            <a:r>
              <a:rPr lang="en-US" sz="2400" b="1" dirty="0">
                <a:solidFill>
                  <a:srgbClr val="7030A0"/>
                </a:solidFill>
                <a:ea typeface="Geneva" charset="-128"/>
              </a:rPr>
              <a:t>A </a:t>
            </a:r>
            <a:r>
              <a:rPr lang="en-US" sz="2400" b="1" dirty="0" err="1">
                <a:solidFill>
                  <a:srgbClr val="7030A0"/>
                </a:solidFill>
                <a:ea typeface="Geneva" charset="-128"/>
              </a:rPr>
              <a:t>mí</a:t>
            </a:r>
            <a:r>
              <a:rPr lang="en-US" sz="2400" b="1" dirty="0">
                <a:solidFill>
                  <a:srgbClr val="7030A0"/>
                </a:solidFill>
                <a:ea typeface="Geneva" charset="-128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Geneva" charset="-128"/>
              </a:rPr>
              <a:t>me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</a:rPr>
              <a:t>fascina</a:t>
            </a:r>
            <a:r>
              <a:rPr lang="en-US" sz="2400" dirty="0">
                <a:solidFill>
                  <a:srgbClr val="000000"/>
                </a:solidFill>
                <a:ea typeface="Geneva" charset="-128"/>
              </a:rPr>
              <a:t>!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0000"/>
                </a:solidFill>
                <a:ea typeface="Geneva" charset="-128"/>
              </a:rPr>
              <a:t>¿Se lo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</a:rPr>
              <a:t>dieron</a:t>
            </a:r>
            <a:r>
              <a:rPr lang="en-US" sz="2400" dirty="0">
                <a:solidFill>
                  <a:srgbClr val="000000"/>
                </a:solidFill>
                <a:ea typeface="Geneva" charset="-128"/>
              </a:rPr>
              <a:t> a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</a:rPr>
              <a:t>Héctor</a:t>
            </a:r>
            <a:r>
              <a:rPr lang="en-US" sz="2400" dirty="0">
                <a:solidFill>
                  <a:srgbClr val="000000"/>
                </a:solidFill>
                <a:ea typeface="Geneva" charset="-128"/>
              </a:rPr>
              <a:t> o a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</a:rPr>
              <a:t>Verónica</a:t>
            </a:r>
            <a:r>
              <a:rPr lang="en-US" sz="2400" dirty="0">
                <a:solidFill>
                  <a:srgbClr val="000000"/>
                </a:solidFill>
                <a:ea typeface="Geneva" charset="-128"/>
              </a:rPr>
              <a:t>?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ea typeface="Geneva" charset="-128"/>
              </a:rPr>
              <a:t>Se lo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</a:rPr>
              <a:t>dieron</a:t>
            </a:r>
            <a:r>
              <a:rPr lang="en-US" sz="2400" dirty="0">
                <a:solidFill>
                  <a:srgbClr val="000000"/>
                </a:solidFill>
                <a:ea typeface="Geneva" charset="-128"/>
              </a:rPr>
              <a:t> </a:t>
            </a:r>
            <a:r>
              <a:rPr lang="en-US" sz="2400" b="1" dirty="0">
                <a:solidFill>
                  <a:srgbClr val="7030A0"/>
                </a:solidFill>
                <a:ea typeface="Geneva" charset="-128"/>
              </a:rPr>
              <a:t>a </a:t>
            </a:r>
            <a:r>
              <a:rPr lang="en-US" sz="2400" b="1" dirty="0" err="1">
                <a:solidFill>
                  <a:srgbClr val="7030A0"/>
                </a:solidFill>
                <a:ea typeface="Geneva" charset="-128"/>
              </a:rPr>
              <a:t>ella</a:t>
            </a:r>
            <a:r>
              <a:rPr lang="en-US" sz="2400" dirty="0">
                <a:solidFill>
                  <a:srgbClr val="000000"/>
                </a:solidFill>
                <a:ea typeface="Geneva" charset="-128"/>
              </a:rPr>
              <a:t>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34818" name="Picture 2" descr="http://www.noticiassin.com/wp-content/uploads/2012/12/Javier-Barde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133600"/>
            <a:ext cx="2076071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/>
              <a:t>Prepositional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pronoun </a:t>
            </a:r>
            <a:r>
              <a:rPr lang="en-US" b="1" dirty="0" err="1">
                <a:solidFill>
                  <a:srgbClr val="7030A0"/>
                </a:solidFill>
              </a:rPr>
              <a:t>sí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i="1" dirty="0">
                <a:solidFill>
                  <a:srgbClr val="000000"/>
                </a:solidFill>
              </a:rPr>
              <a:t>himself, herself, itself, themselves</a:t>
            </a:r>
            <a:r>
              <a:rPr lang="en-US" dirty="0">
                <a:solidFill>
                  <a:srgbClr val="000000"/>
                </a:solidFill>
              </a:rPr>
              <a:t>) is the prepositional pronoun used to refer back to the same third-person subject. In this case, the adjective </a:t>
            </a:r>
            <a:r>
              <a:rPr lang="en-US" b="1" dirty="0" err="1">
                <a:solidFill>
                  <a:srgbClr val="7030A0"/>
                </a:solidFill>
              </a:rPr>
              <a:t>mismo</a:t>
            </a:r>
            <a:r>
              <a:rPr lang="en-US" b="1" dirty="0">
                <a:solidFill>
                  <a:srgbClr val="7030A0"/>
                </a:solidFill>
              </a:rPr>
              <a:t>/a(s) </a:t>
            </a:r>
            <a:r>
              <a:rPr lang="en-US" dirty="0">
                <a:solidFill>
                  <a:srgbClr val="000000"/>
                </a:solidFill>
              </a:rPr>
              <a:t>is usually added for clarification.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>
                <a:solidFill>
                  <a:srgbClr val="000000"/>
                </a:solidFill>
              </a:rPr>
              <a:t>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ejemplo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ea typeface="Geneva" charset="-128"/>
              </a:rPr>
              <a:t>José se lo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</a:rPr>
              <a:t>regaló</a:t>
            </a:r>
            <a:r>
              <a:rPr lang="en-US" sz="2400" dirty="0">
                <a:solidFill>
                  <a:srgbClr val="000000"/>
                </a:solidFill>
                <a:ea typeface="Geneva" charset="-128"/>
              </a:rPr>
              <a:t> a </a:t>
            </a:r>
            <a:r>
              <a:rPr lang="en-US" sz="2400" b="1" dirty="0" err="1">
                <a:solidFill>
                  <a:srgbClr val="7030A0"/>
                </a:solidFill>
                <a:ea typeface="Geneva" charset="-128"/>
              </a:rPr>
              <a:t>ella</a:t>
            </a:r>
            <a:r>
              <a:rPr lang="en-US" sz="2400" dirty="0">
                <a:solidFill>
                  <a:srgbClr val="000000"/>
                </a:solidFill>
                <a:ea typeface="Geneva" charset="-128"/>
              </a:rPr>
              <a:t>. </a:t>
            </a:r>
          </a:p>
          <a:p>
            <a:pPr lvl="1"/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  <a:ea typeface="Geneva" charset="-128"/>
              </a:rPr>
              <a:t>José se lo </a:t>
            </a:r>
            <a:r>
              <a:rPr lang="en-US" sz="2400" dirty="0" err="1">
                <a:solidFill>
                  <a:srgbClr val="000000"/>
                </a:solidFill>
                <a:ea typeface="Geneva" charset="-128"/>
              </a:rPr>
              <a:t>regaló</a:t>
            </a:r>
            <a:r>
              <a:rPr lang="en-US" sz="2400" dirty="0">
                <a:solidFill>
                  <a:srgbClr val="000000"/>
                </a:solidFill>
                <a:ea typeface="Geneva" charset="-128"/>
              </a:rPr>
              <a:t> a </a:t>
            </a:r>
            <a:r>
              <a:rPr lang="en-US" sz="2400" b="1" dirty="0" err="1">
                <a:solidFill>
                  <a:srgbClr val="7030A0"/>
                </a:solidFill>
                <a:ea typeface="Geneva" charset="-128"/>
              </a:rPr>
              <a:t>sí</a:t>
            </a:r>
            <a:r>
              <a:rPr lang="en-US" sz="2400" b="1" dirty="0">
                <a:solidFill>
                  <a:srgbClr val="7030A0"/>
                </a:solidFill>
                <a:ea typeface="Geneva" charset="-128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ea typeface="Geneva" charset="-128"/>
              </a:rPr>
              <a:t>mismo</a:t>
            </a:r>
            <a:r>
              <a:rPr lang="en-US" sz="2400" dirty="0">
                <a:solidFill>
                  <a:srgbClr val="000000"/>
                </a:solidFill>
                <a:ea typeface="Geneva" charset="-128"/>
              </a:rPr>
              <a:t>. </a:t>
            </a:r>
          </a:p>
          <a:p>
            <a:pPr lvl="1"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35842" name="Picture 2" descr="http://blog.marketplace.nwsource.com/nwautos/assets_c/2009/12/122009_lexus4XmasRonnie2_604x372-thumb-604x37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581400"/>
            <a:ext cx="4114800" cy="2536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globedia.com/imagenes/noticias/2012/6/12/apple-lanza-portatil-macbook-fino-potente-mercado_1_125415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774776"/>
            <a:ext cx="3171825" cy="2083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/>
              <a:t>Prepositional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484632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When </a:t>
            </a:r>
            <a:r>
              <a:rPr lang="en-US" b="1" dirty="0" err="1">
                <a:solidFill>
                  <a:srgbClr val="7030A0"/>
                </a:solidFill>
              </a:rPr>
              <a:t>mí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7030A0"/>
                </a:solidFill>
              </a:rPr>
              <a:t>ti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b="1" dirty="0" err="1">
                <a:solidFill>
                  <a:srgbClr val="7030A0"/>
                </a:solidFill>
              </a:rPr>
              <a:t>sí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are used with </a:t>
            </a:r>
            <a:r>
              <a:rPr lang="en-US" b="1" dirty="0">
                <a:solidFill>
                  <a:srgbClr val="7030A0"/>
                </a:solidFill>
              </a:rPr>
              <a:t>con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they become </a:t>
            </a:r>
            <a:r>
              <a:rPr lang="en-US" b="1" dirty="0" err="1">
                <a:solidFill>
                  <a:srgbClr val="7030A0"/>
                </a:solidFill>
              </a:rPr>
              <a:t>conmigo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7030A0"/>
                </a:solidFill>
              </a:rPr>
              <a:t>contigo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b="1" dirty="0" err="1">
                <a:solidFill>
                  <a:srgbClr val="7030A0"/>
                </a:solidFill>
              </a:rPr>
              <a:t>consigo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>
                <a:solidFill>
                  <a:srgbClr val="000000"/>
                </a:solidFill>
              </a:rPr>
              <a:t>Por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ejemplo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1"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¿</a:t>
            </a:r>
            <a:r>
              <a:rPr lang="en-US" sz="2400" dirty="0" err="1">
                <a:solidFill>
                  <a:srgbClr val="000000"/>
                </a:solidFill>
              </a:rPr>
              <a:t>Quieres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conmigo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al </a:t>
            </a:r>
            <a:r>
              <a:rPr lang="en-US" sz="2400" dirty="0" err="1">
                <a:solidFill>
                  <a:srgbClr val="000000"/>
                </a:solidFill>
              </a:rPr>
              <a:t>museo</a:t>
            </a:r>
            <a:r>
              <a:rPr lang="en-US" sz="2400" dirty="0">
                <a:solidFill>
                  <a:srgbClr val="000000"/>
                </a:solidFill>
              </a:rPr>
              <a:t>? </a:t>
            </a:r>
          </a:p>
          <a:p>
            <a:pPr lvl="1"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lvl="1"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Laura y Salvador </a:t>
            </a:r>
            <a:r>
              <a:rPr lang="en-US" sz="2400" dirty="0" err="1">
                <a:solidFill>
                  <a:srgbClr val="000000"/>
                </a:solidFill>
              </a:rPr>
              <a:t>siempre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traen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sus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computadoras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portátiles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consigo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36866" name="Picture 2" descr="http://www.hotel-moderno.com/files/el_prad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2620" y="2514600"/>
            <a:ext cx="201168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/>
              <a:t>Prepositional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These prepositions are used with </a:t>
            </a:r>
            <a:r>
              <a:rPr lang="en-US" b="1" dirty="0" err="1">
                <a:solidFill>
                  <a:srgbClr val="000000"/>
                </a:solidFill>
              </a:rPr>
              <a:t>tú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b="1" dirty="0" err="1">
                <a:solidFill>
                  <a:srgbClr val="000000"/>
                </a:solidFill>
              </a:rPr>
              <a:t>yo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instead of </a:t>
            </a:r>
            <a:r>
              <a:rPr lang="en-US" b="1" dirty="0" err="1">
                <a:solidFill>
                  <a:srgbClr val="000000"/>
                </a:solidFill>
              </a:rPr>
              <a:t>mí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b="1" dirty="0" err="1">
                <a:solidFill>
                  <a:srgbClr val="000000"/>
                </a:solidFill>
              </a:rPr>
              <a:t>ti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b="1" dirty="0">
                <a:solidFill>
                  <a:srgbClr val="7030A0"/>
                </a:solidFill>
              </a:rPr>
              <a:t>entre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7030A0"/>
                </a:solidFill>
              </a:rPr>
              <a:t>excepto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7030A0"/>
                </a:solidFill>
              </a:rPr>
              <a:t>incluso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7030A0"/>
                </a:solidFill>
              </a:rPr>
              <a:t>menos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>
                <a:solidFill>
                  <a:srgbClr val="7030A0"/>
                </a:solidFill>
              </a:rPr>
              <a:t>salvo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7030A0"/>
                </a:solidFill>
              </a:rPr>
              <a:t>según</a:t>
            </a:r>
            <a:r>
              <a:rPr lang="en-US" b="1" dirty="0">
                <a:solidFill>
                  <a:srgbClr val="000000"/>
                </a:solidFill>
              </a:rPr>
              <a:t>.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endParaRPr lang="en-US" dirty="0"/>
          </a:p>
          <a:p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ejemplo</a:t>
            </a:r>
            <a:r>
              <a:rPr lang="en-US" dirty="0"/>
              <a:t>:</a:t>
            </a:r>
          </a:p>
          <a:p>
            <a:pPr lvl="1"/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están</a:t>
            </a:r>
            <a:r>
              <a:rPr lang="en-US" sz="2400" dirty="0"/>
              <a:t> de </a:t>
            </a:r>
            <a:r>
              <a:rPr lang="en-US" sz="2400" dirty="0" err="1"/>
              <a:t>acuerdos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menos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tú</a:t>
            </a:r>
            <a:r>
              <a:rPr lang="en-US" sz="2400" b="1" dirty="0">
                <a:solidFill>
                  <a:srgbClr val="7030A0"/>
                </a:solidFill>
              </a:rPr>
              <a:t> y </a:t>
            </a:r>
            <a:r>
              <a:rPr lang="en-US" sz="2400" b="1" dirty="0" err="1">
                <a:solidFill>
                  <a:srgbClr val="7030A0"/>
                </a:solidFill>
              </a:rPr>
              <a:t>yo</a:t>
            </a:r>
            <a:r>
              <a:rPr lang="en-US" sz="2400" dirty="0"/>
              <a:t>.</a:t>
            </a:r>
          </a:p>
        </p:txBody>
      </p:sp>
      <p:pic>
        <p:nvPicPr>
          <p:cNvPr id="37890" name="Picture 2" descr="http://www.windturbinesyndrome.com/wp-content/uploads/2012/08/I-disagree-thum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4958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486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Direct object pronouns (DOP)  are used to replace direct objects and must agree in </a:t>
            </a:r>
            <a:r>
              <a:rPr lang="en-US" sz="2800" b="1" dirty="0">
                <a:solidFill>
                  <a:schemeClr val="accent1"/>
                </a:solidFill>
              </a:rPr>
              <a:t>gender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chemeClr val="accent1"/>
                </a:solidFill>
              </a:rPr>
              <a:t>number</a:t>
            </a:r>
            <a:r>
              <a:rPr lang="en-US" sz="2800" dirty="0"/>
              <a:t> with the direct objects they replace.</a:t>
            </a:r>
          </a:p>
          <a:p>
            <a:endParaRPr lang="en-US" sz="2800" dirty="0"/>
          </a:p>
          <a:p>
            <a:r>
              <a:rPr lang="en-US" sz="2800" dirty="0"/>
              <a:t>Direct object pronouns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Precede conjugated verbs</a:t>
            </a:r>
          </a:p>
          <a:p>
            <a:pPr lvl="1"/>
            <a:r>
              <a:rPr lang="en-US" sz="2400" dirty="0"/>
              <a:t>Are </a:t>
            </a:r>
            <a:r>
              <a:rPr lang="en-US" sz="2400" u="sng" dirty="0">
                <a:solidFill>
                  <a:schemeClr val="accent1"/>
                </a:solidFill>
              </a:rPr>
              <a:t>attached to the end of infinitives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or placed before the conjugated verb in infinitive constructions</a:t>
            </a:r>
          </a:p>
          <a:p>
            <a:pPr lvl="1"/>
            <a:r>
              <a:rPr lang="en-US" sz="2400" dirty="0"/>
              <a:t>Are </a:t>
            </a:r>
            <a:r>
              <a:rPr lang="en-US" sz="2400" u="sng" dirty="0">
                <a:solidFill>
                  <a:schemeClr val="accent1"/>
                </a:solidFill>
              </a:rPr>
              <a:t>attached to the end of the present participle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or placed before the conjugated verb in progressive constructions</a:t>
            </a:r>
          </a:p>
          <a:p>
            <a:pPr lvl="1"/>
            <a:endParaRPr lang="en-US" sz="21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Los </a:t>
            </a:r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directos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7848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me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you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y’all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him/you</a:t>
                      </a:r>
                      <a:r>
                        <a:rPr lang="en-US" baseline="0" dirty="0"/>
                        <a:t> (</a:t>
                      </a:r>
                      <a:r>
                        <a:rPr lang="en-US" baseline="0" dirty="0" err="1"/>
                        <a:t>Ud</a:t>
                      </a:r>
                      <a:r>
                        <a:rPr lang="en-US" baseline="0" dirty="0"/>
                        <a:t>.)/it (masc.)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her/you (</a:t>
                      </a:r>
                      <a:r>
                        <a:rPr lang="en-US" baseline="0" dirty="0" err="1"/>
                        <a:t>Ud</a:t>
                      </a:r>
                      <a:r>
                        <a:rPr lang="en-US" baseline="0" dirty="0"/>
                        <a:t>.)/it (fem.)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them/all</a:t>
                      </a:r>
                      <a:r>
                        <a:rPr lang="en-US" baseline="0" dirty="0"/>
                        <a:t> of you(masc.)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them/all of you (fem.)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2438400"/>
            <a:ext cx="84830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1"/>
                </a:solidFill>
                <a:latin typeface="+mn-lt"/>
              </a:rPr>
              <a:t>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3429000"/>
            <a:ext cx="63350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1"/>
                </a:solidFill>
                <a:latin typeface="+mn-lt"/>
              </a:rPr>
              <a:t>te</a:t>
            </a:r>
            <a:endParaRPr lang="en-US" sz="36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4267200"/>
            <a:ext cx="58221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1"/>
                </a:solidFill>
                <a:latin typeface="+mn-lt"/>
              </a:rPr>
              <a:t>lo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56618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1"/>
                </a:solidFill>
                <a:latin typeface="+mn-lt"/>
              </a:rPr>
              <a:t>la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600" y="2514600"/>
            <a:ext cx="91723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1"/>
                </a:solidFill>
                <a:latin typeface="+mn-lt"/>
              </a:rPr>
              <a:t>nos</a:t>
            </a:r>
            <a:endParaRPr lang="en-US" sz="36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3352800"/>
            <a:ext cx="64472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1"/>
                </a:solidFill>
                <a:latin typeface="+mn-lt"/>
              </a:rPr>
              <a:t>os</a:t>
            </a:r>
            <a:endParaRPr lang="en-US" sz="36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2800" y="4267200"/>
            <a:ext cx="78098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1"/>
                </a:solidFill>
                <a:latin typeface="+mn-lt"/>
              </a:rPr>
              <a:t>los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62800" y="4876800"/>
            <a:ext cx="76495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1"/>
                </a:solidFill>
                <a:latin typeface="+mn-lt"/>
              </a:rPr>
              <a:t>las</a:t>
            </a:r>
            <a:endParaRPr lang="en-US" sz="3600" b="1" dirty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Los </a:t>
            </a:r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directos</a:t>
            </a:r>
            <a:r>
              <a:rPr lang="en-US" dirty="0"/>
              <a:t>- </a:t>
            </a:r>
            <a:r>
              <a:rPr lang="en-US" dirty="0" err="1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410200"/>
          </a:xfrm>
        </p:spPr>
        <p:txBody>
          <a:bodyPr/>
          <a:lstStyle/>
          <a:p>
            <a:r>
              <a:rPr lang="en-US" dirty="0"/>
              <a:t>Carla </a:t>
            </a:r>
            <a:r>
              <a:rPr lang="en-US" dirty="0" err="1"/>
              <a:t>consigue</a:t>
            </a:r>
            <a:r>
              <a:rPr lang="en-US" dirty="0"/>
              <a:t> gratis los </a:t>
            </a:r>
            <a:r>
              <a:rPr lang="en-US" dirty="0" err="1"/>
              <a:t>boletos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el cine.</a:t>
            </a:r>
          </a:p>
          <a:p>
            <a:endParaRPr lang="en-US" dirty="0"/>
          </a:p>
          <a:p>
            <a:r>
              <a:rPr lang="en-US" dirty="0"/>
              <a:t>los </a:t>
            </a:r>
            <a:r>
              <a:rPr lang="en-US" dirty="0" err="1"/>
              <a:t>boletos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el cine = </a:t>
            </a:r>
            <a:r>
              <a:rPr lang="en-US" b="1" dirty="0">
                <a:solidFill>
                  <a:schemeClr val="accent1"/>
                </a:solidFill>
              </a:rPr>
              <a:t>los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Carla </a:t>
            </a:r>
            <a:r>
              <a:rPr lang="en-US" b="1" dirty="0">
                <a:solidFill>
                  <a:schemeClr val="accent1"/>
                </a:solidFill>
              </a:rPr>
              <a:t>los</a:t>
            </a:r>
            <a:r>
              <a:rPr lang="en-US" dirty="0"/>
              <a:t> </a:t>
            </a:r>
            <a:r>
              <a:rPr lang="en-US" dirty="0" err="1"/>
              <a:t>consigue</a:t>
            </a:r>
            <a:r>
              <a:rPr lang="en-US" dirty="0"/>
              <a:t> gratis.</a:t>
            </a:r>
          </a:p>
        </p:txBody>
      </p:sp>
      <p:sp>
        <p:nvSpPr>
          <p:cNvPr id="4" name="Oval 3"/>
          <p:cNvSpPr/>
          <p:nvPr/>
        </p:nvSpPr>
        <p:spPr>
          <a:xfrm>
            <a:off x="3886200" y="1371600"/>
            <a:ext cx="3581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 descr="http://www.elmanana.com.mx/upload/foto/20/3/3/Imagen_9aaaaa_0_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10000"/>
            <a:ext cx="3143250" cy="2447926"/>
          </a:xfrm>
          <a:prstGeom prst="rect">
            <a:avLst/>
          </a:prstGeom>
          <a:noFill/>
        </p:spPr>
      </p:pic>
      <p:pic>
        <p:nvPicPr>
          <p:cNvPr id="2050" name="Picture 2" descr="http://blogs.hoycinema.com/movieland/files/17006_boleto-batma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4267200"/>
            <a:ext cx="4038600" cy="2423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Los </a:t>
            </a:r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directos</a:t>
            </a:r>
            <a:r>
              <a:rPr lang="en-US" dirty="0"/>
              <a:t>- </a:t>
            </a:r>
            <a:r>
              <a:rPr lang="en-US" dirty="0" err="1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Voy</a:t>
            </a:r>
            <a:r>
              <a:rPr lang="en-US" dirty="0"/>
              <a:t> a leer la </a:t>
            </a:r>
            <a:r>
              <a:rPr lang="en-US" dirty="0" err="1"/>
              <a:t>sección</a:t>
            </a:r>
            <a:r>
              <a:rPr lang="en-US" dirty="0"/>
              <a:t> </a:t>
            </a:r>
            <a:r>
              <a:rPr lang="en-US" dirty="0" err="1"/>
              <a:t>deportiva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sección</a:t>
            </a:r>
            <a:r>
              <a:rPr lang="en-US" dirty="0"/>
              <a:t> </a:t>
            </a:r>
            <a:r>
              <a:rPr lang="en-US" dirty="0" err="1"/>
              <a:t>deportiva</a:t>
            </a:r>
            <a:r>
              <a:rPr lang="en-US" dirty="0"/>
              <a:t> = </a:t>
            </a:r>
            <a:r>
              <a:rPr lang="en-US" b="1" dirty="0">
                <a:solidFill>
                  <a:schemeClr val="accent1"/>
                </a:solidFill>
              </a:rPr>
              <a:t>la</a:t>
            </a:r>
          </a:p>
          <a:p>
            <a:endParaRPr lang="en-US" dirty="0"/>
          </a:p>
          <a:p>
            <a:r>
              <a:rPr lang="en-US" dirty="0" err="1"/>
              <a:t>Voy</a:t>
            </a:r>
            <a:r>
              <a:rPr lang="en-US" dirty="0"/>
              <a:t> a </a:t>
            </a:r>
            <a:r>
              <a:rPr lang="en-US" dirty="0" err="1"/>
              <a:t>leer</a:t>
            </a:r>
            <a:r>
              <a:rPr lang="en-US" b="1" dirty="0" err="1">
                <a:solidFill>
                  <a:schemeClr val="accent1"/>
                </a:solidFill>
              </a:rPr>
              <a:t>la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1"/>
                </a:solidFill>
              </a:rPr>
              <a:t>La</a:t>
            </a:r>
            <a:r>
              <a:rPr lang="en-US" dirty="0"/>
              <a:t> </a:t>
            </a:r>
            <a:r>
              <a:rPr lang="en-US" dirty="0" err="1"/>
              <a:t>voy</a:t>
            </a:r>
            <a:r>
              <a:rPr lang="en-US" dirty="0"/>
              <a:t> a leer.</a:t>
            </a:r>
          </a:p>
        </p:txBody>
      </p:sp>
      <p:sp>
        <p:nvSpPr>
          <p:cNvPr id="4" name="Oval 3"/>
          <p:cNvSpPr/>
          <p:nvPr/>
        </p:nvSpPr>
        <p:spPr>
          <a:xfrm flipV="1">
            <a:off x="2362200" y="1447797"/>
            <a:ext cx="3124200" cy="7620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http://estaticos.elperiodico.com/resources/jpg/8/6/135293852516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75883"/>
            <a:ext cx="3429000" cy="4582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digitalproductionme.com/pictures/shakira%20mazazin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9223" y="2895600"/>
            <a:ext cx="3894777" cy="2590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Los </a:t>
            </a:r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directos</a:t>
            </a:r>
            <a:r>
              <a:rPr lang="en-US" dirty="0"/>
              <a:t>- </a:t>
            </a:r>
            <a:r>
              <a:rPr lang="en-US" dirty="0" err="1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610600" cy="4846320"/>
          </a:xfrm>
        </p:spPr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cantante</a:t>
            </a:r>
            <a:r>
              <a:rPr lang="en-US" dirty="0"/>
              <a:t> </a:t>
            </a:r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cantando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canción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popular.</a:t>
            </a:r>
          </a:p>
          <a:p>
            <a:endParaRPr lang="en-US" dirty="0"/>
          </a:p>
          <a:p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canción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popular = </a:t>
            </a:r>
            <a:r>
              <a:rPr lang="en-US" b="1" dirty="0">
                <a:solidFill>
                  <a:schemeClr val="accent1"/>
                </a:solidFill>
              </a:rPr>
              <a:t>la</a:t>
            </a:r>
          </a:p>
          <a:p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cantante</a:t>
            </a:r>
            <a:r>
              <a:rPr lang="en-US" dirty="0"/>
              <a:t> </a:t>
            </a:r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cantándo</a:t>
            </a:r>
            <a:r>
              <a:rPr lang="en-US" b="1" dirty="0" err="1">
                <a:solidFill>
                  <a:schemeClr val="accent1"/>
                </a:solidFill>
              </a:rPr>
              <a:t>la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	La </a:t>
            </a:r>
            <a:r>
              <a:rPr lang="en-US" dirty="0" err="1"/>
              <a:t>cantante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la</a:t>
            </a:r>
            <a:r>
              <a:rPr lang="en-US" dirty="0"/>
              <a:t> </a:t>
            </a:r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cantando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 flipV="1">
            <a:off x="4648200" y="1600197"/>
            <a:ext cx="3733800" cy="6095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1600200"/>
            <a:ext cx="7543800" cy="2405787"/>
          </a:xfrm>
          <a:prstGeom prst="rect">
            <a:avLst/>
          </a:prstGeom>
          <a:solidFill>
            <a:srgbClr val="FFE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228600" tIns="457200" rIns="228600" bIns="9144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Lo </a:t>
            </a:r>
            <a:r>
              <a:rPr lang="en-US" sz="2800" dirty="0">
                <a:solidFill>
                  <a:srgbClr val="000000"/>
                </a:solidFill>
              </a:rPr>
              <a:t>is also used to refer to an abstract thing or idea that has no gender.</a:t>
            </a:r>
          </a:p>
          <a:p>
            <a:pPr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Lo </a:t>
            </a:r>
            <a:r>
              <a:rPr lang="en-US" sz="2800" dirty="0" err="1">
                <a:solidFill>
                  <a:srgbClr val="000000"/>
                </a:solidFill>
              </a:rPr>
              <a:t>pensé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i="1" dirty="0">
                <a:solidFill>
                  <a:srgbClr val="000000"/>
                </a:solidFill>
              </a:rPr>
              <a:t>I thought about it.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1600200"/>
            <a:ext cx="2133600" cy="457200"/>
          </a:xfrm>
          <a:prstGeom prst="rect">
            <a:avLst/>
          </a:prstGeom>
          <a:solidFill>
            <a:srgbClr val="ED1C24"/>
          </a:solidFill>
          <a:ln w="9525">
            <a:noFill/>
            <a:round/>
            <a:headEnd/>
            <a:tailEnd/>
          </a:ln>
          <a:effectLst/>
        </p:spPr>
        <p:txBody>
          <a:bodyPr lIns="90000" tIns="0" rIns="90000" bIns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FFFFFF"/>
                </a:solidFill>
                <a:latin typeface="Arial Black" pitchFamily="34" charset="0"/>
              </a:rPr>
              <a:t>¡ATENCIÓN!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pronombres</a:t>
            </a:r>
            <a:r>
              <a:rPr lang="en-US" dirty="0"/>
              <a:t> </a:t>
            </a:r>
            <a:r>
              <a:rPr lang="en-US" dirty="0" err="1"/>
              <a:t>indirectos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Indirect objects tell </a:t>
            </a:r>
            <a:r>
              <a:rPr lang="en-US" b="1" dirty="0">
                <a:solidFill>
                  <a:schemeClr val="accent3"/>
                </a:solidFill>
              </a:rPr>
              <a:t>to</a:t>
            </a:r>
            <a:r>
              <a:rPr lang="en-US" dirty="0"/>
              <a:t> </a:t>
            </a:r>
            <a:r>
              <a:rPr lang="en-US" b="1" dirty="0">
                <a:solidFill>
                  <a:schemeClr val="accent3"/>
                </a:solidFill>
              </a:rPr>
              <a:t>whom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3"/>
                </a:solidFill>
              </a:rPr>
              <a:t>for whom </a:t>
            </a:r>
            <a:r>
              <a:rPr lang="en-US" dirty="0"/>
              <a:t>the action of a verb is performed.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Indirect objects answer the questions </a:t>
            </a:r>
            <a:r>
              <a:rPr lang="en-US" b="1" dirty="0">
                <a:solidFill>
                  <a:schemeClr val="accent3"/>
                </a:solidFill>
              </a:rPr>
              <a:t>to whom? </a:t>
            </a:r>
            <a:r>
              <a:rPr lang="en-US" dirty="0"/>
              <a:t>or </a:t>
            </a:r>
            <a:r>
              <a:rPr lang="en-US" b="1" dirty="0">
                <a:solidFill>
                  <a:schemeClr val="accent3"/>
                </a:solidFill>
              </a:rPr>
              <a:t>for whom? </a:t>
            </a:r>
            <a:r>
              <a:rPr lang="en-US" dirty="0"/>
              <a:t>after a verb and usually refer to a person.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266</TotalTime>
  <Words>980</Words>
  <Application>Microsoft Office PowerPoint</Application>
  <PresentationFormat>On-screen Show (4:3)</PresentationFormat>
  <Paragraphs>195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Calibri</vt:lpstr>
      <vt:lpstr>Times</vt:lpstr>
      <vt:lpstr>Trebuchet MS</vt:lpstr>
      <vt:lpstr>Wingdings</vt:lpstr>
      <vt:lpstr>Wingdings 2</vt:lpstr>
      <vt:lpstr>Opulent</vt:lpstr>
      <vt:lpstr>Pronombres de complimento directo e indirecto</vt:lpstr>
      <vt:lpstr>Los pronombres directos</vt:lpstr>
      <vt:lpstr>Los pronombres directos</vt:lpstr>
      <vt:lpstr>Los pronombres directos</vt:lpstr>
      <vt:lpstr>Los pronombres directos- ejemplos</vt:lpstr>
      <vt:lpstr>Los pronombres directos- ejemplos</vt:lpstr>
      <vt:lpstr>Los pronombres directos- ejemplos</vt:lpstr>
      <vt:lpstr>PowerPoint Presentation</vt:lpstr>
      <vt:lpstr>Los pronombres indirectos</vt:lpstr>
      <vt:lpstr>Los pronombres indirectos</vt:lpstr>
      <vt:lpstr>Los pronombres indirectos</vt:lpstr>
      <vt:lpstr>Los pronombres indirectos- ejemplos</vt:lpstr>
      <vt:lpstr>Los pronombres indirectos- ejemplos</vt:lpstr>
      <vt:lpstr>Los pronombres indirectos- ejemplos</vt:lpstr>
      <vt:lpstr>Double object pronouns</vt:lpstr>
      <vt:lpstr>Double object pronouns</vt:lpstr>
      <vt:lpstr>Double object pronouns- ejemplos</vt:lpstr>
      <vt:lpstr>Los acentos escritos</vt:lpstr>
      <vt:lpstr>Prepositional Pronouns</vt:lpstr>
      <vt:lpstr>Prepositional pronouns</vt:lpstr>
      <vt:lpstr>Prepositional pronouns</vt:lpstr>
      <vt:lpstr>Prepositional pronouns</vt:lpstr>
      <vt:lpstr>Prepositional pronouns</vt:lpstr>
      <vt:lpstr>Prepositional pronouns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Pronombres diretos e indiretos</dc:title>
  <dc:creator>Burak</dc:creator>
  <cp:lastModifiedBy>BURAK, ANNETTE</cp:lastModifiedBy>
  <cp:revision>96</cp:revision>
  <dcterms:created xsi:type="dcterms:W3CDTF">2013-02-11T01:24:14Z</dcterms:created>
  <dcterms:modified xsi:type="dcterms:W3CDTF">2021-11-30T15:01:58Z</dcterms:modified>
</cp:coreProperties>
</file>